
<file path=[Content_Types].xml><?xml version="1.0" encoding="utf-8"?>
<Types xmlns="http://schemas.openxmlformats.org/package/2006/content-types">
  <Default Extension="bmp" ContentType="image/bmp"/>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3"/>
  </p:notesMasterIdLst>
  <p:sldIdLst>
    <p:sldId id="257" r:id="rId2"/>
    <p:sldId id="287" r:id="rId3"/>
    <p:sldId id="258"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67" r:id="rId20"/>
    <p:sldId id="276" r:id="rId21"/>
    <p:sldId id="277" r:id="rId22"/>
    <p:sldId id="278" r:id="rId23"/>
    <p:sldId id="279" r:id="rId24"/>
    <p:sldId id="280" r:id="rId25"/>
    <p:sldId id="281" r:id="rId26"/>
    <p:sldId id="282" r:id="rId27"/>
    <p:sldId id="283" r:id="rId28"/>
    <p:sldId id="284" r:id="rId29"/>
    <p:sldId id="285" r:id="rId30"/>
    <p:sldId id="288" r:id="rId31"/>
    <p:sldId id="289" r:id="rId32"/>
    <p:sldId id="286" r:id="rId33"/>
    <p:sldId id="290" r:id="rId34"/>
    <p:sldId id="291" r:id="rId35"/>
    <p:sldId id="293" r:id="rId36"/>
    <p:sldId id="292" r:id="rId37"/>
    <p:sldId id="294" r:id="rId38"/>
    <p:sldId id="295" r:id="rId39"/>
    <p:sldId id="297" r:id="rId40"/>
    <p:sldId id="298" r:id="rId41"/>
    <p:sldId id="296" r:id="rId42"/>
    <p:sldId id="300" r:id="rId43"/>
    <p:sldId id="301" r:id="rId44"/>
    <p:sldId id="302" r:id="rId45"/>
    <p:sldId id="303" r:id="rId46"/>
    <p:sldId id="304" r:id="rId47"/>
    <p:sldId id="305" r:id="rId48"/>
    <p:sldId id="306" r:id="rId49"/>
    <p:sldId id="308" r:id="rId50"/>
    <p:sldId id="309" r:id="rId51"/>
    <p:sldId id="310" r:id="rId52"/>
    <p:sldId id="311" r:id="rId53"/>
    <p:sldId id="312" r:id="rId54"/>
    <p:sldId id="313" r:id="rId55"/>
    <p:sldId id="314" r:id="rId56"/>
    <p:sldId id="315" r:id="rId57"/>
    <p:sldId id="316"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varScale="1">
        <p:scale>
          <a:sx n="63" d="100"/>
          <a:sy n="63" d="100"/>
        </p:scale>
        <p:origin x="-137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699C8-CD65-4DD5-9A51-5DB95840B57C}" type="datetimeFigureOut">
              <a:rPr lang="en-US" smtClean="0"/>
              <a:t>1/26/2014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39648-9CF7-4A4F-AF2B-BD61028DA9BD}" type="slidenum">
              <a:rPr lang="en-US" smtClean="0"/>
              <a:t>‹#›</a:t>
            </a:fld>
            <a:endParaRPr lang="en-US" dirty="0"/>
          </a:p>
        </p:txBody>
      </p:sp>
    </p:spTree>
    <p:extLst>
      <p:ext uri="{BB962C8B-B14F-4D97-AF65-F5344CB8AC3E}">
        <p14:creationId xmlns:p14="http://schemas.microsoft.com/office/powerpoint/2010/main" val="325427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39648-9CF7-4A4F-AF2B-BD61028DA9BD}" type="slidenum">
              <a:rPr lang="en-US" smtClean="0"/>
              <a:t>9</a:t>
            </a:fld>
            <a:endParaRPr lang="en-US" dirty="0"/>
          </a:p>
        </p:txBody>
      </p:sp>
    </p:spTree>
    <p:extLst>
      <p:ext uri="{BB962C8B-B14F-4D97-AF65-F5344CB8AC3E}">
        <p14:creationId xmlns:p14="http://schemas.microsoft.com/office/powerpoint/2010/main" val="33467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39648-9CF7-4A4F-AF2B-BD61028DA9BD}" type="slidenum">
              <a:rPr lang="en-US" smtClean="0"/>
              <a:t>30</a:t>
            </a:fld>
            <a:endParaRPr lang="en-US" dirty="0"/>
          </a:p>
        </p:txBody>
      </p:sp>
    </p:spTree>
    <p:extLst>
      <p:ext uri="{BB962C8B-B14F-4D97-AF65-F5344CB8AC3E}">
        <p14:creationId xmlns:p14="http://schemas.microsoft.com/office/powerpoint/2010/main" val="347344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39648-9CF7-4A4F-AF2B-BD61028DA9BD}" type="slidenum">
              <a:rPr lang="en-US" smtClean="0"/>
              <a:t>44</a:t>
            </a:fld>
            <a:endParaRPr lang="en-US" dirty="0"/>
          </a:p>
        </p:txBody>
      </p:sp>
    </p:spTree>
    <p:extLst>
      <p:ext uri="{BB962C8B-B14F-4D97-AF65-F5344CB8AC3E}">
        <p14:creationId xmlns:p14="http://schemas.microsoft.com/office/powerpoint/2010/main" val="91664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5A59135-FA7A-4ADF-BB87-A68F61C384E6}"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5A59135-FA7A-4ADF-BB87-A68F61C384E6}"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A59135-FA7A-4ADF-BB87-A68F61C384E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FCACC0F8-E296-47C1-9DE1-3D3227F37B19}" type="datetimeFigureOut">
              <a:rPr lang="en-US" smtClean="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5A59135-FA7A-4ADF-BB87-A68F61C384E6}"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CACC0F8-E296-47C1-9DE1-3D3227F37B19}" type="datetimeFigureOut">
              <a:rPr lang="en-US" smtClean="0"/>
              <a:t>1/26/2014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A59135-FA7A-4ADF-BB87-A68F61C384E6}"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bmp"/><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20.xml"/><Relationship Id="rId7" Type="http://schemas.openxmlformats.org/officeDocument/2006/relationships/slide" Target="slide4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35.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wmf"/><Relationship Id="rId10" Type="http://schemas.openxmlformats.org/officeDocument/2006/relationships/slide" Target="slide2.xml"/><Relationship Id="rId4" Type="http://schemas.openxmlformats.org/officeDocument/2006/relationships/oleObject" Target="../embeddings/oleObject1.bin"/><Relationship Id="rId9"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JPG"/><Relationship Id="rId5" Type="http://schemas.openxmlformats.org/officeDocument/2006/relationships/image" Target="../media/image23.png"/><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3.JP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5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55.xml.rels><?xml version="1.0" encoding="UTF-8" standalone="yes"?>
<Relationships xmlns="http://schemas.openxmlformats.org/package/2006/relationships"><Relationship Id="rId3" Type="http://schemas.openxmlformats.org/officeDocument/2006/relationships/image" Target="../media/image75.JPG"/><Relationship Id="rId7" Type="http://schemas.openxmlformats.org/officeDocument/2006/relationships/image" Target="../media/image79.JPG"/><Relationship Id="rId2" Type="http://schemas.openxmlformats.org/officeDocument/2006/relationships/image" Target="../media/image74.JP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56.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oleObject" Target="../embeddings/oleObject4.bin"/><Relationship Id="rId7" Type="http://schemas.openxmlformats.org/officeDocument/2006/relationships/image" Target="../media/image81.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0.JPG"/><Relationship Id="rId5" Type="http://schemas.openxmlformats.org/officeDocument/2006/relationships/image" Target="../media/image80.png"/><Relationship Id="rId10" Type="http://schemas.openxmlformats.org/officeDocument/2006/relationships/image" Target="../media/image84.JPG"/><Relationship Id="rId4" Type="http://schemas.openxmlformats.org/officeDocument/2006/relationships/image" Target="../media/image22.wmf"/><Relationship Id="rId9" Type="http://schemas.openxmlformats.org/officeDocument/2006/relationships/image" Target="../media/image83.JPG"/></Relationships>
</file>

<file path=ppt/slides/_rels/slide57.xml.rels><?xml version="1.0" encoding="UTF-8" standalone="yes"?>
<Relationships xmlns="http://schemas.openxmlformats.org/package/2006/relationships"><Relationship Id="rId8" Type="http://schemas.openxmlformats.org/officeDocument/2006/relationships/image" Target="../media/image87.JPG"/><Relationship Id="rId13" Type="http://schemas.openxmlformats.org/officeDocument/2006/relationships/slide" Target="slide2.xml"/><Relationship Id="rId3" Type="http://schemas.openxmlformats.org/officeDocument/2006/relationships/oleObject" Target="../embeddings/oleObject5.bin"/><Relationship Id="rId7" Type="http://schemas.openxmlformats.org/officeDocument/2006/relationships/image" Target="../media/image86.JPG"/><Relationship Id="rId12"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5.JPG"/><Relationship Id="rId11" Type="http://schemas.openxmlformats.org/officeDocument/2006/relationships/oleObject" Target="../embeddings/oleObject6.bin"/><Relationship Id="rId5" Type="http://schemas.openxmlformats.org/officeDocument/2006/relationships/image" Target="../media/image86.png"/><Relationship Id="rId10" Type="http://schemas.openxmlformats.org/officeDocument/2006/relationships/image" Target="../media/image89.JPG"/><Relationship Id="rId4" Type="http://schemas.openxmlformats.org/officeDocument/2006/relationships/image" Target="../media/image22.wmf"/><Relationship Id="rId9" Type="http://schemas.openxmlformats.org/officeDocument/2006/relationships/image" Target="../media/image88.JPG"/></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1.bmp"/><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7.bmp"/><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1.bmp"/><Relationship Id="rId2" Type="http://schemas.openxmlformats.org/officeDocument/2006/relationships/image" Target="../media/image100.bmp"/><Relationship Id="rId1" Type="http://schemas.openxmlformats.org/officeDocument/2006/relationships/slideLayout" Target="../slideLayouts/slideLayout7.xml"/><Relationship Id="rId4" Type="http://schemas.openxmlformats.org/officeDocument/2006/relationships/image" Target="../media/image102.bmp"/></Relationships>
</file>

<file path=ppt/slides/_rels/slide65.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3.bmp"/><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G"/><Relationship Id="rId1" Type="http://schemas.openxmlformats.org/officeDocument/2006/relationships/slideLayout" Target="../slideLayouts/slideLayout7.xml"/><Relationship Id="rId6" Type="http://schemas.openxmlformats.org/officeDocument/2006/relationships/image" Target="../media/image118.JPG"/><Relationship Id="rId5" Type="http://schemas.openxmlformats.org/officeDocument/2006/relationships/image" Target="../media/image117.JPG"/><Relationship Id="rId4" Type="http://schemas.openxmlformats.org/officeDocument/2006/relationships/image" Target="../media/image1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0.bmp"/><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7.xml"/><Relationship Id="rId4" Type="http://schemas.openxmlformats.org/officeDocument/2006/relationships/image" Target="../media/image123.bmp"/></Relationships>
</file>

<file path=ppt/slides/_rels/slide75.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JPG"/><Relationship Id="rId1" Type="http://schemas.openxmlformats.org/officeDocument/2006/relationships/slideLayout" Target="../slideLayouts/slideLayout7.xml"/><Relationship Id="rId5" Type="http://schemas.openxmlformats.org/officeDocument/2006/relationships/image" Target="../media/image127.JPG"/><Relationship Id="rId4" Type="http://schemas.openxmlformats.org/officeDocument/2006/relationships/image" Target="../media/image126.JPG"/></Relationships>
</file>

<file path=ppt/slides/_rels/slide76.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image" Target="../media/image128.JPG"/><Relationship Id="rId1" Type="http://schemas.openxmlformats.org/officeDocument/2006/relationships/slideLayout" Target="../slideLayouts/slideLayout7.xml"/><Relationship Id="rId5" Type="http://schemas.openxmlformats.org/officeDocument/2006/relationships/image" Target="../media/image131.JPG"/><Relationship Id="rId4" Type="http://schemas.openxmlformats.org/officeDocument/2006/relationships/image" Target="../media/image130.JPG"/></Relationships>
</file>

<file path=ppt/slides/_rels/slide77.xml.rels><?xml version="1.0" encoding="UTF-8" standalone="yes"?>
<Relationships xmlns="http://schemas.openxmlformats.org/package/2006/relationships"><Relationship Id="rId3" Type="http://schemas.openxmlformats.org/officeDocument/2006/relationships/image" Target="../media/image132.bmp"/><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133.JPG"/><Relationship Id="rId1" Type="http://schemas.openxmlformats.org/officeDocument/2006/relationships/slideLayout" Target="../slideLayouts/slideLayout7.xml"/><Relationship Id="rId5" Type="http://schemas.openxmlformats.org/officeDocument/2006/relationships/image" Target="../media/image136.JPG"/><Relationship Id="rId4" Type="http://schemas.openxmlformats.org/officeDocument/2006/relationships/image" Target="../media/image135.JPG"/></Relationships>
</file>

<file path=ppt/slides/_rels/slide7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image" Target="../media/image137.JP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3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tx1">
                <a:lumMod val="75000"/>
                <a:lumOff val="25000"/>
              </a:schemeClr>
            </a:gs>
            <a:gs pos="21000">
              <a:schemeClr val="tx1">
                <a:lumMod val="95000"/>
                <a:lumOff val="5000"/>
              </a:schemeClr>
            </a:gs>
            <a:gs pos="82000">
              <a:schemeClr val="bg1">
                <a:lumMod val="50000"/>
              </a:schemeClr>
            </a:gs>
          </a:gsLst>
          <a:lin ang="135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27" y="2672359"/>
            <a:ext cx="2667000" cy="2646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8491" y="457200"/>
            <a:ext cx="9144000" cy="1015663"/>
          </a:xfrm>
          <a:prstGeom prst="rect">
            <a:avLst/>
          </a:prstGeom>
          <a:noFill/>
        </p:spPr>
        <p:txBody>
          <a:bodyPr wrap="square" rtlCol="0">
            <a:spAutoFit/>
          </a:bodyPr>
          <a:lstStyle/>
          <a:p>
            <a:pPr algn="ctr" rtl="1"/>
            <a:r>
              <a:rPr lang="fa-IR" sz="6000" b="1" dirty="0" smtClean="0">
                <a:solidFill>
                  <a:schemeClr val="bg1"/>
                </a:solidFill>
                <a:latin typeface="Times New Roman" pitchFamily="18" charset="0"/>
                <a:cs typeface="Times New Roman" pitchFamily="18" charset="0"/>
              </a:rPr>
              <a:t>متلب در مهندسی کنترل</a:t>
            </a:r>
            <a:endParaRPr lang="en-US" sz="6000" b="1" dirty="0">
              <a:solidFill>
                <a:schemeClr val="bg1"/>
              </a:solidFill>
              <a:latin typeface="Times New Roman" pitchFamily="18" charset="0"/>
              <a:cs typeface="Times New Roman" pitchFamily="18" charset="0"/>
            </a:endParaRPr>
          </a:p>
        </p:txBody>
      </p:sp>
      <p:sp>
        <p:nvSpPr>
          <p:cNvPr id="5" name="TextBox 4"/>
          <p:cNvSpPr txBox="1"/>
          <p:nvPr/>
        </p:nvSpPr>
        <p:spPr>
          <a:xfrm>
            <a:off x="-116032" y="1676400"/>
            <a:ext cx="9144000" cy="523220"/>
          </a:xfrm>
          <a:prstGeom prst="rect">
            <a:avLst/>
          </a:prstGeom>
          <a:noFill/>
        </p:spPr>
        <p:txBody>
          <a:bodyPr wrap="square" rtlCol="0">
            <a:spAutoFit/>
          </a:bodyPr>
          <a:lstStyle/>
          <a:p>
            <a:pPr algn="ctr" rtl="1"/>
            <a:r>
              <a:rPr lang="fa-IR" sz="2800" dirty="0" smtClean="0">
                <a:solidFill>
                  <a:schemeClr val="bg1"/>
                </a:solidFill>
                <a:latin typeface="Times New Roman" pitchFamily="18" charset="0"/>
                <a:cs typeface="Times New Roman" pitchFamily="18" charset="0"/>
              </a:rPr>
              <a:t>فرامرز پیرزاده</a:t>
            </a:r>
            <a:endParaRPr lang="en-US" sz="2800"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312" y="3202508"/>
            <a:ext cx="2483447" cy="1770502"/>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B w="82550" h="44450" prst="angle"/>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828433"/>
            <a:ext cx="2895600" cy="27481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contourClr>
              <a:srgbClr val="969696"/>
            </a:contourClr>
          </a:sp3d>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0" y="4343400"/>
            <a:ext cx="3715923" cy="2239776"/>
          </a:xfrm>
          <a:prstGeom prst="roundRect">
            <a:avLst>
              <a:gd name="adj" fmla="val 16667"/>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a:bevelB prst="softRound"/>
          </a:sp3d>
        </p:spPr>
      </p:pic>
      <p:sp>
        <p:nvSpPr>
          <p:cNvPr id="8" name="TextBox 7"/>
          <p:cNvSpPr txBox="1"/>
          <p:nvPr/>
        </p:nvSpPr>
        <p:spPr>
          <a:xfrm>
            <a:off x="-48491" y="5903893"/>
            <a:ext cx="3894160" cy="954107"/>
          </a:xfrm>
          <a:prstGeom prst="rect">
            <a:avLst/>
          </a:prstGeom>
          <a:noFill/>
        </p:spPr>
        <p:txBody>
          <a:bodyPr wrap="square" rtlCol="0">
            <a:spAutoFit/>
          </a:bodyPr>
          <a:lstStyle/>
          <a:p>
            <a:pPr algn="ctr" rtl="1"/>
            <a:r>
              <a:rPr lang="fa-IR" sz="2800" dirty="0" smtClean="0">
                <a:solidFill>
                  <a:schemeClr val="bg1"/>
                </a:solidFill>
                <a:latin typeface="Times New Roman" pitchFamily="18" charset="0"/>
                <a:cs typeface="Times New Roman" pitchFamily="18" charset="0"/>
              </a:rPr>
              <a:t>منبع : متلب در مهندسی کنترل (اوگاتا)</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39382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57577576"/>
              </p:ext>
            </p:extLst>
          </p:nvPr>
        </p:nvGraphicFramePr>
        <p:xfrm>
          <a:off x="609600" y="990600"/>
          <a:ext cx="7758546" cy="5628195"/>
        </p:xfrm>
        <a:graphic>
          <a:graphicData uri="http://schemas.openxmlformats.org/drawingml/2006/table">
            <a:tbl>
              <a:tblPr rtl="1" firstRow="1" bandRow="1">
                <a:tableStyleId>{BC89EF96-8CEA-46FF-86C4-4CE0E7609802}</a:tableStyleId>
              </a:tblPr>
              <a:tblGrid>
                <a:gridCol w="1690254"/>
                <a:gridCol w="6068292"/>
              </a:tblGrid>
              <a:tr h="361433">
                <a:tc>
                  <a:txBody>
                    <a:bodyPr/>
                    <a:lstStyle/>
                    <a:p>
                      <a:pPr algn="ctr"/>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 </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توضیح</a:t>
                      </a:r>
                      <a:r>
                        <a:rPr lang="fa-IR" baseline="0" dirty="0" smtClean="0">
                          <a:latin typeface="Times New Roman" pitchFamily="18" charset="0"/>
                          <a:cs typeface="Times New Roman" pitchFamily="18" charset="0"/>
                        </a:rPr>
                        <a:t> دستور یا گزاره </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abs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قدر</a:t>
                      </a:r>
                      <a:r>
                        <a:rPr lang="fa-IR" baseline="0" dirty="0" smtClean="0">
                          <a:latin typeface="Times New Roman" pitchFamily="18" charset="0"/>
                          <a:cs typeface="Times New Roman" pitchFamily="18" charset="0"/>
                        </a:rPr>
                        <a:t> مطلق،اندازه عدد مختلط</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598995">
                <a:tc>
                  <a:txBody>
                    <a:bodyPr/>
                    <a:lstStyle/>
                    <a:p>
                      <a:pPr algn="ctr"/>
                      <a:r>
                        <a:rPr lang="en-US" dirty="0" smtClean="0">
                          <a:latin typeface="Times New Roman" pitchFamily="18" charset="0"/>
                          <a:cs typeface="Times New Roman" pitchFamily="18" charset="0"/>
                        </a:rPr>
                        <a:t>acker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محاسبه ماتریس بهره‌ی فیدبک حالت</a:t>
                      </a:r>
                      <a:r>
                        <a:rPr lang="fa-IR" baseline="0" dirty="0" smtClean="0">
                          <a:latin typeface="Times New Roman" pitchFamily="18" charset="0"/>
                          <a:cs typeface="Times New Roman" pitchFamily="18" charset="0"/>
                        </a:rPr>
                        <a:t> برای جایدهی قطب با استفاده از فرمول اکرمن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angle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زاویه‌ی فاز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598995">
                <a:tc>
                  <a:txBody>
                    <a:bodyPr/>
                    <a:lstStyle/>
                    <a:p>
                      <a:pPr algn="ctr"/>
                      <a:r>
                        <a:rPr lang="en-US" dirty="0" smtClean="0">
                          <a:latin typeface="Times New Roman" pitchFamily="18" charset="0"/>
                          <a:cs typeface="Times New Roman" pitchFamily="18" charset="0"/>
                        </a:rPr>
                        <a:t>ans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جواب،در صورتی که به متغیری نسبت داده نشده</a:t>
                      </a:r>
                      <a:r>
                        <a:rPr lang="fa-IR" baseline="0" dirty="0" smtClean="0">
                          <a:latin typeface="Times New Roman" pitchFamily="18" charset="0"/>
                          <a:cs typeface="Times New Roman" pitchFamily="18" charset="0"/>
                        </a:rPr>
                        <a:t> باشد.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atan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آرک تانژانت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342283">
                <a:tc>
                  <a:txBody>
                    <a:bodyPr/>
                    <a:lstStyle/>
                    <a:p>
                      <a:pPr algn="ctr"/>
                      <a:r>
                        <a:rPr lang="en-US" dirty="0" smtClean="0">
                          <a:latin typeface="Times New Roman" pitchFamily="18" charset="0"/>
                          <a:cs typeface="Times New Roman" pitchFamily="18" charset="0"/>
                        </a:rPr>
                        <a:t>axis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مقیاس محور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bode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رسم نمودار</a:t>
                      </a:r>
                      <a:r>
                        <a:rPr lang="fa-IR" baseline="0" dirty="0" smtClean="0">
                          <a:latin typeface="Times New Roman" pitchFamily="18" charset="0"/>
                          <a:cs typeface="Times New Roman" pitchFamily="18" charset="0"/>
                        </a:rPr>
                        <a:t> بودی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342283">
                <a:tc>
                  <a:txBody>
                    <a:bodyPr/>
                    <a:lstStyle/>
                    <a:p>
                      <a:pPr algn="ctr"/>
                      <a:r>
                        <a:rPr lang="en-US" dirty="0" smtClean="0">
                          <a:latin typeface="Times New Roman" pitchFamily="18" charset="0"/>
                          <a:cs typeface="Times New Roman" pitchFamily="18" charset="0"/>
                        </a:rPr>
                        <a:t>clear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پاک کردن فضای</a:t>
                      </a:r>
                      <a:r>
                        <a:rPr lang="fa-IR" baseline="0" dirty="0" smtClean="0">
                          <a:latin typeface="Times New Roman" pitchFamily="18" charset="0"/>
                          <a:cs typeface="Times New Roman" pitchFamily="18" charset="0"/>
                        </a:rPr>
                        <a:t> کار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clc</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پاک کردن</a:t>
                      </a:r>
                      <a:r>
                        <a:rPr lang="fa-IR" baseline="0" dirty="0" smtClean="0">
                          <a:latin typeface="Times New Roman" pitchFamily="18" charset="0"/>
                          <a:cs typeface="Times New Roman" pitchFamily="18" charset="0"/>
                        </a:rPr>
                        <a:t> پنجره دستور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342283">
                <a:tc>
                  <a:txBody>
                    <a:bodyPr/>
                    <a:lstStyle/>
                    <a:p>
                      <a:pPr algn="ctr"/>
                      <a:r>
                        <a:rPr lang="en-US" dirty="0" smtClean="0">
                          <a:latin typeface="Times New Roman" pitchFamily="18" charset="0"/>
                          <a:cs typeface="Times New Roman" pitchFamily="18" charset="0"/>
                        </a:rPr>
                        <a:t>clf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پاک کردن نمودار فعلی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computer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نوع کامپیوتر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r h="342283">
                <a:tc>
                  <a:txBody>
                    <a:bodyPr/>
                    <a:lstStyle/>
                    <a:p>
                      <a:pPr algn="ctr"/>
                      <a:r>
                        <a:rPr lang="en-US" dirty="0" smtClean="0">
                          <a:latin typeface="Times New Roman" pitchFamily="18" charset="0"/>
                          <a:cs typeface="Times New Roman" pitchFamily="18" charset="0"/>
                        </a:rPr>
                        <a:t>conj</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lang="fa-IR" dirty="0" smtClean="0">
                          <a:latin typeface="Times New Roman" pitchFamily="18" charset="0"/>
                          <a:cs typeface="Times New Roman" pitchFamily="18" charset="0"/>
                        </a:rPr>
                        <a:t>مزدوج مختلط</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r>
              <a:tr h="342283">
                <a:tc>
                  <a:txBody>
                    <a:bodyPr/>
                    <a:lstStyle/>
                    <a:p>
                      <a:pPr algn="ctr"/>
                      <a:r>
                        <a:rPr lang="en-US" dirty="0" smtClean="0">
                          <a:latin typeface="Times New Roman" pitchFamily="18" charset="0"/>
                          <a:cs typeface="Times New Roman" pitchFamily="18" charset="0"/>
                        </a:rPr>
                        <a:t>conv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c>
                  <a:txBody>
                    <a:bodyPr/>
                    <a:lstStyle/>
                    <a:p>
                      <a:pPr algn="ctr"/>
                      <a:r>
                        <a:rPr lang="fa-IR" dirty="0" smtClean="0">
                          <a:latin typeface="Times New Roman" pitchFamily="18" charset="0"/>
                          <a:cs typeface="Times New Roman" pitchFamily="18" charset="0"/>
                        </a:rPr>
                        <a:t>کانولوشن،ضرب</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0070C0">
                        <a:alpha val="20000"/>
                      </a:srgbClr>
                    </a:solidFill>
                  </a:tcPr>
                </a:tc>
              </a:tr>
            </a:tbl>
          </a:graphicData>
        </a:graphic>
      </p:graphicFrame>
      <p:sp>
        <p:nvSpPr>
          <p:cNvPr id="4" name="TextBox 3"/>
          <p:cNvSpPr txBox="1"/>
          <p:nvPr/>
        </p:nvSpPr>
        <p:spPr>
          <a:xfrm>
            <a:off x="2286000" y="374073"/>
            <a:ext cx="6477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دستورها و توابع پرکاربرد در حل مسائل مهندسی کنترل</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91476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46992656"/>
              </p:ext>
            </p:extLst>
          </p:nvPr>
        </p:nvGraphicFramePr>
        <p:xfrm>
          <a:off x="609600" y="457200"/>
          <a:ext cx="7848600" cy="5872165"/>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corrcoef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ضرائب همبستگی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cos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کسینوس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cosh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کسینوس هیپربولیک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cov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کوواریانس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ctrb</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محاسبه‌ی ماتریس کنترل پذیری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c2d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تبدیل</a:t>
                      </a:r>
                      <a:r>
                        <a:rPr lang="fa-IR" baseline="0" dirty="0" smtClean="0">
                          <a:latin typeface="Times New Roman" pitchFamily="18" charset="0"/>
                          <a:cs typeface="Times New Roman" pitchFamily="18" charset="0"/>
                        </a:rPr>
                        <a:t> مدل پیوسته در زمان به مدل گسسته در زمان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deconv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دی کانولوشن،تقسیم</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det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دترمینان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diag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ماتریس</a:t>
                      </a:r>
                      <a:r>
                        <a:rPr lang="fa-IR" baseline="0" dirty="0" smtClean="0">
                          <a:latin typeface="Times New Roman" pitchFamily="18" charset="0"/>
                          <a:cs typeface="Times New Roman" pitchFamily="18" charset="0"/>
                        </a:rPr>
                        <a:t> قطری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eig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مقادیر ویژه</a:t>
                      </a:r>
                      <a:r>
                        <a:rPr lang="fa-IR" baseline="0" dirty="0" smtClean="0">
                          <a:latin typeface="Times New Roman" pitchFamily="18" charset="0"/>
                          <a:cs typeface="Times New Roman" pitchFamily="18" charset="0"/>
                        </a:rPr>
                        <a:t> و بردارهای ویژه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end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پایان</a:t>
                      </a:r>
                      <a:r>
                        <a:rPr lang="fa-IR" baseline="0" dirty="0" smtClean="0">
                          <a:latin typeface="Times New Roman" pitchFamily="18" charset="0"/>
                          <a:cs typeface="Times New Roman" pitchFamily="18" charset="0"/>
                        </a:rPr>
                        <a:t> گزاره‌های </a:t>
                      </a:r>
                      <a:r>
                        <a:rPr lang="en-US" baseline="0" dirty="0" smtClean="0">
                          <a:latin typeface="Times New Roman" pitchFamily="18" charset="0"/>
                          <a:cs typeface="Times New Roman" pitchFamily="18" charset="0"/>
                        </a:rPr>
                        <a:t>for</a:t>
                      </a:r>
                      <a:r>
                        <a:rPr lang="fa-IR" baseline="0" dirty="0" smtClean="0">
                          <a:latin typeface="Times New Roman" pitchFamily="18" charset="0"/>
                          <a:cs typeface="Times New Roman" pitchFamily="18" charset="0"/>
                        </a:rPr>
                        <a:t>،</a:t>
                      </a:r>
                      <a:r>
                        <a:rPr lang="en-US" baseline="0" dirty="0" smtClean="0">
                          <a:latin typeface="Times New Roman" pitchFamily="18" charset="0"/>
                          <a:cs typeface="Times New Roman" pitchFamily="18" charset="0"/>
                        </a:rPr>
                        <a:t> while</a:t>
                      </a:r>
                      <a:r>
                        <a:rPr lang="fa-IR"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switch</a:t>
                      </a:r>
                      <a:r>
                        <a:rPr lang="fa-IR"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try</a:t>
                      </a:r>
                      <a:r>
                        <a:rPr lang="fa-IR" baseline="0" dirty="0" smtClean="0">
                          <a:latin typeface="Times New Roman" pitchFamily="18" charset="0"/>
                          <a:cs typeface="Times New Roman" pitchFamily="18" charset="0"/>
                        </a:rPr>
                        <a:t>و</a:t>
                      </a:r>
                      <a:r>
                        <a:rPr lang="en-US" baseline="0" dirty="0" smtClean="0">
                          <a:latin typeface="Times New Roman" pitchFamily="18" charset="0"/>
                          <a:cs typeface="Times New Roman" pitchFamily="18" charset="0"/>
                        </a:rPr>
                        <a:t>if </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exit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خروج از برنامه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exp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تابع</a:t>
                      </a:r>
                      <a:r>
                        <a:rPr lang="fa-IR" baseline="0" dirty="0" smtClean="0">
                          <a:latin typeface="Times New Roman" pitchFamily="18" charset="0"/>
                          <a:cs typeface="Times New Roman" pitchFamily="18" charset="0"/>
                        </a:rPr>
                        <a:t> نمایی با پایه </a:t>
                      </a:r>
                      <a:r>
                        <a:rPr lang="en-US" baseline="0" dirty="0" smtClean="0">
                          <a:latin typeface="Times New Roman" pitchFamily="18" charset="0"/>
                          <a:cs typeface="Times New Roman" pitchFamily="18" charset="0"/>
                        </a:rPr>
                        <a:t>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expm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تابع نمایی ماتریسی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eye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ماتریس</a:t>
                      </a:r>
                      <a:r>
                        <a:rPr lang="fa-IR" baseline="0" dirty="0" smtClean="0">
                          <a:latin typeface="Times New Roman" pitchFamily="18" charset="0"/>
                          <a:cs typeface="Times New Roman" pitchFamily="18" charset="0"/>
                        </a:rPr>
                        <a:t> واحد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3974140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053802"/>
              </p:ext>
            </p:extLst>
          </p:nvPr>
        </p:nvGraphicFramePr>
        <p:xfrm>
          <a:off x="609600" y="457200"/>
          <a:ext cx="7848600" cy="5872165"/>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feedback</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اتصال فیدبک دار مدل </a:t>
                      </a:r>
                      <a:r>
                        <a:rPr lang="en-US"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filter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پیاده سازی مستقیم فیلتر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for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تکرار گزاره به تعداد معین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format long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عدد با پانزده رقم پشت ممیز</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format long 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عدد با ممیز شناور شانزده رقمی(نماد علمی)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format short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عدد با پنج رقم پشت ممیز</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format short 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عدد با ممیز شناور شش رقمی ( نماد علمی)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freqs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پاسخ</a:t>
                      </a:r>
                      <a:r>
                        <a:rPr lang="fa-IR" baseline="0" dirty="0" smtClean="0">
                          <a:latin typeface="Times New Roman" pitchFamily="18" charset="0"/>
                          <a:cs typeface="Times New Roman" pitchFamily="18" charset="0"/>
                        </a:rPr>
                        <a:t> فرکانسی تبدیل لاپلاس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freqz</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پاسخ فرکانسی</a:t>
                      </a:r>
                      <a:r>
                        <a:rPr lang="fa-IR" baseline="0" dirty="0" smtClean="0">
                          <a:latin typeface="Times New Roman" pitchFamily="18" charset="0"/>
                          <a:cs typeface="Times New Roman" pitchFamily="18" charset="0"/>
                        </a:rPr>
                        <a:t> تبدیل </a:t>
                      </a:r>
                      <a:r>
                        <a:rPr lang="en-US" baseline="0" dirty="0" smtClean="0">
                          <a:latin typeface="Times New Roman" pitchFamily="18" charset="0"/>
                          <a:cs typeface="Times New Roman" pitchFamily="18" charset="0"/>
                        </a:rPr>
                        <a:t>z</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a:r>
                        <a:rPr lang="en-US" dirty="0" smtClean="0">
                          <a:latin typeface="Times New Roman" pitchFamily="18" charset="0"/>
                          <a:cs typeface="Times New Roman" pitchFamily="18" charset="0"/>
                        </a:rPr>
                        <a:t>gram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گرامیان کنترل پذیری و رویت پذیری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grid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fa-IR" dirty="0" smtClean="0">
                          <a:latin typeface="Times New Roman" pitchFamily="18" charset="0"/>
                          <a:cs typeface="Times New Roman" pitchFamily="18" charset="0"/>
                        </a:rPr>
                        <a:t>خاموش</a:t>
                      </a:r>
                      <a:r>
                        <a:rPr lang="fa-IR" baseline="0" dirty="0" smtClean="0">
                          <a:latin typeface="Times New Roman" pitchFamily="18" charset="0"/>
                          <a:cs typeface="Times New Roman" pitchFamily="18" charset="0"/>
                        </a:rPr>
                        <a:t> و روشن کردن خطوط شبکه بندی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grid off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dirty="0" smtClean="0">
                          <a:latin typeface="Times New Roman" pitchFamily="18" charset="0"/>
                          <a:cs typeface="Times New Roman" pitchFamily="18" charset="0"/>
                        </a:rPr>
                        <a:t>خاموش کردن خطوط شبکه بندی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grid on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fa-IR" dirty="0" smtClean="0">
                          <a:latin typeface="Times New Roman" pitchFamily="18" charset="0"/>
                          <a:cs typeface="Times New Roman" pitchFamily="18" charset="0"/>
                        </a:rPr>
                        <a:t>روشن کردن خطوط</a:t>
                      </a:r>
                      <a:r>
                        <a:rPr lang="fa-IR" baseline="0" dirty="0" smtClean="0">
                          <a:latin typeface="Times New Roman" pitchFamily="18" charset="0"/>
                          <a:cs typeface="Times New Roman" pitchFamily="18" charset="0"/>
                        </a:rPr>
                        <a:t> شبکه بندی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a:r>
                        <a:rPr lang="en-US" dirty="0" smtClean="0">
                          <a:latin typeface="Times New Roman" pitchFamily="18" charset="0"/>
                          <a:cs typeface="Times New Roman" pitchFamily="18" charset="0"/>
                        </a:rPr>
                        <a:t>help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dirty="0" smtClean="0">
                          <a:latin typeface="Times New Roman" pitchFamily="18" charset="0"/>
                          <a:cs typeface="Times New Roman" pitchFamily="18" charset="0"/>
                        </a:rPr>
                        <a:t>فهرست کردن تمام عناوین دارای توضیح</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a:r>
                        <a:rPr lang="en-US" dirty="0" smtClean="0">
                          <a:latin typeface="Times New Roman" pitchFamily="18" charset="0"/>
                          <a:cs typeface="Times New Roman" pitchFamily="18" charset="0"/>
                        </a:rPr>
                        <a:t>hold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fa-IR" dirty="0" smtClean="0">
                          <a:latin typeface="Times New Roman" pitchFamily="18" charset="0"/>
                          <a:cs typeface="Times New Roman" pitchFamily="18" charset="0"/>
                        </a:rPr>
                        <a:t>تعویض وضعیت نگهداری نمودار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3383445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455733318"/>
                  </p:ext>
                </p:extLst>
              </p:nvPr>
            </p:nvGraphicFramePr>
            <p:xfrm>
              <a:off x="609600" y="457200"/>
              <a:ext cx="7848600" cy="6208270"/>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hold</a:t>
                          </a:r>
                          <a:r>
                            <a:rPr lang="en-US" baseline="0" dirty="0" smtClean="0">
                              <a:latin typeface="Times New Roman" pitchFamily="18" charset="0"/>
                              <a:cs typeface="Times New Roman" pitchFamily="18" charset="0"/>
                            </a:rPr>
                            <a:t> off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برگشت</a:t>
                          </a:r>
                          <a:r>
                            <a:rPr lang="fa-IR" baseline="0" dirty="0" smtClean="0">
                              <a:latin typeface="Times New Roman" pitchFamily="18" charset="0"/>
                              <a:cs typeface="Times New Roman" pitchFamily="18" charset="0"/>
                            </a:rPr>
                            <a:t> به حالت پیش فرض که در آن با رسم یک نمودار نمودار قبلی پاک می‌شود.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hold on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نگهداشتن نمودارهای قبلی در هنگام</a:t>
                          </a:r>
                          <a:r>
                            <a:rPr lang="fa-IR" baseline="0" dirty="0" smtClean="0">
                              <a:latin typeface="Times New Roman" pitchFamily="18" charset="0"/>
                              <a:cs typeface="Times New Roman" pitchFamily="18" charset="0"/>
                            </a:rPr>
                            <a:t> رسم نمودار جدید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14:m>
                            <m:oMathPara xmlns:m="http://schemas.openxmlformats.org/officeDocument/2006/math">
                              <m:oMathParaPr>
                                <m:jc m:val="centerGroup"/>
                              </m:oMathParaPr>
                              <m:oMath xmlns:m="http://schemas.openxmlformats.org/officeDocument/2006/math">
                                <m:rad>
                                  <m:radPr>
                                    <m:degHide m:val="on"/>
                                    <m:ctrlPr>
                                      <a:rPr lang="en-US" i="1" smtClean="0">
                                        <a:latin typeface="Cambria Math"/>
                                        <a:cs typeface="Times New Roman" pitchFamily="18" charset="0"/>
                                      </a:rPr>
                                    </m:ctrlPr>
                                  </m:radPr>
                                  <m:deg/>
                                  <m:e>
                                    <m:r>
                                      <a:rPr lang="fa-IR" b="0" i="1" smtClean="0">
                                        <a:latin typeface="Cambria Math"/>
                                        <a:cs typeface="Times New Roman" pitchFamily="18" charset="0"/>
                                      </a:rPr>
                                      <m:t>−</m:t>
                                    </m:r>
                                    <m:r>
                                      <a:rPr lang="fa-IR" b="0" i="1" smtClean="0">
                                        <a:latin typeface="Cambria Math"/>
                                        <a:cs typeface="Times New Roman" pitchFamily="18" charset="0"/>
                                      </a:rPr>
                                      <m:t>1</m:t>
                                    </m:r>
                                  </m:e>
                                </m:rad>
                              </m:oMath>
                            </m:oMathPara>
                          </a14:m>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imag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بخش موهومی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impulse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پاسخ ضربه‌ی</a:t>
                          </a:r>
                          <a:r>
                            <a:rPr lang="fa-IR" baseline="0" dirty="0" smtClean="0">
                              <a:latin typeface="Times New Roman" pitchFamily="18" charset="0"/>
                              <a:cs typeface="Times New Roman" pitchFamily="18" charset="0"/>
                            </a:rPr>
                            <a:t> مدل‌های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inf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بینهایت (</a:t>
                          </a:r>
                          <a14:m>
                            <m:oMath xmlns:m="http://schemas.openxmlformats.org/officeDocument/2006/math">
                              <m:r>
                                <a:rPr lang="fa-IR" i="1" smtClean="0">
                                  <a:latin typeface="Cambria Math"/>
                                  <a:ea typeface="Cambria Math"/>
                                  <a:cs typeface="Times New Roman" pitchFamily="18" charset="0"/>
                                </a:rPr>
                                <m:t>∞</m:t>
                              </m:r>
                            </m:oMath>
                          </a14:m>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inv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وارون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j</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14:m>
                            <m:oMathPara xmlns:m="http://schemas.openxmlformats.org/officeDocument/2006/math">
                              <m:oMathParaPr>
                                <m:jc m:val="centerGroup"/>
                              </m:oMathParaPr>
                              <m:oMath xmlns:m="http://schemas.openxmlformats.org/officeDocument/2006/math">
                                <m:rad>
                                  <m:radPr>
                                    <m:degHide m:val="on"/>
                                    <m:ctrlPr>
                                      <a:rPr lang="en-US" i="1" smtClean="0">
                                        <a:latin typeface="Cambria Math"/>
                                        <a:cs typeface="Times New Roman" pitchFamily="18" charset="0"/>
                                      </a:rPr>
                                    </m:ctrlPr>
                                  </m:radPr>
                                  <m:deg/>
                                  <m:e>
                                    <m:r>
                                      <a:rPr lang="fa-IR" b="0" i="1" smtClean="0">
                                        <a:latin typeface="Cambria Math"/>
                                        <a:cs typeface="Times New Roman" pitchFamily="18" charset="0"/>
                                      </a:rPr>
                                      <m:t>−</m:t>
                                    </m:r>
                                    <m:r>
                                      <a:rPr lang="fa-IR" b="0" i="1" smtClean="0">
                                        <a:latin typeface="Cambria Math"/>
                                        <a:cs typeface="Times New Roman" pitchFamily="18" charset="0"/>
                                      </a:rPr>
                                      <m:t>1</m:t>
                                    </m:r>
                                  </m:e>
                                </m:rad>
                              </m:oMath>
                            </m:oMathPara>
                          </a14:m>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legend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توضیحات نمودار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length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طول بردار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linspace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بردار دارای فاصله‌ی خطی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load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گرفتن متغیرهای فضای کار از دیسک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log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لگاریتم طبیعی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loglog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نمودار لگاریتمی – لگاریتمی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logm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لگاریتم</a:t>
                          </a:r>
                          <a:r>
                            <a:rPr lang="fa-IR" baseline="0" dirty="0" smtClean="0">
                              <a:latin typeface="Times New Roman" pitchFamily="18" charset="0"/>
                              <a:cs typeface="Times New Roman" pitchFamily="18" charset="0"/>
                            </a:rPr>
                            <a:t> ماتریسی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455733318"/>
                  </p:ext>
                </p:extLst>
              </p:nvPr>
            </p:nvGraphicFramePr>
            <p:xfrm>
              <a:off x="609600" y="457200"/>
              <a:ext cx="7848600" cy="6208270"/>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rtl="1"/>
                          <a:r>
                            <a:rPr lang="en-US" dirty="0" smtClean="0">
                              <a:latin typeface="Times New Roman" pitchFamily="18" charset="0"/>
                              <a:cs typeface="Times New Roman" pitchFamily="18" charset="0"/>
                            </a:rPr>
                            <a:t>hold</a:t>
                          </a:r>
                          <a:r>
                            <a:rPr lang="en-US" baseline="0" dirty="0" smtClean="0">
                              <a:latin typeface="Times New Roman" pitchFamily="18" charset="0"/>
                              <a:cs typeface="Times New Roman" pitchFamily="18" charset="0"/>
                            </a:rPr>
                            <a:t> off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برگشت</a:t>
                          </a:r>
                          <a:r>
                            <a:rPr lang="fa-IR" baseline="0" dirty="0" smtClean="0">
                              <a:latin typeface="Times New Roman" pitchFamily="18" charset="0"/>
                              <a:cs typeface="Times New Roman" pitchFamily="18" charset="0"/>
                            </a:rPr>
                            <a:t> به حالت پیش فرض که در آن با رسم یک نمودار نمودار قبلی پاک می‌شود.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hold on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نگهداشتن نمودارهای قبلی در هنگام</a:t>
                          </a:r>
                          <a:r>
                            <a:rPr lang="fa-IR" baseline="0" dirty="0" smtClean="0">
                              <a:latin typeface="Times New Roman" pitchFamily="18" charset="0"/>
                              <a:cs typeface="Times New Roman" pitchFamily="18" charset="0"/>
                            </a:rPr>
                            <a:t> رسم نمودار جدید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82">
                    <a:tc>
                      <a:txBody>
                        <a:bodyPr/>
                        <a:lstStyle/>
                        <a:p>
                          <a:pPr algn="ctr" rtl="1"/>
                          <a:r>
                            <a:rPr lang="en-US" dirty="0" smtClean="0">
                              <a:latin typeface="Times New Roman" pitchFamily="18" charset="0"/>
                              <a:cs typeface="Times New Roman" pitchFamily="18" charset="0"/>
                            </a:rPr>
                            <a: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9970" t="-353846" b="-1144615"/>
                          </a:stretch>
                        </a:blipFill>
                      </a:tcPr>
                    </a:tc>
                  </a:tr>
                  <a:tr h="366713">
                    <a:tc>
                      <a:txBody>
                        <a:bodyPr/>
                        <a:lstStyle/>
                        <a:p>
                          <a:pPr algn="ctr" rtl="1"/>
                          <a:r>
                            <a:rPr lang="en-US" dirty="0" smtClean="0">
                              <a:latin typeface="Times New Roman" pitchFamily="18" charset="0"/>
                              <a:cs typeface="Times New Roman" pitchFamily="18" charset="0"/>
                            </a:rPr>
                            <a:t>imag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بخش موهومی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impulse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پاسخ ضربه‌ی</a:t>
                          </a:r>
                          <a:r>
                            <a:rPr lang="fa-IR" baseline="0" dirty="0" smtClean="0">
                              <a:latin typeface="Times New Roman" pitchFamily="18" charset="0"/>
                              <a:cs typeface="Times New Roman" pitchFamily="18" charset="0"/>
                            </a:rPr>
                            <a:t> مدل‌های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inf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9970" t="-693333" b="-938333"/>
                          </a:stretch>
                        </a:blipFill>
                      </a:tcPr>
                    </a:tc>
                  </a:tr>
                  <a:tr h="366713">
                    <a:tc>
                      <a:txBody>
                        <a:bodyPr/>
                        <a:lstStyle/>
                        <a:p>
                          <a:pPr algn="ctr" rtl="1"/>
                          <a:r>
                            <a:rPr lang="en-US" dirty="0" smtClean="0">
                              <a:latin typeface="Times New Roman" pitchFamily="18" charset="0"/>
                              <a:cs typeface="Times New Roman" pitchFamily="18" charset="0"/>
                            </a:rPr>
                            <a:t>inv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وارون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98082">
                    <a:tc>
                      <a:txBody>
                        <a:bodyPr/>
                        <a:lstStyle/>
                        <a:p>
                          <a:pPr algn="ctr" rtl="1"/>
                          <a:r>
                            <a:rPr lang="en-US" dirty="0" smtClean="0">
                              <a:latin typeface="Times New Roman" pitchFamily="18" charset="0"/>
                              <a:cs typeface="Times New Roman" pitchFamily="18" charset="0"/>
                            </a:rPr>
                            <a:t>j</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9970" t="-824615" b="-673846"/>
                          </a:stretch>
                        </a:blipFill>
                      </a:tcPr>
                    </a:tc>
                  </a:tr>
                  <a:tr h="366713">
                    <a:tc>
                      <a:txBody>
                        <a:bodyPr/>
                        <a:lstStyle/>
                        <a:p>
                          <a:pPr algn="ctr" rtl="1"/>
                          <a:r>
                            <a:rPr lang="en-US" dirty="0" smtClean="0">
                              <a:latin typeface="Times New Roman" pitchFamily="18" charset="0"/>
                              <a:cs typeface="Times New Roman" pitchFamily="18" charset="0"/>
                            </a:rPr>
                            <a:t>legend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توضیحات نمودار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length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طول بردار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linspace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بردار دارای فاصله‌ی خطی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load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گرفتن متغیرهای فضای کار از دیسک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log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لگاریتم طبیعی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loglog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نمودار لگاریتمی – لگاریتمی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logm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لگاریتم</a:t>
                          </a:r>
                          <a:r>
                            <a:rPr lang="fa-IR" baseline="0" dirty="0" smtClean="0">
                              <a:latin typeface="Times New Roman" pitchFamily="18" charset="0"/>
                              <a:cs typeface="Times New Roman" pitchFamily="18" charset="0"/>
                            </a:rPr>
                            <a:t> ماتریسی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mc:Fallback>
      </mc:AlternateContent>
    </p:spTree>
    <p:extLst>
      <p:ext uri="{BB962C8B-B14F-4D97-AF65-F5344CB8AC3E}">
        <p14:creationId xmlns:p14="http://schemas.microsoft.com/office/powerpoint/2010/main" val="1104324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5155432"/>
              </p:ext>
            </p:extLst>
          </p:nvPr>
        </p:nvGraphicFramePr>
        <p:xfrm>
          <a:off x="609600" y="457200"/>
          <a:ext cx="7848600" cy="5872165"/>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logspace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بردار با فاصله لگاریتمی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log10</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لگاریتم در مبنای 10</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lqe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طراحی تخمینگر خطی کوادراتیک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lqr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طراحی</a:t>
                      </a:r>
                      <a:r>
                        <a:rPr lang="fa-IR" baseline="0" dirty="0" smtClean="0">
                          <a:latin typeface="Times New Roman" pitchFamily="18" charset="0"/>
                          <a:cs typeface="Times New Roman" pitchFamily="18" charset="0"/>
                        </a:rPr>
                        <a:t> تنظیم کننده‌ی خطی کوادراتیک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lsim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شبیه‌سازی</a:t>
                      </a:r>
                      <a:r>
                        <a:rPr lang="fa-IR" baseline="0" dirty="0" smtClean="0">
                          <a:latin typeface="Times New Roman" pitchFamily="18" charset="0"/>
                          <a:cs typeface="Times New Roman" pitchFamily="18" charset="0"/>
                        </a:rPr>
                        <a:t> پاسخ زمانی مدل‌های </a:t>
                      </a:r>
                      <a:r>
                        <a:rPr lang="en-US" baseline="0" dirty="0" smtClean="0">
                          <a:latin typeface="Times New Roman" pitchFamily="18" charset="0"/>
                          <a:cs typeface="Times New Roman" pitchFamily="18" charset="0"/>
                        </a:rPr>
                        <a:t>LTI</a:t>
                      </a:r>
                      <a:r>
                        <a:rPr lang="fa-IR" baseline="0" dirty="0" smtClean="0">
                          <a:latin typeface="Times New Roman" pitchFamily="18" charset="0"/>
                          <a:cs typeface="Times New Roman" pitchFamily="18" charset="0"/>
                        </a:rPr>
                        <a:t> به ازای ورودی‌های دلخواه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lyap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حل</a:t>
                      </a:r>
                      <a:r>
                        <a:rPr lang="fa-IR" baseline="0" dirty="0" smtClean="0">
                          <a:latin typeface="Times New Roman" pitchFamily="18" charset="0"/>
                          <a:cs typeface="Times New Roman" pitchFamily="18" charset="0"/>
                        </a:rPr>
                        <a:t> معادلات لیاپانوف پیوسته در زمان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margin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حاشیه های بهره و فاز و فرکانس</a:t>
                      </a:r>
                      <a:r>
                        <a:rPr lang="fa-IR" baseline="0" dirty="0" smtClean="0">
                          <a:latin typeface="Times New Roman" pitchFamily="18" charset="0"/>
                          <a:cs typeface="Times New Roman" pitchFamily="18" charset="0"/>
                        </a:rPr>
                        <a:t> ‌های عبور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max</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مقدار ماکزیمم</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mean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مقدار میانگین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median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مقدار  میانه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mesh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سطح سه بعدی توری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min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مقدار مینیمم</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minreal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ساخت مینیمال و حذف صفر-قطب</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NaN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غیر عدد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ngrid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ایجاد خطوط</a:t>
                      </a:r>
                      <a:r>
                        <a:rPr lang="fa-IR" baseline="0" dirty="0" smtClean="0">
                          <a:latin typeface="Times New Roman" pitchFamily="18" charset="0"/>
                          <a:cs typeface="Times New Roman" pitchFamily="18" charset="0"/>
                        </a:rPr>
                        <a:t> شبکه برای نمودار نیکولس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213218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4507290"/>
              </p:ext>
            </p:extLst>
          </p:nvPr>
        </p:nvGraphicFramePr>
        <p:xfrm>
          <a:off x="609600" y="228600"/>
          <a:ext cx="7848600" cy="6419852"/>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nichols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رسم</a:t>
                      </a:r>
                      <a:r>
                        <a:rPr lang="fa-IR" baseline="0" dirty="0" smtClean="0">
                          <a:latin typeface="Times New Roman" pitchFamily="18" charset="0"/>
                          <a:cs typeface="Times New Roman" pitchFamily="18" charset="0"/>
                        </a:rPr>
                        <a:t> نمودار نیکولس مدل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num2str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تبدیل عدد به رشته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nyquist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رسم نمودار پاسخ فرکانسی</a:t>
                      </a:r>
                      <a:r>
                        <a:rPr lang="fa-IR" baseline="0" dirty="0" smtClean="0">
                          <a:latin typeface="Times New Roman" pitchFamily="18" charset="0"/>
                          <a:cs typeface="Times New Roman" pitchFamily="18" charset="0"/>
                        </a:rPr>
                        <a:t> نایکوییست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obsv</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محاسبه‌ی</a:t>
                      </a:r>
                      <a:r>
                        <a:rPr lang="fa-IR" baseline="0" dirty="0" smtClean="0">
                          <a:latin typeface="Times New Roman" pitchFamily="18" charset="0"/>
                          <a:cs typeface="Times New Roman" pitchFamily="18" charset="0"/>
                        </a:rPr>
                        <a:t> ماتریس رویت‌پذیری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ode45</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حل معادله</a:t>
                      </a:r>
                      <a:r>
                        <a:rPr lang="fa-IR" baseline="0" dirty="0" smtClean="0">
                          <a:latin typeface="Times New Roman" pitchFamily="18" charset="0"/>
                          <a:cs typeface="Times New Roman" pitchFamily="18" charset="0"/>
                        </a:rPr>
                        <a:t> تفاضلی غیرصلب،روش مرتبه میانی (اگر ثابت‌های زمانی با یکدیگر چند مرتبه توانی تفاوت نداشته باشند،معادله تفاضلی را معادله تفاضلی غیر صلب می‌نامند.)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ode23</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حل معادله</a:t>
                      </a:r>
                      <a:r>
                        <a:rPr lang="fa-IR" baseline="0" dirty="0" smtClean="0">
                          <a:latin typeface="Times New Roman" pitchFamily="18" charset="0"/>
                          <a:cs typeface="Times New Roman" pitchFamily="18" charset="0"/>
                        </a:rPr>
                        <a:t> تفاضلی غیرصلب،روش مرتبه پایین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ode113</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حل معادله تفاضلی غیر</a:t>
                      </a:r>
                      <a:r>
                        <a:rPr lang="fa-IR" baseline="0" dirty="0" smtClean="0">
                          <a:latin typeface="Times New Roman" pitchFamily="18" charset="0"/>
                          <a:cs typeface="Times New Roman" pitchFamily="18" charset="0"/>
                        </a:rPr>
                        <a:t> صلب ،روش مرتبه متغیر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ones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ثابت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ord2</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ایجاد سیستم پیوسته در زمان مرتبه</a:t>
                      </a:r>
                      <a:r>
                        <a:rPr lang="fa-IR" baseline="0" dirty="0" smtClean="0">
                          <a:latin typeface="Times New Roman" pitchFamily="18" charset="0"/>
                          <a:cs typeface="Times New Roman" pitchFamily="18" charset="0"/>
                        </a:rPr>
                        <a:t> دوم</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pade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تقریب پاده برای تاخیر زمانی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parallel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اتصال موازی دو</a:t>
                      </a:r>
                      <a:r>
                        <a:rPr lang="fa-IR" baseline="0" dirty="0" smtClean="0">
                          <a:latin typeface="Times New Roman" pitchFamily="18" charset="0"/>
                          <a:cs typeface="Times New Roman" pitchFamily="18" charset="0"/>
                        </a:rPr>
                        <a:t> مدل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عدد پی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place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محاسبه‌ی</a:t>
                      </a:r>
                      <a:r>
                        <a:rPr lang="fa-IR" baseline="0" dirty="0" smtClean="0">
                          <a:latin typeface="Times New Roman" pitchFamily="18" charset="0"/>
                          <a:cs typeface="Times New Roman" pitchFamily="18" charset="0"/>
                        </a:rPr>
                        <a:t> ماتریس بهره‌ی فیدبک  حالت برای جایدهی قطب</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plot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نمودار </a:t>
                      </a:r>
                      <a:r>
                        <a:rPr lang="en-US" dirty="0" smtClean="0">
                          <a:latin typeface="Times New Roman" pitchFamily="18" charset="0"/>
                          <a:cs typeface="Times New Roman" pitchFamily="18" charset="0"/>
                        </a:rPr>
                        <a:t>x-y</a:t>
                      </a:r>
                      <a:r>
                        <a:rPr lang="fa-IR" dirty="0" smtClean="0">
                          <a:latin typeface="Times New Roman" pitchFamily="18" charset="0"/>
                          <a:cs typeface="Times New Roman" pitchFamily="18" charset="0"/>
                        </a:rPr>
                        <a:t> خطی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polar</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نمودار قطبی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2960001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64519026"/>
              </p:ext>
            </p:extLst>
          </p:nvPr>
        </p:nvGraphicFramePr>
        <p:xfrm>
          <a:off x="685800" y="457200"/>
          <a:ext cx="7848600" cy="5872165"/>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pole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محاسبه</a:t>
                      </a:r>
                      <a:r>
                        <a:rPr lang="fa-IR" baseline="0" dirty="0" smtClean="0">
                          <a:latin typeface="Times New Roman" pitchFamily="18" charset="0"/>
                          <a:cs typeface="Times New Roman" pitchFamily="18" charset="0"/>
                        </a:rPr>
                        <a:t> قطب‌های مدل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poly</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تبدیل ریشه</a:t>
                      </a:r>
                      <a:r>
                        <a:rPr lang="fa-IR" baseline="0" dirty="0" smtClean="0">
                          <a:latin typeface="Times New Roman" pitchFamily="18" charset="0"/>
                          <a:cs typeface="Times New Roman" pitchFamily="18" charset="0"/>
                        </a:rPr>
                        <a:t>‌ها به چند جمله‌ای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polyfit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برازش</a:t>
                      </a:r>
                      <a:r>
                        <a:rPr lang="fa-IR" baseline="0" dirty="0" smtClean="0">
                          <a:latin typeface="Times New Roman" pitchFamily="18" charset="0"/>
                          <a:cs typeface="Times New Roman" pitchFamily="18" charset="0"/>
                        </a:rPr>
                        <a:t> منحنی چند جمله‌ای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polyval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محاسبه‌ی چند جمله‌ای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polyvalm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محاسبه‌ی چند جمله‌ای</a:t>
                      </a:r>
                      <a:r>
                        <a:rPr lang="fa-IR" baseline="0" dirty="0" smtClean="0">
                          <a:latin typeface="Times New Roman" pitchFamily="18" charset="0"/>
                          <a:cs typeface="Times New Roman" pitchFamily="18" charset="0"/>
                        </a:rPr>
                        <a:t> ماتریسی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printsys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نمایش سیستم در قالب زیبا</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prod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حاصلضرب عناصر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pzmap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نگاشت صفر – قطب مدل </a:t>
                      </a:r>
                      <a:r>
                        <a:rPr lang="en-US"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quit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خروج از برنامه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rand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تولید عدد و ماتریس  گتره‌ای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rank</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محاسبه‌ی مرتبه</a:t>
                      </a:r>
                      <a:r>
                        <a:rPr lang="fa-IR" baseline="0" dirty="0" smtClean="0">
                          <a:latin typeface="Times New Roman" pitchFamily="18" charset="0"/>
                          <a:cs typeface="Times New Roman" pitchFamily="18" charset="0"/>
                        </a:rPr>
                        <a:t> ماتریس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real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بخش حقیقی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rem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باقیمانده‌ی تقسیم</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residue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بسط به کسرهای جزئی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rlocfind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یافتن بهره‌ی مکان هندسی به ازای یک مجوعه</a:t>
                      </a:r>
                      <a:r>
                        <a:rPr lang="fa-IR" baseline="0" dirty="0" smtClean="0">
                          <a:latin typeface="Times New Roman" pitchFamily="18" charset="0"/>
                          <a:cs typeface="Times New Roman" pitchFamily="18" charset="0"/>
                        </a:rPr>
                        <a:t> ریشه معین</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308349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19952080"/>
              </p:ext>
            </p:extLst>
          </p:nvPr>
        </p:nvGraphicFramePr>
        <p:xfrm>
          <a:off x="685800" y="457200"/>
          <a:ext cx="7848600" cy="5872165"/>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rlocus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رسم</a:t>
                      </a:r>
                      <a:r>
                        <a:rPr lang="fa-IR" baseline="0" dirty="0" smtClean="0">
                          <a:latin typeface="Times New Roman" pitchFamily="18" charset="0"/>
                          <a:cs typeface="Times New Roman" pitchFamily="18" charset="0"/>
                        </a:rPr>
                        <a:t> نمودار مکان هندسی </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rmodel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تولید مدل‌های آزمون</a:t>
                      </a:r>
                      <a:r>
                        <a:rPr lang="fa-IR" baseline="0" dirty="0" smtClean="0">
                          <a:latin typeface="Times New Roman" pitchFamily="18" charset="0"/>
                          <a:cs typeface="Times New Roman" pitchFamily="18" charset="0"/>
                        </a:rPr>
                        <a:t> مرتبه </a:t>
                      </a:r>
                      <a:r>
                        <a:rPr lang="en-US" baseline="0" dirty="0" smtClean="0">
                          <a:latin typeface="Times New Roman" pitchFamily="18" charset="0"/>
                          <a:cs typeface="Times New Roman" pitchFamily="18" charset="0"/>
                        </a:rPr>
                        <a:t>n</a:t>
                      </a:r>
                      <a:r>
                        <a:rPr lang="fa-IR" baseline="0" dirty="0" smtClean="0">
                          <a:latin typeface="Times New Roman" pitchFamily="18" charset="0"/>
                          <a:cs typeface="Times New Roman" pitchFamily="18" charset="0"/>
                        </a:rPr>
                        <a:t>ام پیوسته در زمان پایدار گتره‌ای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roots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ریشه‌های</a:t>
                      </a:r>
                      <a:r>
                        <a:rPr lang="fa-IR" baseline="0" dirty="0" smtClean="0">
                          <a:latin typeface="Times New Roman" pitchFamily="18" charset="0"/>
                          <a:cs typeface="Times New Roman" pitchFamily="18" charset="0"/>
                        </a:rPr>
                        <a:t> چند جمله‌ای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semilogx</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نمودار نیم لگاریتمی (محور</a:t>
                      </a:r>
                      <a:r>
                        <a:rPr lang="en-US" dirty="0" smtClean="0">
                          <a:latin typeface="Times New Roman" pitchFamily="18" charset="0"/>
                          <a:cs typeface="Times New Roman" pitchFamily="18" charset="0"/>
                        </a:rPr>
                        <a:t>x</a:t>
                      </a:r>
                      <a:r>
                        <a:rPr lang="fa-IR" dirty="0" smtClean="0">
                          <a:latin typeface="Times New Roman" pitchFamily="18" charset="0"/>
                          <a:cs typeface="Times New Roman" pitchFamily="18" charset="0"/>
                        </a:rPr>
                        <a:t>لگاریتمی)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semilogy</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نمودار نیم لگاریتمی(محور</a:t>
                      </a:r>
                      <a:r>
                        <a:rPr lang="fa-IR"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y</a:t>
                      </a:r>
                      <a:r>
                        <a:rPr lang="fa-IR" baseline="0" dirty="0" smtClean="0">
                          <a:latin typeface="Times New Roman" pitchFamily="18" charset="0"/>
                          <a:cs typeface="Times New Roman" pitchFamily="18" charset="0"/>
                        </a:rPr>
                        <a:t>لگاریتمی)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series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اتصال متوالی دو مدل </a:t>
                      </a:r>
                      <a:r>
                        <a:rPr lang="en-US"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shg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نشان دادن پنجره گرافیکی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sign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تابع علامت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sin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سینوس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sinh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سینوس هیپربولیک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size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اندازه‌ی ماتریس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sqrt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جذر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sqrtm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جذر ماتریسی</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تولید مدل فضای حالت</a:t>
                      </a:r>
                      <a:r>
                        <a:rPr lang="fa-IR" baseline="0" dirty="0" smtClean="0">
                          <a:latin typeface="Times New Roman" pitchFamily="18" charset="0"/>
                          <a:cs typeface="Times New Roman" pitchFamily="18" charset="0"/>
                        </a:rPr>
                        <a:t> یا تبدیل مدل </a:t>
                      </a:r>
                      <a:r>
                        <a:rPr lang="en-US" baseline="0" dirty="0" smtClean="0">
                          <a:latin typeface="Times New Roman" pitchFamily="18" charset="0"/>
                          <a:cs typeface="Times New Roman" pitchFamily="18" charset="0"/>
                        </a:rPr>
                        <a:t>LTI</a:t>
                      </a:r>
                      <a:r>
                        <a:rPr lang="fa-IR" baseline="0" dirty="0" smtClean="0">
                          <a:latin typeface="Times New Roman" pitchFamily="18" charset="0"/>
                          <a:cs typeface="Times New Roman" pitchFamily="18" charset="0"/>
                        </a:rPr>
                        <a:t> به مدل فضای حالت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ss2tf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تبدیل</a:t>
                      </a:r>
                      <a:r>
                        <a:rPr lang="fa-IR" baseline="0" dirty="0" smtClean="0">
                          <a:latin typeface="Times New Roman" pitchFamily="18" charset="0"/>
                          <a:cs typeface="Times New Roman" pitchFamily="18" charset="0"/>
                        </a:rPr>
                        <a:t> مدل فضای حالت به مدل تابع تبدیل</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901464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0330619"/>
              </p:ext>
            </p:extLst>
          </p:nvPr>
        </p:nvGraphicFramePr>
        <p:xfrm>
          <a:off x="685800" y="457200"/>
          <a:ext cx="7848600" cy="6145532"/>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std</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انحراف</a:t>
                      </a:r>
                      <a:r>
                        <a:rPr lang="fa-IR" baseline="0" dirty="0" smtClean="0">
                          <a:latin typeface="Times New Roman" pitchFamily="18" charset="0"/>
                          <a:cs typeface="Times New Roman" pitchFamily="18" charset="0"/>
                        </a:rPr>
                        <a:t> معیار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step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رسم پاسخ پله</a:t>
                      </a:r>
                      <a:r>
                        <a:rPr lang="fa-IR" baseline="0" dirty="0" smtClean="0">
                          <a:latin typeface="Times New Roman" pitchFamily="18" charset="0"/>
                          <a:cs typeface="Times New Roman" pitchFamily="18" charset="0"/>
                        </a:rPr>
                        <a:t> واحد</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subplot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ایجاد</a:t>
                      </a:r>
                      <a:r>
                        <a:rPr lang="fa-IR" baseline="0" dirty="0" smtClean="0">
                          <a:latin typeface="Times New Roman" pitchFamily="18" charset="0"/>
                          <a:cs typeface="Times New Roman" pitchFamily="18" charset="0"/>
                        </a:rPr>
                        <a:t> چند نمودار در یک صفحه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sum</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مجموع</a:t>
                      </a:r>
                      <a:r>
                        <a:rPr lang="fa-IR" baseline="0" dirty="0" smtClean="0">
                          <a:latin typeface="Times New Roman" pitchFamily="18" charset="0"/>
                          <a:cs typeface="Times New Roman" pitchFamily="18" charset="0"/>
                        </a:rPr>
                        <a:t> عناصر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switch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انتخاب</a:t>
                      </a:r>
                      <a:r>
                        <a:rPr lang="fa-IR" baseline="0" dirty="0" smtClean="0">
                          <a:latin typeface="Times New Roman" pitchFamily="18" charset="0"/>
                          <a:cs typeface="Times New Roman" pitchFamily="18" charset="0"/>
                        </a:rPr>
                        <a:t> بین چند مورد براساس شرط</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tan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تانژانت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تانژانت هیپربولیک</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text</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نوشتن متن در محل دلخواه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tf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ایجاد مدل تابع</a:t>
                      </a:r>
                      <a:r>
                        <a:rPr lang="fa-IR" baseline="0" dirty="0" smtClean="0">
                          <a:latin typeface="Times New Roman" pitchFamily="18" charset="0"/>
                          <a:cs typeface="Times New Roman" pitchFamily="18" charset="0"/>
                        </a:rPr>
                        <a:t> تبدیل یا تبدیل مدل </a:t>
                      </a:r>
                      <a:r>
                        <a:rPr lang="en-US" baseline="0" dirty="0" smtClean="0">
                          <a:latin typeface="Times New Roman" pitchFamily="18" charset="0"/>
                          <a:cs typeface="Times New Roman" pitchFamily="18" charset="0"/>
                        </a:rPr>
                        <a:t>LTI</a:t>
                      </a:r>
                      <a:r>
                        <a:rPr lang="fa-IR" baseline="0" dirty="0" smtClean="0">
                          <a:latin typeface="Times New Roman" pitchFamily="18" charset="0"/>
                          <a:cs typeface="Times New Roman" pitchFamily="18" charset="0"/>
                        </a:rPr>
                        <a:t> به مدل تابع تبدیل</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71470">
                <a:tc>
                  <a:txBody>
                    <a:bodyPr/>
                    <a:lstStyle/>
                    <a:p>
                      <a:pPr algn="ctr" rtl="1"/>
                      <a:r>
                        <a:rPr lang="en-US" dirty="0" smtClean="0">
                          <a:latin typeface="Times New Roman" pitchFamily="18" charset="0"/>
                          <a:cs typeface="Times New Roman" pitchFamily="18" charset="0"/>
                        </a:rPr>
                        <a:t>tf2ss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تبدیل مدل تابع تبدیل به فضای حالت</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tf2zp</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تبدیل مدل تابع تبدیل به مدل صفر</a:t>
                      </a:r>
                      <a:r>
                        <a:rPr lang="fa-IR" baseline="0" dirty="0" smtClean="0">
                          <a:latin typeface="Times New Roman" pitchFamily="18" charset="0"/>
                          <a:cs typeface="Times New Roman" pitchFamily="18" charset="0"/>
                        </a:rPr>
                        <a:t> – قطب</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title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عنوان</a:t>
                      </a:r>
                      <a:r>
                        <a:rPr lang="fa-IR" baseline="0" dirty="0" smtClean="0">
                          <a:latin typeface="Times New Roman" pitchFamily="18" charset="0"/>
                          <a:cs typeface="Times New Roman" pitchFamily="18" charset="0"/>
                        </a:rPr>
                        <a:t> نمودار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trace</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رد</a:t>
                      </a:r>
                      <a:r>
                        <a:rPr lang="fa-IR" baseline="0" dirty="0" smtClean="0">
                          <a:latin typeface="Times New Roman" pitchFamily="18" charset="0"/>
                          <a:cs typeface="Times New Roman" pitchFamily="18" charset="0"/>
                        </a:rPr>
                        <a:t> </a:t>
                      </a:r>
                      <a:r>
                        <a:rPr lang="fa-IR" baseline="0" dirty="0" smtClean="0">
                          <a:latin typeface="Times New Roman" pitchFamily="18" charset="0"/>
                          <a:cs typeface="Times New Roman" pitchFamily="18" charset="0"/>
                        </a:rPr>
                        <a:t>ماتریس</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who</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فهرست</a:t>
                      </a:r>
                      <a:r>
                        <a:rPr lang="fa-IR" baseline="0" dirty="0" smtClean="0">
                          <a:latin typeface="Times New Roman" pitchFamily="18" charset="0"/>
                          <a:cs typeface="Times New Roman" pitchFamily="18" charset="0"/>
                        </a:rPr>
                        <a:t> کردن تمام متغیرهای موجود در حافظه </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whos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فهرست</a:t>
                      </a:r>
                      <a:r>
                        <a:rPr lang="fa-IR" baseline="0" dirty="0" smtClean="0">
                          <a:latin typeface="Times New Roman" pitchFamily="18" charset="0"/>
                          <a:cs typeface="Times New Roman" pitchFamily="18" charset="0"/>
                        </a:rPr>
                        <a:t> کردن تمام متغیرهای فضای کار با اطلاعت مربوط به اندازه،تعداد بایت،کلاس و غیره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Tree>
    <p:extLst>
      <p:ext uri="{BB962C8B-B14F-4D97-AF65-F5344CB8AC3E}">
        <p14:creationId xmlns:p14="http://schemas.microsoft.com/office/powerpoint/2010/main" val="3908644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6951182"/>
              </p:ext>
            </p:extLst>
          </p:nvPr>
        </p:nvGraphicFramePr>
        <p:xfrm>
          <a:off x="685800" y="457200"/>
          <a:ext cx="7848600" cy="2933704"/>
        </p:xfrm>
        <a:graphic>
          <a:graphicData uri="http://schemas.openxmlformats.org/drawingml/2006/table">
            <a:tbl>
              <a:tblPr rtl="1" firstRow="1" bandRow="1">
                <a:tableStyleId>{BC89EF96-8CEA-46FF-86C4-4CE0E7609802}</a:tableStyleId>
              </a:tblPr>
              <a:tblGrid>
                <a:gridCol w="1808018"/>
                <a:gridCol w="6040582"/>
              </a:tblGrid>
              <a:tr h="366713">
                <a:tc>
                  <a:txBody>
                    <a:bodyPr/>
                    <a:lstStyle/>
                    <a:p>
                      <a:pPr algn="ctr" rtl="1"/>
                      <a:r>
                        <a:rPr lang="fa-IR" dirty="0" smtClean="0">
                          <a:latin typeface="Times New Roman" pitchFamily="18" charset="0"/>
                          <a:cs typeface="Times New Roman" pitchFamily="18" charset="0"/>
                        </a:rPr>
                        <a:t>دستورها</a:t>
                      </a:r>
                      <a:r>
                        <a:rPr lang="fa-IR" baseline="0" dirty="0" smtClean="0">
                          <a:latin typeface="Times New Roman" pitchFamily="18" charset="0"/>
                          <a:cs typeface="Times New Roman" pitchFamily="18" charset="0"/>
                        </a:rPr>
                        <a:t> و توابع</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توضیح دستور یا گزاره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xlabel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نام</a:t>
                      </a:r>
                      <a:r>
                        <a:rPr lang="fa-IR" baseline="0" dirty="0" smtClean="0">
                          <a:latin typeface="Times New Roman" pitchFamily="18" charset="0"/>
                          <a:cs typeface="Times New Roman" pitchFamily="18" charset="0"/>
                        </a:rPr>
                        <a:t> محور </a:t>
                      </a:r>
                      <a:r>
                        <a:rPr lang="en-US" baseline="0" dirty="0" smtClean="0">
                          <a:latin typeface="Times New Roman" pitchFamily="18" charset="0"/>
                          <a:cs typeface="Times New Roman" pitchFamily="18" charset="0"/>
                        </a:rPr>
                        <a:t>x</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ylabel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نام محور</a:t>
                      </a:r>
                      <a:r>
                        <a:rPr lang="fa-IR"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zero</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صفرهای</a:t>
                      </a:r>
                      <a:r>
                        <a:rPr lang="fa-IR" baseline="0" dirty="0" smtClean="0">
                          <a:latin typeface="Times New Roman" pitchFamily="18" charset="0"/>
                          <a:cs typeface="Times New Roman" pitchFamily="18" charset="0"/>
                        </a:rPr>
                        <a:t> انتقال سیستم </a:t>
                      </a:r>
                      <a:r>
                        <a:rPr lang="en-US" baseline="0" dirty="0" smtClean="0">
                          <a:latin typeface="Times New Roman" pitchFamily="18" charset="0"/>
                          <a:cs typeface="Times New Roman" pitchFamily="18" charset="0"/>
                        </a:rPr>
                        <a:t>LTI</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zeros</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آرایه‌ی صفر</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zlabel</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نام محور</a:t>
                      </a:r>
                      <a:r>
                        <a:rPr lang="fa-IR"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z</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r h="366713">
                <a:tc>
                  <a:txBody>
                    <a:bodyPr/>
                    <a:lstStyle/>
                    <a:p>
                      <a:pPr algn="ctr" rtl="1"/>
                      <a:r>
                        <a:rPr lang="en-US" dirty="0" smtClean="0">
                          <a:latin typeface="Times New Roman" pitchFamily="18" charset="0"/>
                          <a:cs typeface="Times New Roman" pitchFamily="18" charset="0"/>
                        </a:rPr>
                        <a:t>zpk</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latin typeface="Times New Roman" pitchFamily="18" charset="0"/>
                          <a:cs typeface="Times New Roman" pitchFamily="18" charset="0"/>
                        </a:rPr>
                        <a:t>ایجاد مدل صفر-قطب-بهره</a:t>
                      </a:r>
                      <a:r>
                        <a:rPr lang="fa-IR" baseline="0" dirty="0" smtClean="0">
                          <a:latin typeface="Times New Roman" pitchFamily="18" charset="0"/>
                          <a:cs typeface="Times New Roman" pitchFamily="18" charset="0"/>
                        </a:rPr>
                        <a:t> یا تبدیل به مدل صفر- قطب – بهره</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713">
                <a:tc>
                  <a:txBody>
                    <a:bodyPr/>
                    <a:lstStyle/>
                    <a:p>
                      <a:pPr algn="ctr" rtl="1"/>
                      <a:r>
                        <a:rPr lang="en-US" dirty="0" smtClean="0">
                          <a:latin typeface="Times New Roman" pitchFamily="18" charset="0"/>
                          <a:cs typeface="Times New Roman" pitchFamily="18" charset="0"/>
                        </a:rPr>
                        <a:t>zp2tf</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rtl="1"/>
                      <a:r>
                        <a:rPr lang="fa-IR" dirty="0" smtClean="0">
                          <a:latin typeface="Times New Roman" pitchFamily="18" charset="0"/>
                          <a:cs typeface="Times New Roman" pitchFamily="18" charset="0"/>
                        </a:rPr>
                        <a:t>تبدیل</a:t>
                      </a:r>
                      <a:r>
                        <a:rPr lang="fa-IR" baseline="0" dirty="0" smtClean="0">
                          <a:latin typeface="Times New Roman" pitchFamily="18" charset="0"/>
                          <a:cs typeface="Times New Roman" pitchFamily="18" charset="0"/>
                        </a:rPr>
                        <a:t> مدل صفر-قطب –بهره به مدل تابع تبدیل</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r>
            </a:tbl>
          </a:graphicData>
        </a:graphic>
      </p:graphicFrame>
      <p:sp>
        <p:nvSpPr>
          <p:cNvPr id="4" name="Curved Right Arrow 3">
            <a:hlinkClick r:id="rId3"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7277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304800"/>
            <a:ext cx="32766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فهرست</a:t>
            </a:r>
            <a:endParaRPr lang="en-US" sz="2800" b="1" dirty="0">
              <a:latin typeface="Times New Roman" pitchFamily="18" charset="0"/>
              <a:cs typeface="Times New Roman" pitchFamily="18" charset="0"/>
            </a:endParaRPr>
          </a:p>
        </p:txBody>
      </p:sp>
      <p:sp>
        <p:nvSpPr>
          <p:cNvPr id="3" name="TextBox 2">
            <a:hlinkClick r:id="rId2" action="ppaction://hlinksldjump"/>
          </p:cNvPr>
          <p:cNvSpPr txBox="1"/>
          <p:nvPr/>
        </p:nvSpPr>
        <p:spPr>
          <a:xfrm>
            <a:off x="6095999" y="1368502"/>
            <a:ext cx="2762535"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معرفی</a:t>
            </a:r>
            <a:r>
              <a:rPr lang="en-US" sz="2800" b="1" dirty="0" smtClean="0">
                <a:latin typeface="Times New Roman" pitchFamily="18" charset="0"/>
                <a:cs typeface="Times New Roman" pitchFamily="18" charset="0"/>
              </a:rPr>
              <a:t> </a:t>
            </a:r>
            <a:r>
              <a:rPr lang="fa-IR"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MATLAB</a:t>
            </a:r>
            <a:endParaRPr lang="en-US" sz="2800" b="1" dirty="0">
              <a:latin typeface="Times New Roman" pitchFamily="18" charset="0"/>
              <a:cs typeface="Times New Roman" pitchFamily="18" charset="0"/>
            </a:endParaRPr>
          </a:p>
        </p:txBody>
      </p:sp>
      <p:sp>
        <p:nvSpPr>
          <p:cNvPr id="4" name="TextBox 3">
            <a:hlinkClick r:id="rId3" action="ppaction://hlinksldjump"/>
          </p:cNvPr>
          <p:cNvSpPr txBox="1"/>
          <p:nvPr/>
        </p:nvSpPr>
        <p:spPr>
          <a:xfrm>
            <a:off x="7200899" y="1966952"/>
            <a:ext cx="1810035" cy="523220"/>
          </a:xfrm>
          <a:prstGeom prst="rect">
            <a:avLst/>
          </a:prstGeom>
          <a:noFill/>
        </p:spPr>
        <p:txBody>
          <a:bodyPr wrap="square" rtlCol="0">
            <a:spAutoFit/>
          </a:bodyPr>
          <a:lstStyle/>
          <a:p>
            <a:pPr algn="just" rtl="1"/>
            <a:r>
              <a:rPr lang="en-US" sz="2800" b="1" dirty="0" smtClean="0">
                <a:latin typeface="Times New Roman" pitchFamily="18" charset="0"/>
                <a:cs typeface="Times New Roman" pitchFamily="18" charset="0"/>
              </a:rPr>
              <a:t>  </a:t>
            </a:r>
            <a:r>
              <a:rPr lang="fa-IR" sz="2800" b="1" dirty="0" smtClean="0">
                <a:latin typeface="Times New Roman" pitchFamily="18" charset="0"/>
                <a:cs typeface="Times New Roman" pitchFamily="18" charset="0"/>
              </a:rPr>
              <a:t>رسم منحنی</a:t>
            </a:r>
            <a:endParaRPr lang="en-US" sz="2800" b="1" dirty="0">
              <a:latin typeface="Times New Roman" pitchFamily="18" charset="0"/>
              <a:cs typeface="Times New Roman" pitchFamily="18" charset="0"/>
            </a:endParaRPr>
          </a:p>
        </p:txBody>
      </p:sp>
      <p:sp>
        <p:nvSpPr>
          <p:cNvPr id="5" name="TextBox 4">
            <a:hlinkClick r:id="rId4" action="ppaction://hlinksldjump"/>
          </p:cNvPr>
          <p:cNvSpPr txBox="1"/>
          <p:nvPr/>
        </p:nvSpPr>
        <p:spPr>
          <a:xfrm>
            <a:off x="1371599" y="2496940"/>
            <a:ext cx="7410735"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بررسی‌های اولیه تحلیل سیستم‌های دینامیکی با </a:t>
            </a:r>
            <a:r>
              <a:rPr lang="en-US" sz="2800" b="1" dirty="0" smtClean="0">
                <a:latin typeface="Times New Roman" pitchFamily="18" charset="0"/>
                <a:cs typeface="Times New Roman" pitchFamily="18" charset="0"/>
              </a:rPr>
              <a:t>MATLAB</a:t>
            </a:r>
            <a:endParaRPr lang="en-US" sz="2800" b="1" dirty="0">
              <a:latin typeface="Times New Roman" pitchFamily="18" charset="0"/>
              <a:cs typeface="Times New Roman" pitchFamily="18" charset="0"/>
            </a:endParaRPr>
          </a:p>
        </p:txBody>
      </p:sp>
      <p:sp>
        <p:nvSpPr>
          <p:cNvPr id="6" name="TextBox 5">
            <a:hlinkClick r:id="rId5" action="ppaction://hlinksldjump"/>
          </p:cNvPr>
          <p:cNvSpPr txBox="1"/>
          <p:nvPr/>
        </p:nvSpPr>
        <p:spPr>
          <a:xfrm>
            <a:off x="6553200" y="3120299"/>
            <a:ext cx="2229134" cy="523220"/>
          </a:xfrm>
          <a:prstGeom prst="rect">
            <a:avLst/>
          </a:prstGeom>
          <a:noFill/>
          <a:ln>
            <a:noFill/>
          </a:ln>
        </p:spPr>
        <p:txBody>
          <a:bodyPr wrap="square" rtlCol="0">
            <a:spAutoFit/>
          </a:bodyPr>
          <a:lstStyle/>
          <a:p>
            <a:pPr algn="r"/>
            <a:r>
              <a:rPr lang="fa-IR" sz="2800" b="1" dirty="0" smtClean="0">
                <a:latin typeface="Times New Roman" pitchFamily="18" charset="0"/>
                <a:cs typeface="Times New Roman" pitchFamily="18" charset="0"/>
              </a:rPr>
              <a:t>تحلیل پاسخ گذرا</a:t>
            </a:r>
            <a:endParaRPr lang="en-US" sz="2800" b="1" dirty="0">
              <a:latin typeface="Times New Roman" pitchFamily="18" charset="0"/>
              <a:cs typeface="Times New Roman" pitchFamily="18" charset="0"/>
            </a:endParaRPr>
          </a:p>
        </p:txBody>
      </p:sp>
      <p:sp>
        <p:nvSpPr>
          <p:cNvPr id="7" name="TextBox 6">
            <a:hlinkClick r:id="rId6" action="ppaction://hlinksldjump"/>
          </p:cNvPr>
          <p:cNvSpPr txBox="1"/>
          <p:nvPr/>
        </p:nvSpPr>
        <p:spPr>
          <a:xfrm>
            <a:off x="5181599" y="3646987"/>
            <a:ext cx="3600735"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تحلیل مکان هندسی ریشه‌ها</a:t>
            </a:r>
            <a:endParaRPr lang="en-US" sz="2800" b="1" dirty="0">
              <a:latin typeface="Times New Roman" pitchFamily="18" charset="0"/>
              <a:cs typeface="Times New Roman" pitchFamily="18" charset="0"/>
            </a:endParaRPr>
          </a:p>
        </p:txBody>
      </p:sp>
      <p:sp>
        <p:nvSpPr>
          <p:cNvPr id="8" name="TextBox 7">
            <a:hlinkClick r:id="rId7" action="ppaction://hlinksldjump"/>
          </p:cNvPr>
          <p:cNvSpPr txBox="1"/>
          <p:nvPr/>
        </p:nvSpPr>
        <p:spPr>
          <a:xfrm>
            <a:off x="5562599" y="4170207"/>
            <a:ext cx="3219735" cy="523220"/>
          </a:xfrm>
          <a:prstGeom prst="rect">
            <a:avLst/>
          </a:prstGeom>
          <a:noFill/>
        </p:spPr>
        <p:txBody>
          <a:bodyPr wrap="square" rtlCol="0">
            <a:spAutoFit/>
          </a:bodyPr>
          <a:lstStyle/>
          <a:p>
            <a:pPr algn="r" rtl="1"/>
            <a:r>
              <a:rPr lang="en-US" sz="2800" b="1" dirty="0" smtClean="0">
                <a:latin typeface="Times New Roman" pitchFamily="18" charset="0"/>
                <a:cs typeface="Times New Roman" pitchFamily="18" charset="0"/>
              </a:rPr>
              <a:t>SIMULINK</a:t>
            </a:r>
            <a:r>
              <a:rPr lang="fa-IR" sz="2800" b="1" dirty="0" smtClean="0">
                <a:latin typeface="Times New Roman" pitchFamily="18" charset="0"/>
                <a:cs typeface="Times New Roman" pitchFamily="18" charset="0"/>
              </a:rPr>
              <a:t> در کنترل</a:t>
            </a:r>
            <a:endParaRPr lang="en-US" sz="2800" b="1" dirty="0">
              <a:latin typeface="Times New Roman" pitchFamily="18" charset="0"/>
              <a:cs typeface="Times New Roman" pitchFamily="18" charset="0"/>
            </a:endParaRPr>
          </a:p>
        </p:txBody>
      </p:sp>
      <p:sp>
        <p:nvSpPr>
          <p:cNvPr id="9" name="TextBox 8">
            <a:hlinkClick r:id="rId8" action="ppaction://hlinksldjump"/>
          </p:cNvPr>
          <p:cNvSpPr txBox="1"/>
          <p:nvPr/>
        </p:nvSpPr>
        <p:spPr>
          <a:xfrm>
            <a:off x="-23884" y="4709397"/>
            <a:ext cx="8768687"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ابزارهای گرافیکی تحلیل و طراحی سیستم‌های کنترل خطی مستقل از زمان</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062826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2091" y="517083"/>
            <a:ext cx="2667000" cy="461665"/>
          </a:xfrm>
          <a:prstGeom prst="rect">
            <a:avLst/>
          </a:prstGeom>
          <a:noFill/>
        </p:spPr>
        <p:txBody>
          <a:bodyPr wrap="square" rtlCol="0">
            <a:spAutoFit/>
          </a:bodyPr>
          <a:lstStyle/>
          <a:p>
            <a:pPr algn="r" rtl="1"/>
            <a:r>
              <a:rPr lang="en-US" sz="2400" b="1" dirty="0" smtClean="0">
                <a:latin typeface="Times New Roman" pitchFamily="18" charset="0"/>
                <a:cs typeface="Times New Roman" pitchFamily="18" charset="0"/>
              </a:rPr>
              <a:t>  </a:t>
            </a:r>
            <a:r>
              <a:rPr lang="fa-IR" sz="2400" b="1" dirty="0" smtClean="0">
                <a:latin typeface="Times New Roman" pitchFamily="18" charset="0"/>
                <a:cs typeface="Times New Roman" pitchFamily="18" charset="0"/>
              </a:rPr>
              <a:t>رسم منحنی</a:t>
            </a:r>
            <a:endParaRPr lang="en-US" sz="2400" b="1" dirty="0">
              <a:latin typeface="Times New Roman" pitchFamily="18" charset="0"/>
              <a:cs typeface="Times New Roman" pitchFamily="18" charset="0"/>
            </a:endParaRPr>
          </a:p>
        </p:txBody>
      </p:sp>
      <p:sp>
        <p:nvSpPr>
          <p:cNvPr id="3" name="TextBox 2"/>
          <p:cNvSpPr txBox="1"/>
          <p:nvPr/>
        </p:nvSpPr>
        <p:spPr>
          <a:xfrm>
            <a:off x="381000" y="1295400"/>
            <a:ext cx="3505200" cy="369332"/>
          </a:xfrm>
          <a:prstGeom prst="rect">
            <a:avLst/>
          </a:prstGeom>
          <a:noFill/>
        </p:spPr>
        <p:txBody>
          <a:bodyPr wrap="square" rtlCol="0">
            <a:spAutoFit/>
          </a:bodyPr>
          <a:lstStyle/>
          <a:p>
            <a:pPr rtl="1"/>
            <a:r>
              <a:rPr lang="en-US" dirty="0" smtClean="0"/>
              <a:t>plot(x1,y1,x2,y2,x3,y3,..)</a:t>
            </a:r>
            <a:endParaRPr lang="en-US" dirty="0"/>
          </a:p>
        </p:txBody>
      </p:sp>
      <p:sp>
        <p:nvSpPr>
          <p:cNvPr id="4" name="TextBox 3"/>
          <p:cNvSpPr txBox="1"/>
          <p:nvPr/>
        </p:nvSpPr>
        <p:spPr>
          <a:xfrm>
            <a:off x="609600" y="1727077"/>
            <a:ext cx="7668491" cy="923330"/>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این دستور یک نمودار قائم </a:t>
            </a:r>
            <a:r>
              <a:rPr lang="en-US" dirty="0" smtClean="0">
                <a:latin typeface="Times New Roman" pitchFamily="18" charset="0"/>
                <a:cs typeface="Times New Roman" pitchFamily="18" charset="0"/>
              </a:rPr>
              <a:t>x-y</a:t>
            </a:r>
            <a:r>
              <a:rPr lang="fa-IR" dirty="0" smtClean="0">
                <a:latin typeface="Times New Roman" pitchFamily="18" charset="0"/>
                <a:cs typeface="Times New Roman" pitchFamily="18" charset="0"/>
              </a:rPr>
              <a:t> به دست می‌دهد.با دادن چند داده مانند دستور فوق می‌توان چند نمودار را در یک نمودار رسم کرد.</a:t>
            </a:r>
          </a:p>
          <a:p>
            <a:pPr algn="r" rtl="1"/>
            <a:r>
              <a:rPr lang="fa-IR" dirty="0" smtClean="0">
                <a:latin typeface="Times New Roman" pitchFamily="18" charset="0"/>
                <a:cs typeface="Times New Roman" pitchFamily="18" charset="0"/>
              </a:rPr>
              <a:t>در دستور </a:t>
            </a:r>
            <a:r>
              <a:rPr lang="en-US" dirty="0" smtClean="0">
                <a:latin typeface="Times New Roman" pitchFamily="18" charset="0"/>
                <a:cs typeface="Times New Roman" pitchFamily="18" charset="0"/>
              </a:rPr>
              <a:t>plot(x)</a:t>
            </a:r>
            <a:r>
              <a:rPr lang="fa-IR" dirty="0" smtClean="0">
                <a:latin typeface="Times New Roman" pitchFamily="18" charset="0"/>
                <a:cs typeface="Times New Roman" pitchFamily="18" charset="0"/>
              </a:rPr>
              <a:t> اگر </a:t>
            </a:r>
            <a:r>
              <a:rPr lang="en-US" dirty="0" smtClean="0">
                <a:latin typeface="Times New Roman" pitchFamily="18" charset="0"/>
                <a:cs typeface="Times New Roman" pitchFamily="18" charset="0"/>
              </a:rPr>
              <a:t>x</a:t>
            </a:r>
            <a:r>
              <a:rPr lang="fa-IR" dirty="0" smtClean="0">
                <a:latin typeface="Times New Roman" pitchFamily="18" charset="0"/>
                <a:cs typeface="Times New Roman" pitchFamily="18" charset="0"/>
              </a:rPr>
              <a:t> عدد مختلط باشد بخش موهومی </a:t>
            </a:r>
            <a:r>
              <a:rPr lang="en-US" dirty="0" smtClean="0">
                <a:latin typeface="Times New Roman" pitchFamily="18" charset="0"/>
                <a:cs typeface="Times New Roman" pitchFamily="18" charset="0"/>
              </a:rPr>
              <a:t>x</a:t>
            </a:r>
            <a:r>
              <a:rPr lang="fa-IR" dirty="0" smtClean="0">
                <a:latin typeface="Times New Roman" pitchFamily="18" charset="0"/>
                <a:cs typeface="Times New Roman" pitchFamily="18" charset="0"/>
              </a:rPr>
              <a:t> بر حسب بخش حقیقی</a:t>
            </a:r>
            <a:r>
              <a:rPr lang="en-US" dirty="0" smtClean="0">
                <a:latin typeface="Times New Roman" pitchFamily="18" charset="0"/>
                <a:cs typeface="Times New Roman" pitchFamily="18" charset="0"/>
              </a:rPr>
              <a:t>x</a:t>
            </a:r>
            <a:r>
              <a:rPr lang="fa-IR" dirty="0" smtClean="0">
                <a:latin typeface="Times New Roman" pitchFamily="18" charset="0"/>
                <a:cs typeface="Times New Roman" pitchFamily="18" charset="0"/>
              </a:rPr>
              <a:t> رسم می‌شود.</a:t>
            </a:r>
          </a:p>
        </p:txBody>
      </p:sp>
      <p:sp>
        <p:nvSpPr>
          <p:cNvPr id="5" name="TextBox 4"/>
          <p:cNvSpPr txBox="1"/>
          <p:nvPr/>
        </p:nvSpPr>
        <p:spPr>
          <a:xfrm>
            <a:off x="381001" y="2971800"/>
            <a:ext cx="2133600" cy="369332"/>
          </a:xfrm>
          <a:prstGeom prst="rect">
            <a:avLst/>
          </a:prstGeom>
          <a:noFill/>
        </p:spPr>
        <p:txBody>
          <a:bodyPr wrap="square" rtlCol="0">
            <a:spAutoFit/>
          </a:bodyPr>
          <a:lstStyle/>
          <a:p>
            <a:r>
              <a:rPr lang="en-US" dirty="0" smtClean="0"/>
              <a:t>polar(thetha,rho)</a:t>
            </a:r>
            <a:endParaRPr lang="en-US" dirty="0"/>
          </a:p>
        </p:txBody>
      </p:sp>
      <p:sp>
        <p:nvSpPr>
          <p:cNvPr id="6" name="TextBox 5"/>
          <p:cNvSpPr txBox="1"/>
          <p:nvPr/>
        </p:nvSpPr>
        <p:spPr>
          <a:xfrm>
            <a:off x="381001" y="3581400"/>
            <a:ext cx="7897089"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 رسم نمودار در مختصات قطبی است.با دادن دستور </a:t>
            </a:r>
            <a:r>
              <a:rPr lang="en-US" dirty="0" smtClean="0">
                <a:latin typeface="Times New Roman" pitchFamily="18" charset="0"/>
                <a:cs typeface="Times New Roman" pitchFamily="18" charset="0"/>
              </a:rPr>
              <a:t>grid</a:t>
            </a:r>
            <a:r>
              <a:rPr lang="fa-IR" dirty="0" smtClean="0">
                <a:latin typeface="Times New Roman" pitchFamily="18" charset="0"/>
                <a:cs typeface="Times New Roman" pitchFamily="18" charset="0"/>
              </a:rPr>
              <a:t> شبکه‌ای از خطوط شعاعی هم مرکز با مبدا رسم می‌شود.</a:t>
            </a:r>
            <a:endParaRPr lang="en-US" dirty="0">
              <a:latin typeface="Times New Roman" pitchFamily="18" charset="0"/>
              <a:cs typeface="Times New Roman" pitchFamily="18" charset="0"/>
            </a:endParaRPr>
          </a:p>
        </p:txBody>
      </p:sp>
      <p:grpSp>
        <p:nvGrpSpPr>
          <p:cNvPr id="9" name="Group 8"/>
          <p:cNvGrpSpPr/>
          <p:nvPr/>
        </p:nvGrpSpPr>
        <p:grpSpPr>
          <a:xfrm>
            <a:off x="571502" y="4800600"/>
            <a:ext cx="7706590" cy="1338828"/>
            <a:chOff x="571501" y="4800600"/>
            <a:chExt cx="7786255" cy="1338828"/>
          </a:xfrm>
        </p:grpSpPr>
        <p:sp>
          <p:nvSpPr>
            <p:cNvPr id="7" name="TextBox 6"/>
            <p:cNvSpPr txBox="1"/>
            <p:nvPr/>
          </p:nvSpPr>
          <p:spPr>
            <a:xfrm>
              <a:off x="571501" y="4800600"/>
              <a:ext cx="1752600" cy="1289071"/>
            </a:xfrm>
            <a:prstGeom prst="rect">
              <a:avLst/>
            </a:prstGeom>
            <a:noFill/>
          </p:spPr>
          <p:txBody>
            <a:bodyPr wrap="square" rtlCol="0">
              <a:spAutoFit/>
            </a:bodyPr>
            <a:lstStyle/>
            <a:p>
              <a:pPr>
                <a:lnSpc>
                  <a:spcPct val="150000"/>
                </a:lnSpc>
              </a:pPr>
              <a:r>
                <a:rPr lang="en-US" dirty="0" smtClean="0">
                  <a:latin typeface="Times New Roman" pitchFamily="18" charset="0"/>
                  <a:cs typeface="Times New Roman" pitchFamily="18" charset="0"/>
                </a:rPr>
                <a:t>loglog</a:t>
              </a:r>
            </a:p>
            <a:p>
              <a:pPr>
                <a:lnSpc>
                  <a:spcPct val="150000"/>
                </a:lnSpc>
              </a:pPr>
              <a:r>
                <a:rPr lang="en-US" dirty="0" smtClean="0">
                  <a:latin typeface="Times New Roman" pitchFamily="18" charset="0"/>
                  <a:cs typeface="Times New Roman" pitchFamily="18" charset="0"/>
                </a:rPr>
                <a:t>semilogx</a:t>
              </a:r>
            </a:p>
            <a:p>
              <a:pPr>
                <a:lnSpc>
                  <a:spcPct val="150000"/>
                </a:lnSpc>
              </a:pPr>
              <a:r>
                <a:rPr lang="en-US" dirty="0" smtClean="0">
                  <a:latin typeface="Times New Roman" pitchFamily="18" charset="0"/>
                  <a:cs typeface="Times New Roman" pitchFamily="18" charset="0"/>
                </a:rPr>
                <a:t>semilogy</a:t>
              </a:r>
              <a:endParaRPr lang="en-US" dirty="0">
                <a:latin typeface="Times New Roman" pitchFamily="18" charset="0"/>
                <a:cs typeface="Times New Roman" pitchFamily="18" charset="0"/>
              </a:endParaRPr>
            </a:p>
          </p:txBody>
        </p:sp>
        <p:sp>
          <p:nvSpPr>
            <p:cNvPr id="8" name="TextBox 7"/>
            <p:cNvSpPr txBox="1"/>
            <p:nvPr/>
          </p:nvSpPr>
          <p:spPr>
            <a:xfrm>
              <a:off x="1652157" y="4800600"/>
              <a:ext cx="6705599" cy="1338828"/>
            </a:xfrm>
            <a:prstGeom prst="rect">
              <a:avLst/>
            </a:prstGeom>
            <a:noFill/>
          </p:spPr>
          <p:txBody>
            <a:bodyPr wrap="square" rtlCol="0">
              <a:spAutoFit/>
            </a:bodyPr>
            <a:lstStyle/>
            <a:p>
              <a:pPr algn="r" rtl="1">
                <a:lnSpc>
                  <a:spcPct val="150000"/>
                </a:lnSpc>
              </a:pPr>
              <a:r>
                <a:rPr lang="fa-IR" dirty="0" smtClean="0">
                  <a:latin typeface="Times New Roman" pitchFamily="18" charset="0"/>
                  <a:cs typeface="Times New Roman" pitchFamily="18" charset="0"/>
                </a:rPr>
                <a:t>نموداری بامقیاس‌های </a:t>
              </a:r>
              <a:r>
                <a:rPr lang="en-US" dirty="0" smtClean="0">
                  <a:latin typeface="Times New Roman" pitchFamily="18" charset="0"/>
                  <a:cs typeface="Times New Roman" pitchFamily="18" charset="0"/>
                </a:rPr>
                <a:t>log</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-log</a:t>
              </a:r>
              <a:r>
                <a:rPr lang="en-US" baseline="-25000" dirty="0" smtClean="0">
                  <a:latin typeface="Times New Roman" pitchFamily="18" charset="0"/>
                  <a:cs typeface="Times New Roman" pitchFamily="18" charset="0"/>
                </a:rPr>
                <a:t>10</a:t>
              </a:r>
              <a:endParaRPr lang="fa-IR" baseline="-25000" dirty="0" smtClean="0">
                <a:latin typeface="Times New Roman" pitchFamily="18" charset="0"/>
                <a:cs typeface="Times New Roman" pitchFamily="18" charset="0"/>
              </a:endParaRPr>
            </a:p>
            <a:p>
              <a:pPr algn="r" rtl="1">
                <a:lnSpc>
                  <a:spcPct val="150000"/>
                </a:lnSpc>
              </a:pPr>
              <a:r>
                <a:rPr lang="fa-IR" dirty="0" smtClean="0">
                  <a:latin typeface="Times New Roman" pitchFamily="18" charset="0"/>
                  <a:cs typeface="Times New Roman" pitchFamily="18" charset="0"/>
                </a:rPr>
                <a:t>نموداری که مقیاس محور افقی آن </a:t>
              </a:r>
              <a:r>
                <a:rPr lang="en-US" dirty="0" smtClean="0">
                  <a:latin typeface="Times New Roman" pitchFamily="18" charset="0"/>
                  <a:cs typeface="Times New Roman" pitchFamily="18" charset="0"/>
                </a:rPr>
                <a:t>log</a:t>
              </a:r>
              <a:r>
                <a:rPr lang="en-US" baseline="-25000" dirty="0" smtClean="0">
                  <a:latin typeface="Times New Roman" pitchFamily="18" charset="0"/>
                  <a:cs typeface="Times New Roman" pitchFamily="18" charset="0"/>
                </a:rPr>
                <a:t>10</a:t>
              </a:r>
              <a:r>
                <a:rPr lang="fa-IR" dirty="0" smtClean="0">
                  <a:latin typeface="Times New Roman" pitchFamily="18" charset="0"/>
                  <a:cs typeface="Times New Roman" pitchFamily="18" charset="0"/>
                </a:rPr>
                <a:t> و مقیاس محور قائم آن خطی است.</a:t>
              </a:r>
            </a:p>
            <a:p>
              <a:pPr algn="r" rtl="1">
                <a:lnSpc>
                  <a:spcPct val="150000"/>
                </a:lnSpc>
              </a:pPr>
              <a:r>
                <a:rPr lang="fa-IR" dirty="0" smtClean="0">
                  <a:latin typeface="Times New Roman" pitchFamily="18" charset="0"/>
                  <a:cs typeface="Times New Roman" pitchFamily="18" charset="0"/>
                </a:rPr>
                <a:t>نموداری که مقیاس محور قائم آن </a:t>
              </a:r>
              <a:r>
                <a:rPr lang="en-US" dirty="0" smtClean="0">
                  <a:latin typeface="Times New Roman" pitchFamily="18" charset="0"/>
                  <a:cs typeface="Times New Roman" pitchFamily="18" charset="0"/>
                </a:rPr>
                <a:t>log</a:t>
              </a:r>
              <a:r>
                <a:rPr lang="en-US" baseline="-25000" dirty="0" smtClean="0">
                  <a:latin typeface="Times New Roman" pitchFamily="18" charset="0"/>
                  <a:cs typeface="Times New Roman" pitchFamily="18" charset="0"/>
                </a:rPr>
                <a:t>10</a:t>
              </a:r>
              <a:r>
                <a:rPr lang="fa-IR" baseline="-25000" dirty="0">
                  <a:latin typeface="Times New Roman" pitchFamily="18" charset="0"/>
                  <a:cs typeface="Times New Roman" pitchFamily="18" charset="0"/>
                </a:rPr>
                <a:t> </a:t>
              </a:r>
              <a:r>
                <a:rPr lang="fa-IR" dirty="0" smtClean="0">
                  <a:latin typeface="Times New Roman" pitchFamily="18" charset="0"/>
                  <a:cs typeface="Times New Roman" pitchFamily="18" charset="0"/>
                </a:rPr>
                <a:t>و مقیاس محور افقی آن خطی است.</a:t>
              </a:r>
            </a:p>
          </p:txBody>
        </p:sp>
      </p:grpSp>
      <p:sp>
        <p:nvSpPr>
          <p:cNvPr id="10" name="Curved Right Arrow 9">
            <a:hlinkClick r:id="rId2"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0691658"/>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5486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افزودن شبکه،عنوان و نامگذاری محور و نمودار</a:t>
            </a:r>
            <a:endParaRPr lang="en-US" sz="2400" b="1" dirty="0">
              <a:latin typeface="Times New Roman" pitchFamily="18" charset="0"/>
              <a:cs typeface="Times New Roman" pitchFamily="18" charset="0"/>
            </a:endParaRPr>
          </a:p>
        </p:txBody>
      </p:sp>
      <p:grpSp>
        <p:nvGrpSpPr>
          <p:cNvPr id="5" name="Group 4"/>
          <p:cNvGrpSpPr/>
          <p:nvPr/>
        </p:nvGrpSpPr>
        <p:grpSpPr>
          <a:xfrm>
            <a:off x="647700" y="1524000"/>
            <a:ext cx="3429000" cy="1704569"/>
            <a:chOff x="1676400" y="1828800"/>
            <a:chExt cx="3429000" cy="1704569"/>
          </a:xfrm>
        </p:grpSpPr>
        <p:sp>
          <p:nvSpPr>
            <p:cNvPr id="3" name="TextBox 2"/>
            <p:cNvSpPr txBox="1"/>
            <p:nvPr/>
          </p:nvSpPr>
          <p:spPr>
            <a:xfrm>
              <a:off x="1676400" y="1828800"/>
              <a:ext cx="3048000" cy="1704569"/>
            </a:xfrm>
            <a:prstGeom prst="rect">
              <a:avLst/>
            </a:prstGeom>
            <a:noFill/>
          </p:spPr>
          <p:txBody>
            <a:bodyPr wrap="square" rtlCol="0">
              <a:spAutoFit/>
            </a:bodyPr>
            <a:lstStyle/>
            <a:p>
              <a:pPr>
                <a:lnSpc>
                  <a:spcPct val="150000"/>
                </a:lnSpc>
              </a:pPr>
              <a:r>
                <a:rPr lang="en-US" dirty="0" smtClean="0">
                  <a:latin typeface="Times New Roman" pitchFamily="18" charset="0"/>
                  <a:cs typeface="Times New Roman" pitchFamily="18" charset="0"/>
                </a:rPr>
                <a:t>grid</a:t>
              </a:r>
            </a:p>
            <a:p>
              <a:pPr>
                <a:lnSpc>
                  <a:spcPct val="150000"/>
                </a:lnSpc>
              </a:pPr>
              <a:r>
                <a:rPr lang="en-US" dirty="0" smtClean="0">
                  <a:latin typeface="Times New Roman" pitchFamily="18" charset="0"/>
                  <a:cs typeface="Times New Roman" pitchFamily="18" charset="0"/>
                </a:rPr>
                <a:t>title</a:t>
              </a:r>
            </a:p>
            <a:p>
              <a:pPr>
                <a:lnSpc>
                  <a:spcPct val="150000"/>
                </a:lnSpc>
              </a:pPr>
              <a:r>
                <a:rPr lang="en-US" dirty="0" smtClean="0">
                  <a:latin typeface="Times New Roman" pitchFamily="18" charset="0"/>
                  <a:cs typeface="Times New Roman" pitchFamily="18" charset="0"/>
                </a:rPr>
                <a:t>xlabel</a:t>
              </a:r>
            </a:p>
            <a:p>
              <a:pPr>
                <a:lnSpc>
                  <a:spcPct val="150000"/>
                </a:lnSpc>
              </a:pPr>
              <a:r>
                <a:rPr lang="en-US" dirty="0" smtClean="0">
                  <a:latin typeface="Times New Roman" pitchFamily="18" charset="0"/>
                  <a:cs typeface="Times New Roman" pitchFamily="18" charset="0"/>
                </a:rPr>
                <a:t>ylabel</a:t>
              </a:r>
              <a:endParaRPr lang="en-US" dirty="0">
                <a:latin typeface="Times New Roman" pitchFamily="18" charset="0"/>
                <a:cs typeface="Times New Roman" pitchFamily="18" charset="0"/>
              </a:endParaRPr>
            </a:p>
          </p:txBody>
        </p:sp>
        <p:sp>
          <p:nvSpPr>
            <p:cNvPr id="4" name="TextBox 3"/>
            <p:cNvSpPr txBox="1"/>
            <p:nvPr/>
          </p:nvSpPr>
          <p:spPr>
            <a:xfrm>
              <a:off x="1828800" y="1828800"/>
              <a:ext cx="3276600" cy="1704569"/>
            </a:xfrm>
            <a:prstGeom prst="rect">
              <a:avLst/>
            </a:prstGeom>
            <a:noFill/>
          </p:spPr>
          <p:txBody>
            <a:bodyPr wrap="square" rtlCol="0">
              <a:spAutoFit/>
            </a:bodyPr>
            <a:lstStyle/>
            <a:p>
              <a:pPr algn="r" rtl="1">
                <a:lnSpc>
                  <a:spcPct val="150000"/>
                </a:lnSpc>
              </a:pPr>
              <a:r>
                <a:rPr lang="fa-IR" dirty="0" smtClean="0">
                  <a:latin typeface="Times New Roman" pitchFamily="18" charset="0"/>
                  <a:cs typeface="Times New Roman" pitchFamily="18" charset="0"/>
                </a:rPr>
                <a:t>افزودن شبکه بندی</a:t>
              </a:r>
            </a:p>
            <a:p>
              <a:pPr algn="r" rtl="1">
                <a:lnSpc>
                  <a:spcPct val="150000"/>
                </a:lnSpc>
              </a:pPr>
              <a:r>
                <a:rPr lang="fa-IR" dirty="0" smtClean="0">
                  <a:latin typeface="Times New Roman" pitchFamily="18" charset="0"/>
                  <a:cs typeface="Times New Roman" pitchFamily="18" charset="0"/>
                </a:rPr>
                <a:t>عنوان</a:t>
              </a:r>
            </a:p>
            <a:p>
              <a:pPr algn="r" rtl="1">
                <a:lnSpc>
                  <a:spcPct val="150000"/>
                </a:lnSpc>
              </a:pPr>
              <a:r>
                <a:rPr lang="fa-IR" dirty="0" smtClean="0">
                  <a:latin typeface="Times New Roman" pitchFamily="18" charset="0"/>
                  <a:cs typeface="Times New Roman" pitchFamily="18" charset="0"/>
                </a:rPr>
                <a:t>نامگذاری محور </a:t>
              </a:r>
              <a:r>
                <a:rPr lang="en-US" dirty="0" smtClean="0">
                  <a:latin typeface="Times New Roman" pitchFamily="18" charset="0"/>
                  <a:cs typeface="Times New Roman" pitchFamily="18" charset="0"/>
                </a:rPr>
                <a:t>X</a:t>
              </a:r>
              <a:endParaRPr lang="fa-IR" dirty="0" smtClean="0">
                <a:latin typeface="Times New Roman" pitchFamily="18" charset="0"/>
                <a:cs typeface="Times New Roman" pitchFamily="18" charset="0"/>
              </a:endParaRPr>
            </a:p>
            <a:p>
              <a:pPr algn="r" rtl="1">
                <a:lnSpc>
                  <a:spcPct val="150000"/>
                </a:lnSpc>
              </a:pPr>
              <a:r>
                <a:rPr lang="fa-IR" dirty="0" smtClean="0">
                  <a:latin typeface="Times New Roman" pitchFamily="18" charset="0"/>
                  <a:cs typeface="Times New Roman" pitchFamily="18" charset="0"/>
                </a:rPr>
                <a:t>نامگذاری محور </a:t>
              </a: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p:txBody>
        </p:sp>
      </p:grpSp>
      <p:sp>
        <p:nvSpPr>
          <p:cNvPr id="6" name="TextBox 5"/>
          <p:cNvSpPr txBox="1"/>
          <p:nvPr/>
        </p:nvSpPr>
        <p:spPr>
          <a:xfrm>
            <a:off x="2171700" y="3505200"/>
            <a:ext cx="6660573"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برای نوشتن متن بر روی نمودار می‌توان از دستورهای زیر استفاده کرد.</a:t>
            </a:r>
            <a:endParaRPr lang="en-US" sz="2000" dirty="0">
              <a:latin typeface="Times New Roman" pitchFamily="18" charset="0"/>
              <a:cs typeface="Times New Roman" pitchFamily="18" charset="0"/>
            </a:endParaRPr>
          </a:p>
        </p:txBody>
      </p:sp>
      <p:grpSp>
        <p:nvGrpSpPr>
          <p:cNvPr id="9" name="Group 8"/>
          <p:cNvGrpSpPr/>
          <p:nvPr/>
        </p:nvGrpSpPr>
        <p:grpSpPr>
          <a:xfrm>
            <a:off x="502227" y="4572000"/>
            <a:ext cx="6698673" cy="873572"/>
            <a:chOff x="502227" y="4384228"/>
            <a:chExt cx="6698673" cy="873572"/>
          </a:xfrm>
        </p:grpSpPr>
        <p:sp>
          <p:nvSpPr>
            <p:cNvPr id="7" name="TextBox 6"/>
            <p:cNvSpPr txBox="1"/>
            <p:nvPr/>
          </p:nvSpPr>
          <p:spPr>
            <a:xfrm>
              <a:off x="502227" y="4385253"/>
              <a:ext cx="2819400" cy="872547"/>
            </a:xfrm>
            <a:prstGeom prst="rect">
              <a:avLst/>
            </a:prstGeom>
            <a:noFill/>
          </p:spPr>
          <p:txBody>
            <a:bodyPr wrap="square" rtlCol="0">
              <a:spAutoFit/>
            </a:bodyPr>
            <a:lstStyle/>
            <a:p>
              <a:pPr>
                <a:lnSpc>
                  <a:spcPct val="150000"/>
                </a:lnSpc>
              </a:pPr>
              <a:r>
                <a:rPr lang="en-US" dirty="0" smtClean="0"/>
                <a:t>text(x,y,’string’)</a:t>
              </a:r>
            </a:p>
            <a:p>
              <a:pPr>
                <a:lnSpc>
                  <a:spcPct val="150000"/>
                </a:lnSpc>
              </a:pPr>
              <a:r>
                <a:rPr lang="en-US" dirty="0" smtClean="0"/>
                <a:t>gtext(‘string’)</a:t>
              </a:r>
              <a:endParaRPr lang="en-US" dirty="0"/>
            </a:p>
          </p:txBody>
        </p:sp>
        <p:sp>
          <p:nvSpPr>
            <p:cNvPr id="8" name="TextBox 7"/>
            <p:cNvSpPr txBox="1"/>
            <p:nvPr/>
          </p:nvSpPr>
          <p:spPr>
            <a:xfrm>
              <a:off x="2171700" y="4384228"/>
              <a:ext cx="5029200" cy="873572"/>
            </a:xfrm>
            <a:prstGeom prst="rect">
              <a:avLst/>
            </a:prstGeom>
            <a:noFill/>
          </p:spPr>
          <p:txBody>
            <a:bodyPr wrap="square" rtlCol="0">
              <a:spAutoFit/>
            </a:bodyPr>
            <a:lstStyle/>
            <a:p>
              <a:pPr algn="r" rtl="1">
                <a:lnSpc>
                  <a:spcPct val="150000"/>
                </a:lnSpc>
              </a:pPr>
              <a:r>
                <a:rPr lang="fa-IR" dirty="0" smtClean="0">
                  <a:latin typeface="Times New Roman" pitchFamily="18" charset="0"/>
                  <a:cs typeface="Times New Roman" pitchFamily="18" charset="0"/>
                </a:rPr>
                <a:t>نوشتن بر روی مختصات معینی از نمودار</a:t>
              </a:r>
            </a:p>
            <a:p>
              <a:pPr algn="r" rtl="1">
                <a:lnSpc>
                  <a:spcPct val="150000"/>
                </a:lnSpc>
              </a:pPr>
              <a:r>
                <a:rPr lang="fa-IR" dirty="0" smtClean="0">
                  <a:latin typeface="Times New Roman" pitchFamily="18" charset="0"/>
                  <a:cs typeface="Times New Roman" pitchFamily="18" charset="0"/>
                </a:rPr>
                <a:t>نوشتن بر روی مختصات انتخابی توسط چشم از نمودار</a:t>
              </a: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430906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533400"/>
            <a:ext cx="3962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تغییر مقیاس نمودار</a:t>
            </a:r>
            <a:endParaRPr lang="en-US" sz="2400" b="1" dirty="0">
              <a:latin typeface="Times New Roman" pitchFamily="18" charset="0"/>
              <a:cs typeface="Times New Roman" pitchFamily="18" charset="0"/>
            </a:endParaRPr>
          </a:p>
        </p:txBody>
      </p:sp>
      <p:grpSp>
        <p:nvGrpSpPr>
          <p:cNvPr id="5" name="Group 4"/>
          <p:cNvGrpSpPr/>
          <p:nvPr/>
        </p:nvGrpSpPr>
        <p:grpSpPr>
          <a:xfrm>
            <a:off x="609600" y="2177694"/>
            <a:ext cx="8326582" cy="2345322"/>
            <a:chOff x="609600" y="2177694"/>
            <a:chExt cx="8326582" cy="2345322"/>
          </a:xfrm>
        </p:grpSpPr>
        <p:sp>
          <p:nvSpPr>
            <p:cNvPr id="3" name="TextBox 2"/>
            <p:cNvSpPr txBox="1"/>
            <p:nvPr/>
          </p:nvSpPr>
          <p:spPr>
            <a:xfrm>
              <a:off x="609600" y="2177694"/>
              <a:ext cx="3048000" cy="1883657"/>
            </a:xfrm>
            <a:prstGeom prst="rect">
              <a:avLst/>
            </a:prstGeom>
            <a:noFill/>
          </p:spPr>
          <p:txBody>
            <a:bodyPr wrap="square" rtlCol="0">
              <a:spAutoFit/>
            </a:bodyPr>
            <a:lstStyle/>
            <a:p>
              <a:pPr algn="l">
                <a:lnSpc>
                  <a:spcPct val="150000"/>
                </a:lnSpc>
              </a:pPr>
              <a:r>
                <a:rPr lang="en-US" sz="2000" dirty="0" smtClean="0">
                  <a:latin typeface="Times New Roman" pitchFamily="18" charset="0"/>
                  <a:cs typeface="Times New Roman" pitchFamily="18" charset="0"/>
                </a:rPr>
                <a:t>axis(v)</a:t>
              </a:r>
            </a:p>
            <a:p>
              <a:pPr algn="l">
                <a:lnSpc>
                  <a:spcPct val="150000"/>
                </a:lnSpc>
              </a:pPr>
              <a:r>
                <a:rPr lang="en-US" sz="2000" dirty="0" smtClean="0">
                  <a:latin typeface="Times New Roman" pitchFamily="18" charset="0"/>
                  <a:cs typeface="Times New Roman" pitchFamily="18" charset="0"/>
                </a:rPr>
                <a:t>axis(‘normal’)</a:t>
              </a:r>
            </a:p>
            <a:p>
              <a:pPr algn="l">
                <a:lnSpc>
                  <a:spcPct val="150000"/>
                </a:lnSpc>
              </a:pPr>
              <a:r>
                <a:rPr lang="en-US" sz="2000" dirty="0" smtClean="0">
                  <a:latin typeface="Times New Roman" pitchFamily="18" charset="0"/>
                  <a:cs typeface="Times New Roman" pitchFamily="18" charset="0"/>
                </a:rPr>
                <a:t>axis(‘square’)</a:t>
              </a:r>
            </a:p>
            <a:p>
              <a:pPr algn="l">
                <a:lnSpc>
                  <a:spcPct val="150000"/>
                </a:lnSpc>
              </a:pPr>
              <a:r>
                <a:rPr lang="en-US" sz="2000" dirty="0" smtClean="0">
                  <a:latin typeface="Times New Roman" pitchFamily="18" charset="0"/>
                  <a:cs typeface="Times New Roman" pitchFamily="18" charset="0"/>
                </a:rPr>
                <a:t>axis(‘equal’)</a:t>
              </a:r>
              <a:endParaRPr lang="en-US" sz="2000" dirty="0">
                <a:latin typeface="Times New Roman" pitchFamily="18" charset="0"/>
                <a:cs typeface="Times New Roman" pitchFamily="18" charset="0"/>
              </a:endParaRPr>
            </a:p>
          </p:txBody>
        </p:sp>
        <p:sp>
          <p:nvSpPr>
            <p:cNvPr id="4" name="TextBox 3"/>
            <p:cNvSpPr txBox="1"/>
            <p:nvPr/>
          </p:nvSpPr>
          <p:spPr>
            <a:xfrm>
              <a:off x="2154382" y="2177694"/>
              <a:ext cx="6781800" cy="2345322"/>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Times New Roman" pitchFamily="18" charset="0"/>
                </a:rPr>
                <a:t>منحنی در ناحیه </a:t>
              </a:r>
              <a:r>
                <a:rPr lang="en-US" sz="2000" dirty="0" smtClean="0">
                  <a:latin typeface="Times New Roman" pitchFamily="18" charset="0"/>
                  <a:cs typeface="Times New Roman" pitchFamily="18" charset="0"/>
                </a:rPr>
                <a:t>v=[x-min x-max y-min y-max]</a:t>
              </a:r>
              <a:r>
                <a:rPr lang="fa-IR" sz="2000" dirty="0" smtClean="0">
                  <a:latin typeface="Times New Roman" pitchFamily="18" charset="0"/>
                  <a:cs typeface="Times New Roman" pitchFamily="18" charset="0"/>
                </a:rPr>
                <a:t> رسم می‌شود.</a:t>
              </a:r>
            </a:p>
            <a:p>
              <a:pPr algn="r" rtl="1">
                <a:lnSpc>
                  <a:spcPct val="150000"/>
                </a:lnSpc>
              </a:pPr>
              <a:r>
                <a:rPr lang="fa-IR" sz="2000" dirty="0" smtClean="0">
                  <a:latin typeface="Times New Roman" pitchFamily="18" charset="0"/>
                  <a:cs typeface="Times New Roman" pitchFamily="18" charset="0"/>
                </a:rPr>
                <a:t>وضعیت را به حالت عادی برمی‌گرداند.</a:t>
              </a:r>
            </a:p>
            <a:p>
              <a:pPr algn="r" rtl="1">
                <a:lnSpc>
                  <a:spcPct val="150000"/>
                </a:lnSpc>
              </a:pPr>
              <a:r>
                <a:rPr lang="fa-IR" sz="2000" dirty="0" smtClean="0">
                  <a:latin typeface="Times New Roman" pitchFamily="18" charset="0"/>
                  <a:cs typeface="Times New Roman" pitchFamily="18" charset="0"/>
                </a:rPr>
                <a:t>ناحیه‌ی ترسیم را مربع می‌کند.</a:t>
              </a:r>
            </a:p>
            <a:p>
              <a:pPr algn="r" rtl="1">
                <a:lnSpc>
                  <a:spcPct val="150000"/>
                </a:lnSpc>
              </a:pPr>
              <a:r>
                <a:rPr lang="fa-IR" sz="2000" dirty="0" smtClean="0">
                  <a:latin typeface="Times New Roman" pitchFamily="18" charset="0"/>
                  <a:cs typeface="Times New Roman" pitchFamily="18" charset="0"/>
                </a:rPr>
                <a:t>نسبت بلندی به پهنای ناحیه ترسیم را به صورتی در می‌آورد که تقسیم ‌‌های یکسان بر روی دو محور هم اندازه باشند.</a:t>
              </a:r>
              <a:endParaRPr lang="en-US" sz="2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225923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533400"/>
            <a:ext cx="1905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نوع خطوط</a:t>
            </a:r>
            <a:endParaRPr lang="en-US" sz="2400" b="1" dirty="0">
              <a:latin typeface="Times New Roman" pitchFamily="18" charset="0"/>
              <a:cs typeface="Times New Roman" pitchFamily="18" charset="0"/>
            </a:endParaRPr>
          </a:p>
        </p:txBody>
      </p:sp>
      <p:sp>
        <p:nvSpPr>
          <p:cNvPr id="3" name="TextBox 2"/>
          <p:cNvSpPr txBox="1"/>
          <p:nvPr/>
        </p:nvSpPr>
        <p:spPr>
          <a:xfrm>
            <a:off x="990600" y="1353189"/>
            <a:ext cx="3124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plot(x1,y1,’*’,x2,y2,’o’)</a:t>
            </a:r>
            <a:endParaRPr lang="en-US" dirty="0">
              <a:latin typeface="Times New Roman" pitchFamily="18" charset="0"/>
              <a:cs typeface="Times New Roman" pitchFamily="18" charset="0"/>
            </a:endParaRPr>
          </a:p>
        </p:txBody>
      </p:sp>
      <p:sp>
        <p:nvSpPr>
          <p:cNvPr id="4" name="TextBox 3"/>
          <p:cNvSpPr txBox="1"/>
          <p:nvPr/>
        </p:nvSpPr>
        <p:spPr>
          <a:xfrm>
            <a:off x="990600" y="1722521"/>
            <a:ext cx="7620000"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دستور فوق دو نمودار با خطوط متفاوت (ستاره‌ای و دایره‌ای)رسم می‌شوند.علائم مربوط به خطوط دیگر در زیر آمده است.</a:t>
            </a:r>
            <a:endParaRPr lang="en-US" dirty="0">
              <a:latin typeface="Times New Roman" pitchFamily="18" charset="0"/>
              <a:cs typeface="Times New Roman" pitchFamily="18" charset="0"/>
            </a:endParaRPr>
          </a:p>
        </p:txBody>
      </p:sp>
      <p:sp>
        <p:nvSpPr>
          <p:cNvPr id="6" name="TextBox 5"/>
          <p:cNvSpPr txBox="1"/>
          <p:nvPr/>
        </p:nvSpPr>
        <p:spPr>
          <a:xfrm>
            <a:off x="4114800" y="3200400"/>
            <a:ext cx="1828800" cy="175432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a:t>
            </a:r>
          </a:p>
          <a:p>
            <a:pPr>
              <a:lnSpc>
                <a:spcPct val="150000"/>
              </a:lnSpc>
            </a:pP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nvGrpSpPr>
          <p:cNvPr id="9" name="Group 8"/>
          <p:cNvGrpSpPr/>
          <p:nvPr/>
        </p:nvGrpSpPr>
        <p:grpSpPr>
          <a:xfrm>
            <a:off x="1219200" y="3200400"/>
            <a:ext cx="5067300" cy="2123658"/>
            <a:chOff x="1219200" y="3200400"/>
            <a:chExt cx="5067300" cy="2123658"/>
          </a:xfrm>
        </p:grpSpPr>
        <mc:AlternateContent xmlns:mc="http://schemas.openxmlformats.org/markup-compatibility/2006" xmlns:a14="http://schemas.microsoft.com/office/drawing/2010/main">
          <mc:Choice Requires="a14">
            <p:sp>
              <p:nvSpPr>
                <p:cNvPr id="5" name="TextBox 4"/>
                <p:cNvSpPr txBox="1"/>
                <p:nvPr/>
              </p:nvSpPr>
              <p:spPr>
                <a:xfrm>
                  <a:off x="1219200" y="3200400"/>
                  <a:ext cx="533400" cy="212365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t>
                  </a:r>
                </a:p>
                <a:p>
                  <a:pPr>
                    <a:lnSpc>
                      <a:spcPct val="150000"/>
                    </a:lnSpc>
                  </a:pP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o</a:t>
                  </a:r>
                </a:p>
                <a:p>
                  <a:pPr/>
                  <a14:m>
                    <m:oMathPara xmlns:m="http://schemas.openxmlformats.org/officeDocument/2006/math">
                      <m:oMathParaPr>
                        <m:jc m:val="left"/>
                      </m:oMathParaPr>
                      <m:oMath xmlns:m="http://schemas.openxmlformats.org/officeDocument/2006/math">
                        <m:r>
                          <a:rPr lang="en-US" sz="2400" b="1" i="1" smtClean="0">
                            <a:latin typeface="Cambria Math"/>
                            <a:ea typeface="Cambria Math"/>
                            <a:cs typeface="Times New Roman" pitchFamily="18" charset="0"/>
                          </a:rPr>
                          <m:t>×</m:t>
                        </m:r>
                      </m:oMath>
                    </m:oMathPara>
                  </a14:m>
                  <a:endParaRPr lang="en-US" sz="2400" b="1" dirty="0" smtClean="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9200" y="3200400"/>
                  <a:ext cx="533400" cy="2123658"/>
                </a:xfrm>
                <a:prstGeom prst="rect">
                  <a:avLst/>
                </a:prstGeom>
                <a:blipFill rotWithShape="1">
                  <a:blip r:embed="rId2"/>
                  <a:stretch>
                    <a:fillRect l="-17045" t="-2299" r="-6818" b="-5747"/>
                  </a:stretch>
                </a:blipFill>
              </p:spPr>
              <p:txBody>
                <a:bodyPr/>
                <a:lstStyle/>
                <a:p>
                  <a:r>
                    <a:rPr lang="en-US">
                      <a:noFill/>
                    </a:rPr>
                    <a:t> </a:t>
                  </a:r>
                </a:p>
              </p:txBody>
            </p:sp>
          </mc:Fallback>
        </mc:AlternateContent>
        <p:sp>
          <p:nvSpPr>
            <p:cNvPr id="7" name="TextBox 6"/>
            <p:cNvSpPr txBox="1"/>
            <p:nvPr/>
          </p:nvSpPr>
          <p:spPr>
            <a:xfrm>
              <a:off x="1695450" y="3292733"/>
              <a:ext cx="1714500" cy="1938992"/>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نقطه</a:t>
              </a:r>
            </a:p>
            <a:p>
              <a:pPr algn="r" rtl="1"/>
              <a:r>
                <a:rPr lang="fa-IR" sz="2400" dirty="0" smtClean="0">
                  <a:latin typeface="Times New Roman" pitchFamily="18" charset="0"/>
                  <a:cs typeface="Times New Roman" pitchFamily="18" charset="0"/>
                </a:rPr>
                <a:t>علامت جمع</a:t>
              </a:r>
            </a:p>
            <a:p>
              <a:pPr algn="r" rtl="1"/>
              <a:r>
                <a:rPr lang="fa-IR" sz="2400" dirty="0" smtClean="0">
                  <a:latin typeface="Times New Roman" pitchFamily="18" charset="0"/>
                  <a:cs typeface="Times New Roman" pitchFamily="18" charset="0"/>
                </a:rPr>
                <a:t>ستاره</a:t>
              </a:r>
            </a:p>
            <a:p>
              <a:pPr algn="r" rtl="1"/>
              <a:r>
                <a:rPr lang="fa-IR" sz="2400" dirty="0" smtClean="0">
                  <a:latin typeface="Times New Roman" pitchFamily="18" charset="0"/>
                  <a:cs typeface="Times New Roman" pitchFamily="18" charset="0"/>
                </a:rPr>
                <a:t>دایره</a:t>
              </a:r>
            </a:p>
            <a:p>
              <a:pPr algn="r" rtl="1"/>
              <a:r>
                <a:rPr lang="fa-IR" sz="2400" dirty="0" smtClean="0">
                  <a:latin typeface="Times New Roman" pitchFamily="18" charset="0"/>
                  <a:cs typeface="Times New Roman" pitchFamily="18" charset="0"/>
                </a:rPr>
                <a:t>ضربدر</a:t>
              </a:r>
              <a:endParaRPr lang="en-US" sz="2400" dirty="0">
                <a:latin typeface="Times New Roman" pitchFamily="18" charset="0"/>
                <a:cs typeface="Times New Roman" pitchFamily="18" charset="0"/>
              </a:endParaRPr>
            </a:p>
          </p:txBody>
        </p:sp>
        <p:sp>
          <p:nvSpPr>
            <p:cNvPr id="8" name="TextBox 7"/>
            <p:cNvSpPr txBox="1"/>
            <p:nvPr/>
          </p:nvSpPr>
          <p:spPr>
            <a:xfrm>
              <a:off x="3771900" y="3292733"/>
              <a:ext cx="2514600" cy="1754326"/>
            </a:xfrm>
            <a:prstGeom prst="rect">
              <a:avLst/>
            </a:prstGeom>
            <a:noFill/>
          </p:spPr>
          <p:txBody>
            <a:bodyPr wrap="square" rtlCol="0">
              <a:spAutoFit/>
            </a:bodyPr>
            <a:lstStyle/>
            <a:p>
              <a:pPr algn="r" rtl="1">
                <a:lnSpc>
                  <a:spcPct val="150000"/>
                </a:lnSpc>
              </a:pPr>
              <a:r>
                <a:rPr lang="fa-IR" dirty="0" smtClean="0"/>
                <a:t>توپر </a:t>
              </a:r>
            </a:p>
            <a:p>
              <a:pPr algn="r" rtl="1">
                <a:lnSpc>
                  <a:spcPct val="150000"/>
                </a:lnSpc>
              </a:pPr>
              <a:r>
                <a:rPr lang="fa-IR" dirty="0" smtClean="0"/>
                <a:t>خط چین</a:t>
              </a:r>
            </a:p>
            <a:p>
              <a:pPr algn="r" rtl="1">
                <a:lnSpc>
                  <a:spcPct val="150000"/>
                </a:lnSpc>
              </a:pPr>
              <a:r>
                <a:rPr lang="fa-IR" dirty="0" smtClean="0"/>
                <a:t>نقطه چین</a:t>
              </a:r>
            </a:p>
            <a:p>
              <a:pPr algn="r" rtl="1">
                <a:lnSpc>
                  <a:spcPct val="150000"/>
                </a:lnSpc>
              </a:pPr>
              <a:r>
                <a:rPr lang="fa-IR" dirty="0" smtClean="0"/>
                <a:t>خط نقطه</a:t>
              </a:r>
              <a:endParaRPr lang="en-US" dirty="0"/>
            </a:p>
          </p:txBody>
        </p:sp>
      </p:grpSp>
    </p:spTree>
    <p:extLst>
      <p:ext uri="{BB962C8B-B14F-4D97-AF65-F5344CB8AC3E}">
        <p14:creationId xmlns:p14="http://schemas.microsoft.com/office/powerpoint/2010/main" val="3217575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605135"/>
            <a:ext cx="3200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رنگ‌های قابل استفاده</a:t>
            </a:r>
            <a:endParaRPr lang="en-US" sz="2400" b="1" dirty="0">
              <a:latin typeface="Times New Roman" pitchFamily="18" charset="0"/>
              <a:cs typeface="Times New Roman" pitchFamily="18" charset="0"/>
            </a:endParaRPr>
          </a:p>
        </p:txBody>
      </p:sp>
      <p:sp>
        <p:nvSpPr>
          <p:cNvPr id="3" name="TextBox 2"/>
          <p:cNvSpPr txBox="1"/>
          <p:nvPr/>
        </p:nvSpPr>
        <p:spPr>
          <a:xfrm>
            <a:off x="810491" y="1263134"/>
            <a:ext cx="170410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plot(x,y,’g’)</a:t>
            </a:r>
            <a:endParaRPr lang="en-US" sz="2400" dirty="0">
              <a:latin typeface="Times New Roman" pitchFamily="18" charset="0"/>
              <a:cs typeface="Times New Roman" pitchFamily="18" charset="0"/>
            </a:endParaRPr>
          </a:p>
        </p:txBody>
      </p:sp>
      <p:sp>
        <p:nvSpPr>
          <p:cNvPr id="4" name="TextBox 3"/>
          <p:cNvSpPr txBox="1"/>
          <p:nvPr/>
        </p:nvSpPr>
        <p:spPr>
          <a:xfrm>
            <a:off x="1524000" y="1828800"/>
            <a:ext cx="7100455"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 فوق به برنامه می‌گوید که منحنی باید سبز رنگ رسم شود.رنگ‌های قابل استفاده عبارت است از:</a:t>
            </a:r>
            <a:endParaRPr lang="en-US" dirty="0">
              <a:latin typeface="Times New Roman" pitchFamily="18" charset="0"/>
              <a:cs typeface="Times New Roman" pitchFamily="18" charset="0"/>
            </a:endParaRPr>
          </a:p>
        </p:txBody>
      </p:sp>
      <p:grpSp>
        <p:nvGrpSpPr>
          <p:cNvPr id="7" name="Group 6"/>
          <p:cNvGrpSpPr/>
          <p:nvPr/>
        </p:nvGrpSpPr>
        <p:grpSpPr>
          <a:xfrm>
            <a:off x="3328554" y="2667000"/>
            <a:ext cx="3252354" cy="3785652"/>
            <a:chOff x="3328554" y="2667000"/>
            <a:chExt cx="3252354" cy="3785652"/>
          </a:xfrm>
        </p:grpSpPr>
        <p:sp>
          <p:nvSpPr>
            <p:cNvPr id="5" name="TextBox 4"/>
            <p:cNvSpPr txBox="1"/>
            <p:nvPr/>
          </p:nvSpPr>
          <p:spPr>
            <a:xfrm>
              <a:off x="3328554" y="2667000"/>
              <a:ext cx="1752600" cy="3730317"/>
            </a:xfrm>
            <a:prstGeom prst="rect">
              <a:avLst/>
            </a:prstGeom>
            <a:noFill/>
          </p:spPr>
          <p:txBody>
            <a:bodyPr wrap="square" rtlCol="0">
              <a:spAutoFit/>
            </a:bodyPr>
            <a:lstStyle/>
            <a:p>
              <a:pPr>
                <a:lnSpc>
                  <a:spcPct val="150000"/>
                </a:lnSpc>
              </a:pPr>
              <a:r>
                <a:rPr lang="en-US" sz="2000" dirty="0" smtClean="0">
                  <a:latin typeface="Times New Roman" pitchFamily="18" charset="0"/>
                  <a:cs typeface="Times New Roman" pitchFamily="18" charset="0"/>
                </a:rPr>
                <a:t>r</a:t>
              </a:r>
            </a:p>
            <a:p>
              <a:pPr>
                <a:lnSpc>
                  <a:spcPct val="150000"/>
                </a:lnSpc>
              </a:pPr>
              <a:r>
                <a:rPr lang="en-US" sz="2000" dirty="0" smtClean="0">
                  <a:latin typeface="Times New Roman" pitchFamily="18" charset="0"/>
                  <a:cs typeface="Times New Roman" pitchFamily="18" charset="0"/>
                </a:rPr>
                <a:t>g</a:t>
              </a:r>
            </a:p>
            <a:p>
              <a:pPr>
                <a:lnSpc>
                  <a:spcPct val="150000"/>
                </a:lnSpc>
              </a:pPr>
              <a:r>
                <a:rPr lang="en-US" sz="2000" dirty="0" smtClean="0">
                  <a:latin typeface="Times New Roman" pitchFamily="18" charset="0"/>
                  <a:cs typeface="Times New Roman" pitchFamily="18" charset="0"/>
                </a:rPr>
                <a:t>b</a:t>
              </a:r>
            </a:p>
            <a:p>
              <a:pPr>
                <a:lnSpc>
                  <a:spcPct val="150000"/>
                </a:lnSpc>
              </a:pPr>
              <a:r>
                <a:rPr lang="en-US" sz="2000" dirty="0" smtClean="0">
                  <a:latin typeface="Times New Roman" pitchFamily="18" charset="0"/>
                  <a:cs typeface="Times New Roman" pitchFamily="18" charset="0"/>
                </a:rPr>
                <a:t>w</a:t>
              </a:r>
            </a:p>
            <a:p>
              <a:pPr>
                <a:lnSpc>
                  <a:spcPct val="150000"/>
                </a:lnSpc>
              </a:pPr>
              <a:r>
                <a:rPr lang="en-US" sz="2000" dirty="0" smtClean="0">
                  <a:latin typeface="Times New Roman" pitchFamily="18" charset="0"/>
                  <a:cs typeface="Times New Roman" pitchFamily="18" charset="0"/>
                </a:rPr>
                <a:t>y</a:t>
              </a:r>
            </a:p>
            <a:p>
              <a:pPr>
                <a:lnSpc>
                  <a:spcPct val="150000"/>
                </a:lnSpc>
              </a:pPr>
              <a:r>
                <a:rPr lang="en-US" sz="2000" dirty="0" smtClean="0">
                  <a:latin typeface="Times New Roman" pitchFamily="18" charset="0"/>
                  <a:cs typeface="Times New Roman" pitchFamily="18" charset="0"/>
                </a:rPr>
                <a:t>m</a:t>
              </a:r>
            </a:p>
            <a:p>
              <a:pPr>
                <a:lnSpc>
                  <a:spcPct val="150000"/>
                </a:lnSpc>
              </a:pPr>
              <a:r>
                <a:rPr lang="en-US" sz="2000" dirty="0" smtClean="0">
                  <a:latin typeface="Times New Roman" pitchFamily="18" charset="0"/>
                  <a:cs typeface="Times New Roman" pitchFamily="18" charset="0"/>
                </a:rPr>
                <a:t>c</a:t>
              </a:r>
            </a:p>
            <a:p>
              <a:pPr>
                <a:lnSpc>
                  <a:spcPct val="150000"/>
                </a:lnSpc>
              </a:pPr>
              <a:r>
                <a:rPr lang="en-US" sz="2000" dirty="0" smtClean="0">
                  <a:latin typeface="Times New Roman" pitchFamily="18" charset="0"/>
                  <a:cs typeface="Times New Roman" pitchFamily="18" charset="0"/>
                </a:rPr>
                <a:t>black</a:t>
              </a:r>
              <a:endParaRPr lang="en-US" sz="2000" dirty="0">
                <a:latin typeface="Times New Roman" pitchFamily="18" charset="0"/>
                <a:cs typeface="Times New Roman" pitchFamily="18" charset="0"/>
              </a:endParaRPr>
            </a:p>
          </p:txBody>
        </p:sp>
        <p:sp>
          <p:nvSpPr>
            <p:cNvPr id="6" name="TextBox 5"/>
            <p:cNvSpPr txBox="1"/>
            <p:nvPr/>
          </p:nvSpPr>
          <p:spPr>
            <a:xfrm>
              <a:off x="3685308" y="2667000"/>
              <a:ext cx="2895600" cy="3785652"/>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Times New Roman" pitchFamily="18" charset="0"/>
                </a:rPr>
                <a:t>قرمز</a:t>
              </a:r>
            </a:p>
            <a:p>
              <a:pPr algn="r" rtl="1">
                <a:lnSpc>
                  <a:spcPct val="150000"/>
                </a:lnSpc>
              </a:pPr>
              <a:r>
                <a:rPr lang="fa-IR" sz="2000" dirty="0" smtClean="0">
                  <a:latin typeface="Times New Roman" pitchFamily="18" charset="0"/>
                  <a:cs typeface="Times New Roman" pitchFamily="18" charset="0"/>
                </a:rPr>
                <a:t>سبز</a:t>
              </a:r>
            </a:p>
            <a:p>
              <a:pPr algn="r" rtl="1">
                <a:lnSpc>
                  <a:spcPct val="150000"/>
                </a:lnSpc>
              </a:pPr>
              <a:r>
                <a:rPr lang="fa-IR" sz="2000" dirty="0" smtClean="0">
                  <a:latin typeface="Times New Roman" pitchFamily="18" charset="0"/>
                  <a:cs typeface="Times New Roman" pitchFamily="18" charset="0"/>
                </a:rPr>
                <a:t>آبی</a:t>
              </a:r>
            </a:p>
            <a:p>
              <a:pPr algn="r" rtl="1">
                <a:lnSpc>
                  <a:spcPct val="150000"/>
                </a:lnSpc>
              </a:pPr>
              <a:r>
                <a:rPr lang="fa-IR" sz="2000" dirty="0" smtClean="0">
                  <a:latin typeface="Times New Roman" pitchFamily="18" charset="0"/>
                  <a:cs typeface="Times New Roman" pitchFamily="18" charset="0"/>
                </a:rPr>
                <a:t>سفید</a:t>
              </a:r>
            </a:p>
            <a:p>
              <a:pPr algn="r" rtl="1">
                <a:lnSpc>
                  <a:spcPct val="150000"/>
                </a:lnSpc>
              </a:pPr>
              <a:r>
                <a:rPr lang="fa-IR" sz="2000" dirty="0" smtClean="0">
                  <a:latin typeface="Times New Roman" pitchFamily="18" charset="0"/>
                  <a:cs typeface="Times New Roman" pitchFamily="18" charset="0"/>
                </a:rPr>
                <a:t>زرد</a:t>
              </a:r>
            </a:p>
            <a:p>
              <a:pPr algn="r" rtl="1">
                <a:lnSpc>
                  <a:spcPct val="150000"/>
                </a:lnSpc>
              </a:pPr>
              <a:r>
                <a:rPr lang="fa-IR" sz="2000" dirty="0" smtClean="0">
                  <a:latin typeface="Times New Roman" pitchFamily="18" charset="0"/>
                  <a:cs typeface="Times New Roman" pitchFamily="18" charset="0"/>
                </a:rPr>
                <a:t>ارغوانی</a:t>
              </a:r>
            </a:p>
            <a:p>
              <a:pPr algn="r" rtl="1">
                <a:lnSpc>
                  <a:spcPct val="150000"/>
                </a:lnSpc>
              </a:pPr>
              <a:r>
                <a:rPr lang="fa-IR" sz="2000" dirty="0" smtClean="0">
                  <a:latin typeface="Times New Roman" pitchFamily="18" charset="0"/>
                  <a:cs typeface="Times New Roman" pitchFamily="18" charset="0"/>
                </a:rPr>
                <a:t>آبی آسمانی</a:t>
              </a:r>
            </a:p>
            <a:p>
              <a:pPr algn="r" rtl="1">
                <a:lnSpc>
                  <a:spcPct val="150000"/>
                </a:lnSpc>
              </a:pPr>
              <a:r>
                <a:rPr lang="fa-IR" sz="2000" dirty="0" smtClean="0">
                  <a:latin typeface="Times New Roman" pitchFamily="18" charset="0"/>
                  <a:cs typeface="Times New Roman" pitchFamily="18" charset="0"/>
                </a:rPr>
                <a:t>سیاه</a:t>
              </a:r>
              <a:endParaRPr lang="en-US" sz="2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40200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31167"/>
            <a:ext cx="56388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به کاربردن حروف یونانی ،رسم پیکان و غیره:</a:t>
            </a:r>
            <a:endParaRPr lang="en-US" sz="2400" dirty="0">
              <a:latin typeface="Times New Roman" pitchFamily="18" charset="0"/>
              <a:cs typeface="Times New Roman" pitchFamily="18" charset="0"/>
            </a:endParaRPr>
          </a:p>
        </p:txBody>
      </p:sp>
      <p:grpSp>
        <p:nvGrpSpPr>
          <p:cNvPr id="13" name="Group 12"/>
          <p:cNvGrpSpPr/>
          <p:nvPr/>
        </p:nvGrpSpPr>
        <p:grpSpPr>
          <a:xfrm>
            <a:off x="1224828" y="1088265"/>
            <a:ext cx="6343650" cy="4299194"/>
            <a:chOff x="1295400" y="1364669"/>
            <a:chExt cx="6705600" cy="4606970"/>
          </a:xfrm>
        </p:grpSpPr>
        <p:grpSp>
          <p:nvGrpSpPr>
            <p:cNvPr id="7" name="Group 6"/>
            <p:cNvGrpSpPr/>
            <p:nvPr/>
          </p:nvGrpSpPr>
          <p:grpSpPr>
            <a:xfrm>
              <a:off x="1295400" y="1364669"/>
              <a:ext cx="6705600" cy="2594527"/>
              <a:chOff x="1295400" y="1364669"/>
              <a:chExt cx="6705600" cy="2594527"/>
            </a:xfrm>
          </p:grpSpPr>
          <mc:AlternateContent xmlns:mc="http://schemas.openxmlformats.org/markup-compatibility/2006" xmlns:a14="http://schemas.microsoft.com/office/drawing/2010/main">
            <mc:Choice Requires="a14">
              <p:sp>
                <p:nvSpPr>
                  <p:cNvPr id="3" name="TextBox 2"/>
                  <p:cNvSpPr txBox="1"/>
                  <p:nvPr/>
                </p:nvSpPr>
                <p:spPr>
                  <a:xfrm>
                    <a:off x="1295400" y="1364673"/>
                    <a:ext cx="1905000" cy="255454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α</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β</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γ</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δ</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ω</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σ</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φ</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l-GR" sz="2000" b="0" i="0" smtClean="0">
                              <a:latin typeface="Cambria Math"/>
                            </a:rPr>
                            <m:t>ᴪ</m:t>
                          </m:r>
                        </m:oMath>
                      </m:oMathPara>
                    </a14:m>
                    <a:endParaRPr lang="en-US" sz="2000" dirty="0" smtClean="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95400" y="1364673"/>
                    <a:ext cx="1905000" cy="2554545"/>
                  </a:xfrm>
                  <a:prstGeom prst="rect">
                    <a:avLst/>
                  </a:prstGeom>
                  <a:blipFill rotWithShape="1">
                    <a:blip r:embed="rId2"/>
                    <a:stretch>
                      <a:fillRect t="-1279" b="-10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191000" y="1364669"/>
                    <a:ext cx="2362200" cy="2554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𝜃</m:t>
                          </m:r>
                        </m:oMath>
                      </m:oMathPara>
                    </a14:m>
                    <a:endParaRPr lang="en-US" sz="2000" i="1" dirty="0" smtClean="0">
                      <a:latin typeface="Times New Roman" pitchFamily="18" charset="0"/>
                      <a:ea typeface="Cambria Math"/>
                      <a:cs typeface="Times New Roman" pitchFamily="18" charset="0"/>
                    </a:endParaRPr>
                  </a:p>
                  <a:p>
                    <a:pPr/>
                    <a14:m>
                      <m:oMathPara xmlns:m="http://schemas.openxmlformats.org/officeDocument/2006/math">
                        <m:oMathParaPr>
                          <m:jc m:val="centerGroup"/>
                        </m:oMathParaPr>
                        <m:oMath xmlns:m="http://schemas.openxmlformats.org/officeDocument/2006/math">
                          <m:r>
                            <a:rPr lang="el-GR" sz="2000" b="0" i="1" smtClean="0">
                              <a:latin typeface="Cambria Math"/>
                            </a:rPr>
                            <m:t>𝜉</m:t>
                          </m:r>
                        </m:oMath>
                      </m:oMathPara>
                    </a14:m>
                    <a:endParaRPr lang="en-US" sz="2000" i="1"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Δ</a:t>
                    </a:r>
                    <a:endParaRPr lang="en-US" sz="2000" i="1"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Θ</a:t>
                    </a:r>
                    <a:endParaRPr lang="en-US" sz="2000" i="1"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Σ</a:t>
                    </a:r>
                    <a:endParaRPr lang="en-US" sz="2000" i="1"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Ω</a:t>
                    </a:r>
                    <a:endParaRPr lang="en-US" sz="2000" i="1"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Г</a:t>
                    </a:r>
                    <a:endParaRPr lang="en-US" sz="2000" i="1" dirty="0" smtClean="0">
                      <a:latin typeface="Times New Roman" pitchFamily="18" charset="0"/>
                      <a:cs typeface="Times New Roman" pitchFamily="18" charset="0"/>
                    </a:endParaRPr>
                  </a:p>
                  <a:p>
                    <a:pPr algn="ctr"/>
                    <a:r>
                      <a:rPr lang="az-Cyrl-AZ" sz="2000" i="1" dirty="0" smtClean="0">
                        <a:latin typeface="Times New Roman" pitchFamily="18" charset="0"/>
                        <a:cs typeface="Times New Roman" pitchFamily="18" charset="0"/>
                      </a:rPr>
                      <a:t>П</a:t>
                    </a:r>
                    <a:endParaRPr lang="en-US" sz="2000" i="1" dirty="0" smtClean="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191000" y="1364669"/>
                    <a:ext cx="2362200" cy="2554545"/>
                  </a:xfrm>
                  <a:prstGeom prst="rect">
                    <a:avLst/>
                  </a:prstGeom>
                  <a:blipFill rotWithShape="1">
                    <a:blip r:embed="rId3"/>
                    <a:stretch>
                      <a:fillRect t="-1279" b="-10742"/>
                    </a:stretch>
                  </a:blipFill>
                </p:spPr>
                <p:txBody>
                  <a:bodyPr/>
                  <a:lstStyle/>
                  <a:p>
                    <a:r>
                      <a:rPr lang="en-US">
                        <a:noFill/>
                      </a:rPr>
                      <a:t> </a:t>
                    </a:r>
                  </a:p>
                </p:txBody>
              </p:sp>
            </mc:Fallback>
          </mc:AlternateContent>
          <p:sp>
            <p:nvSpPr>
              <p:cNvPr id="5" name="TextBox 4"/>
              <p:cNvSpPr txBox="1"/>
              <p:nvPr/>
            </p:nvSpPr>
            <p:spPr>
              <a:xfrm>
                <a:off x="1943100" y="1383873"/>
                <a:ext cx="2514600" cy="2554545"/>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\alpha</a:t>
                </a:r>
              </a:p>
              <a:p>
                <a:pPr algn="ctr"/>
                <a:r>
                  <a:rPr lang="en-US" sz="2000" dirty="0" smtClean="0">
                    <a:latin typeface="Times New Roman" pitchFamily="18" charset="0"/>
                    <a:cs typeface="Times New Roman" pitchFamily="18" charset="0"/>
                  </a:rPr>
                  <a:t>\beta</a:t>
                </a:r>
              </a:p>
              <a:p>
                <a:pPr algn="ctr"/>
                <a:r>
                  <a:rPr lang="en-US" sz="2000" dirty="0" smtClean="0">
                    <a:latin typeface="Times New Roman" pitchFamily="18" charset="0"/>
                    <a:cs typeface="Times New Roman" pitchFamily="18" charset="0"/>
                  </a:rPr>
                  <a:t>\gamma</a:t>
                </a:r>
              </a:p>
              <a:p>
                <a:pPr algn="ctr"/>
                <a:r>
                  <a:rPr lang="en-US" sz="2000" dirty="0" smtClean="0">
                    <a:latin typeface="Times New Roman" pitchFamily="18" charset="0"/>
                    <a:cs typeface="Times New Roman" pitchFamily="18" charset="0"/>
                  </a:rPr>
                  <a:t>\delta</a:t>
                </a:r>
              </a:p>
              <a:p>
                <a:pPr algn="ctr"/>
                <a:r>
                  <a:rPr lang="en-US" sz="2000" dirty="0" smtClean="0">
                    <a:latin typeface="Times New Roman" pitchFamily="18" charset="0"/>
                    <a:cs typeface="Times New Roman" pitchFamily="18" charset="0"/>
                  </a:rPr>
                  <a:t>\omega</a:t>
                </a:r>
              </a:p>
              <a:p>
                <a:pPr algn="ctr"/>
                <a:r>
                  <a:rPr lang="en-US" sz="2000" dirty="0" smtClean="0">
                    <a:latin typeface="Times New Roman" pitchFamily="18" charset="0"/>
                    <a:cs typeface="Times New Roman" pitchFamily="18" charset="0"/>
                  </a:rPr>
                  <a:t>\sigma</a:t>
                </a:r>
              </a:p>
              <a:p>
                <a:pPr algn="ctr"/>
                <a:r>
                  <a:rPr lang="en-US" sz="2000" dirty="0" smtClean="0">
                    <a:latin typeface="Times New Roman" pitchFamily="18" charset="0"/>
                    <a:cs typeface="Times New Roman" pitchFamily="18" charset="0"/>
                  </a:rPr>
                  <a:t>\phi</a:t>
                </a:r>
              </a:p>
              <a:p>
                <a:pPr algn="ctr"/>
                <a:r>
                  <a:rPr lang="en-US" sz="2000" dirty="0" smtClean="0">
                    <a:latin typeface="Times New Roman" pitchFamily="18" charset="0"/>
                    <a:cs typeface="Times New Roman" pitchFamily="18" charset="0"/>
                  </a:rPr>
                  <a:t>\psi</a:t>
                </a:r>
                <a:endParaRPr lang="en-US" sz="2000" dirty="0">
                  <a:latin typeface="Times New Roman" pitchFamily="18" charset="0"/>
                  <a:cs typeface="Times New Roman" pitchFamily="18" charset="0"/>
                </a:endParaRPr>
              </a:p>
            </p:txBody>
          </p:sp>
          <p:sp>
            <p:nvSpPr>
              <p:cNvPr id="6" name="TextBox 5"/>
              <p:cNvSpPr txBox="1"/>
              <p:nvPr/>
            </p:nvSpPr>
            <p:spPr>
              <a:xfrm>
                <a:off x="4800600" y="1404651"/>
                <a:ext cx="3200400" cy="2554545"/>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\theta</a:t>
                </a:r>
              </a:p>
              <a:p>
                <a:pPr algn="ctr"/>
                <a:r>
                  <a:rPr lang="en-US" sz="2000" dirty="0" smtClean="0">
                    <a:latin typeface="Times New Roman" pitchFamily="18" charset="0"/>
                    <a:cs typeface="Times New Roman" pitchFamily="18" charset="0"/>
                  </a:rPr>
                  <a:t>\zeta</a:t>
                </a:r>
              </a:p>
              <a:p>
                <a:pPr algn="ctr"/>
                <a:r>
                  <a:rPr lang="en-US" sz="2000" dirty="0" smtClean="0">
                    <a:latin typeface="Times New Roman" pitchFamily="18" charset="0"/>
                    <a:cs typeface="Times New Roman" pitchFamily="18" charset="0"/>
                  </a:rPr>
                  <a:t>\Delta</a:t>
                </a:r>
              </a:p>
              <a:p>
                <a:pPr algn="ctr"/>
                <a:r>
                  <a:rPr lang="en-US" sz="2000" dirty="0" smtClean="0">
                    <a:latin typeface="Times New Roman" pitchFamily="18" charset="0"/>
                    <a:cs typeface="Times New Roman" pitchFamily="18" charset="0"/>
                  </a:rPr>
                  <a:t>\Theta</a:t>
                </a:r>
              </a:p>
              <a:p>
                <a:pPr algn="ctr"/>
                <a:r>
                  <a:rPr lang="en-US" sz="2000" dirty="0" smtClean="0">
                    <a:latin typeface="Times New Roman" pitchFamily="18" charset="0"/>
                    <a:cs typeface="Times New Roman" pitchFamily="18" charset="0"/>
                  </a:rPr>
                  <a:t>\Sigma</a:t>
                </a:r>
              </a:p>
              <a:p>
                <a:pPr algn="ctr"/>
                <a:r>
                  <a:rPr lang="en-US" sz="2000" dirty="0" smtClean="0">
                    <a:latin typeface="Times New Roman" pitchFamily="18" charset="0"/>
                    <a:cs typeface="Times New Roman" pitchFamily="18" charset="0"/>
                  </a:rPr>
                  <a:t>\Omega</a:t>
                </a:r>
              </a:p>
              <a:p>
                <a:pPr algn="ctr"/>
                <a:r>
                  <a:rPr lang="en-US" sz="2000" dirty="0" smtClean="0">
                    <a:latin typeface="Times New Roman" pitchFamily="18" charset="0"/>
                    <a:cs typeface="Times New Roman" pitchFamily="18" charset="0"/>
                  </a:rPr>
                  <a:t>\Gamma</a:t>
                </a:r>
              </a:p>
              <a:p>
                <a:pPr algn="ctr"/>
                <a:r>
                  <a:rPr lang="en-US" sz="2000" dirty="0" smtClean="0">
                    <a:latin typeface="Times New Roman" pitchFamily="18" charset="0"/>
                    <a:cs typeface="Times New Roman" pitchFamily="18" charset="0"/>
                  </a:rPr>
                  <a:t>\pi</a:t>
                </a:r>
                <a:endParaRPr lang="en-US" sz="2000" dirty="0">
                  <a:latin typeface="Times New Roman" pitchFamily="18" charset="0"/>
                  <a:cs typeface="Times New Roman" pitchFamily="18" charset="0"/>
                </a:endParaRPr>
              </a:p>
            </p:txBody>
          </p:sp>
        </p:grpSp>
        <p:grpSp>
          <p:nvGrpSpPr>
            <p:cNvPr id="12" name="Group 11"/>
            <p:cNvGrpSpPr/>
            <p:nvPr/>
          </p:nvGrpSpPr>
          <p:grpSpPr>
            <a:xfrm>
              <a:off x="1657350" y="4648200"/>
              <a:ext cx="5581650" cy="1323439"/>
              <a:chOff x="1657350" y="4648200"/>
              <a:chExt cx="5581650" cy="1323439"/>
            </a:xfrm>
          </p:grpSpPr>
          <mc:AlternateContent xmlns:mc="http://schemas.openxmlformats.org/markup-compatibility/2006" xmlns:a14="http://schemas.microsoft.com/office/drawing/2010/main">
            <mc:Choice Requires="a14">
              <p:sp>
                <p:nvSpPr>
                  <p:cNvPr id="8" name="TextBox 7"/>
                  <p:cNvSpPr txBox="1"/>
                  <p:nvPr/>
                </p:nvSpPr>
                <p:spPr>
                  <a:xfrm>
                    <a:off x="1657350" y="4648200"/>
                    <a:ext cx="1181100" cy="132343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oMath>
                      </m:oMathPara>
                    </a14:m>
                    <a:endParaRPr lang="en-US" sz="2000" dirty="0" smtClean="0">
                      <a:latin typeface="Times New Roman" pitchFamily="18" charset="0"/>
                      <a:ea typeface="Cambria Math"/>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oMath>
                      </m:oMathPara>
                    </a14:m>
                    <a:endParaRPr lang="en-US" sz="20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oMath>
                      </m:oMathPara>
                    </a14:m>
                    <a:endParaRPr lang="en-US" sz="2000"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57350" y="4648200"/>
                    <a:ext cx="1181100" cy="1323439"/>
                  </a:xfrm>
                  <a:prstGeom prst="rect">
                    <a:avLst/>
                  </a:prstGeom>
                  <a:blipFill rotWithShape="1">
                    <a:blip r:embed="rId4"/>
                    <a:stretch>
                      <a:fillRect t="-2463" b="-14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71900" y="4648200"/>
                    <a:ext cx="3200400"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m:t>
                          </m:r>
                        </m:oMath>
                      </m:oMathPara>
                    </a14:m>
                    <a:endParaRPr lang="en-US" sz="2000" dirty="0" smtClean="0"/>
                  </a:p>
                  <a:p>
                    <a:pPr algn="ct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m:t>
                          </m:r>
                        </m:oMath>
                      </m:oMathPara>
                    </a14:m>
                    <a:endParaRPr lang="en-US" sz="2000" dirty="0" smtClean="0"/>
                  </a:p>
                  <a:p>
                    <a:pPr algn="ct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771900" y="4648200"/>
                    <a:ext cx="3200400" cy="1015663"/>
                  </a:xfrm>
                  <a:prstGeom prst="rect">
                    <a:avLst/>
                  </a:prstGeom>
                  <a:blipFill rotWithShape="1">
                    <a:blip r:embed="rId5"/>
                    <a:stretch>
                      <a:fillRect t="-3205" b="-17308"/>
                    </a:stretch>
                  </a:blipFill>
                </p:spPr>
                <p:txBody>
                  <a:bodyPr/>
                  <a:lstStyle/>
                  <a:p>
                    <a:r>
                      <a:rPr lang="en-US">
                        <a:noFill/>
                      </a:rPr>
                      <a:t> </a:t>
                    </a:r>
                  </a:p>
                </p:txBody>
              </p:sp>
            </mc:Fallback>
          </mc:AlternateContent>
          <p:sp>
            <p:nvSpPr>
              <p:cNvPr id="10" name="TextBox 9"/>
              <p:cNvSpPr txBox="1"/>
              <p:nvPr/>
            </p:nvSpPr>
            <p:spPr>
              <a:xfrm>
                <a:off x="2476500" y="4759366"/>
                <a:ext cx="1447800" cy="1200329"/>
              </a:xfrm>
              <a:prstGeom prst="rect">
                <a:avLst/>
              </a:prstGeom>
              <a:noFill/>
            </p:spPr>
            <p:txBody>
              <a:bodyPr wrap="square" rtlCol="0">
                <a:spAutoFit/>
              </a:bodyPr>
              <a:lstStyle/>
              <a:p>
                <a:pPr algn="ctr"/>
                <a:r>
                  <a:rPr lang="en-US" dirty="0" smtClean="0"/>
                  <a:t>\infinity</a:t>
                </a:r>
              </a:p>
              <a:p>
                <a:pPr algn="ctr"/>
                <a:r>
                  <a:rPr lang="en-US" dirty="0" smtClean="0"/>
                  <a:t>\leftarrow</a:t>
                </a:r>
              </a:p>
              <a:p>
                <a:pPr algn="ctr"/>
                <a:r>
                  <a:rPr lang="en-US" dirty="0" smtClean="0"/>
                  <a:t>\uparrow</a:t>
                </a:r>
              </a:p>
              <a:p>
                <a:pPr algn="ctr"/>
                <a:r>
                  <a:rPr lang="en-US" dirty="0" smtClean="0"/>
                  <a:t>\pm</a:t>
                </a:r>
                <a:endParaRPr lang="en-US" dirty="0"/>
              </a:p>
            </p:txBody>
          </p:sp>
          <p:sp>
            <p:nvSpPr>
              <p:cNvPr id="11" name="TextBox 10"/>
              <p:cNvSpPr txBox="1"/>
              <p:nvPr/>
            </p:nvSpPr>
            <p:spPr>
              <a:xfrm>
                <a:off x="5562600" y="4752117"/>
                <a:ext cx="1676400" cy="923330"/>
              </a:xfrm>
              <a:prstGeom prst="rect">
                <a:avLst/>
              </a:prstGeom>
              <a:noFill/>
            </p:spPr>
            <p:txBody>
              <a:bodyPr wrap="square" rtlCol="0">
                <a:spAutoFit/>
              </a:bodyPr>
              <a:lstStyle/>
              <a:p>
                <a:pPr algn="ctr"/>
                <a:r>
                  <a:rPr lang="en-US" dirty="0" smtClean="0"/>
                  <a:t>\circ</a:t>
                </a:r>
              </a:p>
              <a:p>
                <a:pPr algn="ctr"/>
                <a:r>
                  <a:rPr lang="en-US" dirty="0" smtClean="0"/>
                  <a:t>\rightarrow</a:t>
                </a:r>
              </a:p>
              <a:p>
                <a:pPr algn="ctr"/>
                <a:r>
                  <a:rPr lang="en-US" dirty="0" smtClean="0"/>
                  <a:t>\downarrow</a:t>
                </a:r>
                <a:endParaRPr lang="en-US" dirty="0"/>
              </a:p>
            </p:txBody>
          </p:sp>
        </p:grpSp>
      </p:grpSp>
      <p:sp>
        <p:nvSpPr>
          <p:cNvPr id="14" name="TextBox 13"/>
          <p:cNvSpPr txBox="1"/>
          <p:nvPr/>
        </p:nvSpPr>
        <p:spPr>
          <a:xfrm>
            <a:off x="914400" y="5715000"/>
            <a:ext cx="7772400"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نکته: برای ایجاد زیرنویس باید از «_»و برای بالانویس باید از «^» استفاده کنید.</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7317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685800"/>
            <a:ext cx="28956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کاربرد دستور </a:t>
            </a:r>
            <a:r>
              <a:rPr lang="en-US" sz="2400" b="1" dirty="0" smtClean="0">
                <a:latin typeface="Times New Roman" pitchFamily="18" charset="0"/>
                <a:cs typeface="Times New Roman" pitchFamily="18" charset="0"/>
              </a:rPr>
              <a:t>subplot</a:t>
            </a:r>
            <a:endParaRPr lang="en-US" sz="2400" b="1" dirty="0">
              <a:latin typeface="Times New Roman" pitchFamily="18" charset="0"/>
              <a:cs typeface="Times New Roman" pitchFamily="18" charset="0"/>
            </a:endParaRPr>
          </a:p>
        </p:txBody>
      </p:sp>
      <p:sp>
        <p:nvSpPr>
          <p:cNvPr id="3" name="TextBox 2"/>
          <p:cNvSpPr txBox="1"/>
          <p:nvPr/>
        </p:nvSpPr>
        <p:spPr>
          <a:xfrm>
            <a:off x="1066800" y="1147465"/>
            <a:ext cx="1981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subplot(m,n,p</a:t>
            </a:r>
            <a:r>
              <a:rPr lang="en-US" dirty="0" smtClean="0"/>
              <a:t>)</a:t>
            </a:r>
            <a:endParaRPr lang="en-US" dirty="0"/>
          </a:p>
        </p:txBody>
      </p:sp>
      <p:sp>
        <p:nvSpPr>
          <p:cNvPr id="4" name="TextBox 3"/>
          <p:cNvSpPr txBox="1"/>
          <p:nvPr/>
        </p:nvSpPr>
        <p:spPr>
          <a:xfrm>
            <a:off x="1094509" y="1547575"/>
            <a:ext cx="7391400" cy="1631216"/>
          </a:xfrm>
          <a:prstGeom prst="rect">
            <a:avLst/>
          </a:prstGeom>
          <a:noFill/>
        </p:spPr>
        <p:txBody>
          <a:bodyPr wrap="square" rtlCol="0">
            <a:spAutoFit/>
          </a:bodyPr>
          <a:lstStyle/>
          <a:p>
            <a:pPr algn="justLow" rtl="1"/>
            <a:r>
              <a:rPr lang="fa-IR" sz="2000" dirty="0" smtClean="0">
                <a:latin typeface="Times New Roman" pitchFamily="18" charset="0"/>
                <a:cs typeface="Times New Roman" pitchFamily="18" charset="0"/>
              </a:rPr>
              <a:t>پنجره </a:t>
            </a:r>
            <a:r>
              <a:rPr lang="fa-IR" sz="2000" dirty="0" smtClean="0">
                <a:latin typeface="Times New Roman" pitchFamily="18" charset="0"/>
                <a:cs typeface="Times New Roman" pitchFamily="18" charset="0"/>
              </a:rPr>
              <a:t>نمودار </a:t>
            </a:r>
            <a:r>
              <a:rPr lang="fa-IR" sz="2000" dirty="0">
                <a:latin typeface="Times New Roman" pitchFamily="18" charset="0"/>
                <a:cs typeface="Times New Roman" pitchFamily="18" charset="0"/>
              </a:rPr>
              <a:t>به 𝑛×</a:t>
            </a:r>
            <a:r>
              <a:rPr lang="fa-IR" sz="2000" dirty="0" smtClean="0">
                <a:latin typeface="Times New Roman" pitchFamily="18" charset="0"/>
                <a:cs typeface="Times New Roman" pitchFamily="18" charset="0"/>
              </a:rPr>
              <a:t>𝑚</a:t>
            </a:r>
            <a:r>
              <a:rPr lang="en-US"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پنجره‌ی کوچکتر تقسیم  می‌شود.این پنجره‌ها از چپ به راست و از بالا به پایین شماره گذاری می‌شوند.عدد صحیح </a:t>
            </a:r>
            <a:r>
              <a:rPr lang="en-US" sz="2000" dirty="0" smtClean="0">
                <a:latin typeface="Times New Roman" pitchFamily="18" charset="0"/>
                <a:cs typeface="Times New Roman" pitchFamily="18" charset="0"/>
              </a:rPr>
              <a:t>p</a:t>
            </a:r>
            <a:r>
              <a:rPr lang="fa-IR" sz="2000" dirty="0" smtClean="0">
                <a:latin typeface="Times New Roman" pitchFamily="18" charset="0"/>
                <a:cs typeface="Times New Roman" pitchFamily="18" charset="0"/>
              </a:rPr>
              <a:t> پنجره‌ی منتخب راتعیین می‌کند.برای مثال </a:t>
            </a:r>
            <a:r>
              <a:rPr lang="en-US" sz="2000" dirty="0" smtClean="0">
                <a:latin typeface="Times New Roman" pitchFamily="18" charset="0"/>
                <a:cs typeface="Times New Roman" pitchFamily="18" charset="0"/>
              </a:rPr>
              <a:t>subplot(2,3,5)</a:t>
            </a:r>
            <a:r>
              <a:rPr lang="fa-IR" sz="2000" dirty="0" smtClean="0">
                <a:latin typeface="Times New Roman" pitchFamily="18" charset="0"/>
                <a:cs typeface="Times New Roman" pitchFamily="18" charset="0"/>
              </a:rPr>
              <a:t> پنجره‌ی نمودار را به شش پنجره کوچکتر تقسیم می‌کند که پنجره‌ی بالا –چپ آن پنچره شماره‌ی 1 و پنجره پایین – راست آن پنجره 6 است.عدد </a:t>
            </a:r>
            <a:r>
              <a:rPr lang="en-US" sz="2000" dirty="0" smtClean="0">
                <a:latin typeface="Times New Roman" pitchFamily="18" charset="0"/>
                <a:cs typeface="Times New Roman" pitchFamily="18" charset="0"/>
              </a:rPr>
              <a:t>p=5</a:t>
            </a:r>
            <a:r>
              <a:rPr lang="fa-IR" sz="2000" dirty="0" smtClean="0">
                <a:latin typeface="Times New Roman" pitchFamily="18" charset="0"/>
                <a:cs typeface="Times New Roman" pitchFamily="18" charset="0"/>
              </a:rPr>
              <a:t> پنجمین پنجره (ردیف پایین پنجره وسطی) را انتخاب می‌کند.برای مثال:</a:t>
            </a: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276600"/>
            <a:ext cx="3667991" cy="2971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505200"/>
            <a:ext cx="3823855" cy="2885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138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681335"/>
            <a:ext cx="3581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نمودارهای سه بعدی</a:t>
            </a:r>
            <a:endParaRPr lang="en-US" sz="2400" b="1" dirty="0">
              <a:latin typeface="Times New Roman" pitchFamily="18" charset="0"/>
              <a:cs typeface="Times New Roman" pitchFamily="18" charset="0"/>
            </a:endParaRPr>
          </a:p>
        </p:txBody>
      </p:sp>
      <p:sp>
        <p:nvSpPr>
          <p:cNvPr id="3" name="TextBox 2"/>
          <p:cNvSpPr txBox="1"/>
          <p:nvPr/>
        </p:nvSpPr>
        <p:spPr>
          <a:xfrm>
            <a:off x="838200" y="1143000"/>
            <a:ext cx="1752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plot3</a:t>
            </a:r>
            <a:endParaRPr lang="en-US" sz="2000" dirty="0">
              <a:latin typeface="Times New Roman" pitchFamily="18" charset="0"/>
              <a:cs typeface="Times New Roman" pitchFamily="18" charset="0"/>
            </a:endParaRPr>
          </a:p>
        </p:txBody>
      </p:sp>
      <p:sp>
        <p:nvSpPr>
          <p:cNvPr id="4" name="TextBox 3"/>
          <p:cNvSpPr txBox="1"/>
          <p:nvPr/>
        </p:nvSpPr>
        <p:spPr>
          <a:xfrm>
            <a:off x="685800" y="1695510"/>
            <a:ext cx="7620000" cy="707886"/>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یکی از دستورهای رسم نمودار سه بعدی است.در ادامه مثالی از استفاده از این دستور دیده می‌شود.</a:t>
            </a:r>
            <a:endParaRPr lang="en-US" sz="20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87782"/>
            <a:ext cx="3817257" cy="3676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743200"/>
            <a:ext cx="3810000" cy="36760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6720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68370"/>
            <a:ext cx="2667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mesh    ,     surf</a:t>
            </a:r>
            <a:endParaRPr lang="en-US" sz="2400" dirty="0">
              <a:latin typeface="Times New Roman" pitchFamily="18" charset="0"/>
              <a:cs typeface="Times New Roman" pitchFamily="18" charset="0"/>
            </a:endParaRPr>
          </a:p>
        </p:txBody>
      </p:sp>
      <p:sp>
        <p:nvSpPr>
          <p:cNvPr id="3" name="TextBox 2"/>
          <p:cNvSpPr txBox="1"/>
          <p:nvPr/>
        </p:nvSpPr>
        <p:spPr>
          <a:xfrm>
            <a:off x="3200400" y="1362296"/>
            <a:ext cx="5424055"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در دو مثال بعد نمودارها توسط این دو دستور رسم شده‌اند.</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73927"/>
            <a:ext cx="3569633" cy="3200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14600"/>
            <a:ext cx="4114800" cy="3086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43095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678872"/>
            <a:ext cx="3657600" cy="41217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52854"/>
            <a:ext cx="4190593" cy="31429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p:nvPr/>
        </p:nvSpPr>
        <p:spPr>
          <a:xfrm>
            <a:off x="1828800" y="5603328"/>
            <a:ext cx="6858000"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تفاوت بین این دو دستور با توجه به دو شکل رسم شده مشخص است.</a:t>
            </a:r>
            <a:endParaRPr lang="en-US" sz="2000" dirty="0">
              <a:latin typeface="Times New Roman" pitchFamily="18" charset="0"/>
              <a:cs typeface="Times New Roman" pitchFamily="18" charset="0"/>
            </a:endParaRPr>
          </a:p>
        </p:txBody>
      </p:sp>
      <p:sp>
        <p:nvSpPr>
          <p:cNvPr id="5" name="Curved Right Arrow 4">
            <a:hlinkClick r:id="rId4"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876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381000"/>
            <a:ext cx="32004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معرفی</a:t>
            </a:r>
            <a:r>
              <a:rPr lang="en-US" sz="2800" b="1" dirty="0" smtClean="0">
                <a:latin typeface="Times New Roman" pitchFamily="18" charset="0"/>
                <a:cs typeface="Times New Roman" pitchFamily="18" charset="0"/>
              </a:rPr>
              <a:t> </a:t>
            </a:r>
            <a:r>
              <a:rPr lang="fa-IR"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MATLAB</a:t>
            </a:r>
            <a:endParaRPr lang="en-US" sz="2800" b="1" dirty="0">
              <a:latin typeface="Times New Roman" pitchFamily="18" charset="0"/>
              <a:cs typeface="Times New Roman" pitchFamily="18" charset="0"/>
            </a:endParaRPr>
          </a:p>
        </p:txBody>
      </p:sp>
      <p:sp>
        <p:nvSpPr>
          <p:cNvPr id="5" name="TextBox 4"/>
          <p:cNvSpPr txBox="1"/>
          <p:nvPr/>
        </p:nvSpPr>
        <p:spPr>
          <a:xfrm>
            <a:off x="5126182" y="1695509"/>
            <a:ext cx="37338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عملگرهای  ماتریسی</a:t>
            </a:r>
            <a:endParaRPr lang="en-US" sz="2400" b="1" dirty="0">
              <a:latin typeface="Times New Roman" pitchFamily="18" charset="0"/>
              <a:cs typeface="Times New Roman" pitchFamily="18" charset="0"/>
            </a:endParaRPr>
          </a:p>
        </p:txBody>
      </p:sp>
      <p:sp>
        <p:nvSpPr>
          <p:cNvPr id="6" name="TextBox 5"/>
          <p:cNvSpPr txBox="1"/>
          <p:nvPr/>
        </p:nvSpPr>
        <p:spPr>
          <a:xfrm>
            <a:off x="858982" y="2362200"/>
            <a:ext cx="8001000" cy="707886"/>
          </a:xfrm>
          <a:prstGeom prst="rect">
            <a:avLst/>
          </a:prstGeom>
          <a:noFill/>
        </p:spPr>
        <p:txBody>
          <a:bodyPr wrap="square" rtlCol="0">
            <a:spAutoFit/>
          </a:bodyPr>
          <a:lstStyle/>
          <a:p>
            <a:pPr algn="justLow" rtl="1"/>
            <a:r>
              <a:rPr lang="fa-IR" sz="2000" dirty="0" smtClean="0">
                <a:latin typeface="Times New Roman" pitchFamily="18" charset="0"/>
                <a:cs typeface="Times New Roman" pitchFamily="18" charset="0"/>
              </a:rPr>
              <a:t>نماد های زیر برای عملیات ماتریسی به کار می‌رود.(اگر در عبارتی چند عمل انجام می‌شود،برای درست بودن ترتیب عملیات می‌توان از پرانتز استفاده کرد.)</a:t>
            </a:r>
            <a:endParaRPr lang="en-US" sz="2000" dirty="0">
              <a:latin typeface="Times New Roman" pitchFamily="18" charset="0"/>
              <a:cs typeface="Times New Roman" pitchFamily="18" charset="0"/>
            </a:endParaRPr>
          </a:p>
        </p:txBody>
      </p:sp>
      <p:grpSp>
        <p:nvGrpSpPr>
          <p:cNvPr id="14" name="Group 13"/>
          <p:cNvGrpSpPr/>
          <p:nvPr/>
        </p:nvGrpSpPr>
        <p:grpSpPr>
          <a:xfrm>
            <a:off x="762000" y="3207328"/>
            <a:ext cx="3235037" cy="3000821"/>
            <a:chOff x="762000" y="3207328"/>
            <a:chExt cx="3235037" cy="3000821"/>
          </a:xfrm>
        </p:grpSpPr>
        <p:sp>
          <p:nvSpPr>
            <p:cNvPr id="11" name="TextBox 10"/>
            <p:cNvSpPr txBox="1"/>
            <p:nvPr/>
          </p:nvSpPr>
          <p:spPr>
            <a:xfrm>
              <a:off x="762000" y="3207328"/>
              <a:ext cx="935182" cy="3000821"/>
            </a:xfrm>
            <a:prstGeom prst="rect">
              <a:avLst/>
            </a:prstGeom>
            <a:noFill/>
          </p:spPr>
          <p:txBody>
            <a:bodyPr wrap="square" rtlCol="0">
              <a:spAutoFit/>
            </a:bodyPr>
            <a:lstStyle/>
            <a:p>
              <a:pPr algn="ctr">
                <a:lnSpc>
                  <a:spcPct val="150000"/>
                </a:lnSpc>
              </a:pPr>
              <a:r>
                <a:rPr lang="fa-IR" b="1" dirty="0" smtClean="0">
                  <a:latin typeface="Times New Roman" pitchFamily="18" charset="0"/>
                  <a:cs typeface="Times New Roman" pitchFamily="18" charset="0"/>
                </a:rPr>
                <a:t>+</a:t>
              </a:r>
            </a:p>
            <a:p>
              <a:pPr algn="ctr">
                <a:lnSpc>
                  <a:spcPct val="150000"/>
                </a:lnSpc>
              </a:pPr>
              <a:r>
                <a:rPr lang="fa-IR" b="1" dirty="0" smtClean="0">
                  <a:latin typeface="Times New Roman" pitchFamily="18" charset="0"/>
                  <a:cs typeface="Times New Roman" pitchFamily="18" charset="0"/>
                </a:rPr>
                <a:t>-</a:t>
              </a:r>
            </a:p>
            <a:p>
              <a:pPr algn="ctr">
                <a:lnSpc>
                  <a:spcPct val="150000"/>
                </a:lnSpc>
              </a:pPr>
              <a:r>
                <a:rPr lang="fa-IR" b="1" dirty="0" smtClean="0">
                  <a:latin typeface="Times New Roman" pitchFamily="18" charset="0"/>
                  <a:cs typeface="Times New Roman" pitchFamily="18" charset="0"/>
                </a:rPr>
                <a:t>*</a:t>
              </a:r>
            </a:p>
            <a:p>
              <a:pPr algn="ctr">
                <a:lnSpc>
                  <a:spcPct val="150000"/>
                </a:lnSpc>
              </a:pPr>
              <a:r>
                <a:rPr lang="en-US" b="1" dirty="0" smtClean="0">
                  <a:latin typeface="Times New Roman" pitchFamily="18" charset="0"/>
                  <a:cs typeface="Times New Roman" pitchFamily="18" charset="0"/>
                </a:rPr>
                <a:t>^</a:t>
              </a:r>
            </a:p>
            <a:p>
              <a:pPr algn="ctr">
                <a:lnSpc>
                  <a:spcPct val="150000"/>
                </a:lnSpc>
              </a:pPr>
              <a:r>
                <a:rPr lang="en-US" b="1" dirty="0" smtClean="0">
                  <a:latin typeface="Times New Roman" pitchFamily="18" charset="0"/>
                  <a:cs typeface="Times New Roman" pitchFamily="18" charset="0"/>
                </a:rPr>
                <a:t>‘</a:t>
              </a:r>
            </a:p>
            <a:p>
              <a:pPr algn="ctr">
                <a:lnSpc>
                  <a:spcPct val="150000"/>
                </a:lnSpc>
              </a:pPr>
              <a:r>
                <a:rPr lang="en-US" b="1" dirty="0" smtClean="0">
                  <a:latin typeface="Times New Roman" pitchFamily="18" charset="0"/>
                  <a:cs typeface="Times New Roman" pitchFamily="18" charset="0"/>
                </a:rPr>
                <a:t>/ or \</a:t>
              </a:r>
            </a:p>
            <a:p>
              <a:pPr algn="ctr">
                <a:lnSpc>
                  <a:spcPct val="150000"/>
                </a:lnSpc>
              </a:pPr>
              <a:r>
                <a:rPr lang="en-US" b="1" dirty="0" smtClean="0">
                  <a:latin typeface="Times New Roman" pitchFamily="18" charset="0"/>
                  <a:cs typeface="Times New Roman" pitchFamily="18" charset="0"/>
                </a:rPr>
                <a:t>./ or .\</a:t>
              </a:r>
              <a:endParaRPr lang="en-US" b="1" dirty="0">
                <a:latin typeface="Times New Roman" pitchFamily="18" charset="0"/>
                <a:cs typeface="Times New Roman" pitchFamily="18" charset="0"/>
              </a:endParaRPr>
            </a:p>
          </p:txBody>
        </p:sp>
        <p:sp>
          <p:nvSpPr>
            <p:cNvPr id="13" name="TextBox 12"/>
            <p:cNvSpPr txBox="1"/>
            <p:nvPr/>
          </p:nvSpPr>
          <p:spPr>
            <a:xfrm>
              <a:off x="1697183" y="3207328"/>
              <a:ext cx="2299854" cy="3000821"/>
            </a:xfrm>
            <a:prstGeom prst="rect">
              <a:avLst/>
            </a:prstGeom>
            <a:noFill/>
          </p:spPr>
          <p:txBody>
            <a:bodyPr wrap="square" rtlCol="0">
              <a:spAutoFit/>
            </a:bodyPr>
            <a:lstStyle/>
            <a:p>
              <a:pPr algn="r" rtl="1">
                <a:lnSpc>
                  <a:spcPct val="150000"/>
                </a:lnSpc>
              </a:pPr>
              <a:r>
                <a:rPr lang="fa-IR" dirty="0" smtClean="0"/>
                <a:t>جمع</a:t>
              </a:r>
            </a:p>
            <a:p>
              <a:pPr algn="r" rtl="1">
                <a:lnSpc>
                  <a:spcPct val="150000"/>
                </a:lnSpc>
              </a:pPr>
              <a:r>
                <a:rPr lang="fa-IR" dirty="0" smtClean="0"/>
                <a:t>تفریق</a:t>
              </a:r>
            </a:p>
            <a:p>
              <a:pPr algn="r" rtl="1">
                <a:lnSpc>
                  <a:spcPct val="150000"/>
                </a:lnSpc>
              </a:pPr>
              <a:r>
                <a:rPr lang="fa-IR" dirty="0" smtClean="0"/>
                <a:t>ضرب</a:t>
              </a:r>
            </a:p>
            <a:p>
              <a:pPr algn="r" rtl="1">
                <a:lnSpc>
                  <a:spcPct val="150000"/>
                </a:lnSpc>
              </a:pPr>
              <a:r>
                <a:rPr lang="fa-IR" dirty="0" smtClean="0"/>
                <a:t>توان</a:t>
              </a:r>
            </a:p>
            <a:p>
              <a:pPr algn="r" rtl="1">
                <a:lnSpc>
                  <a:spcPct val="150000"/>
                </a:lnSpc>
              </a:pPr>
              <a:r>
                <a:rPr lang="fa-IR" dirty="0" smtClean="0"/>
                <a:t>ترانهاده‌ی مزدوج</a:t>
              </a:r>
            </a:p>
            <a:p>
              <a:pPr algn="r" rtl="1">
                <a:lnSpc>
                  <a:spcPct val="150000"/>
                </a:lnSpc>
              </a:pPr>
              <a:r>
                <a:rPr lang="fa-IR" dirty="0" smtClean="0"/>
                <a:t>تقسیم ماتریسی</a:t>
              </a:r>
            </a:p>
            <a:p>
              <a:pPr algn="r" rtl="1">
                <a:lnSpc>
                  <a:spcPct val="150000"/>
                </a:lnSpc>
              </a:pPr>
              <a:r>
                <a:rPr lang="fa-IR" dirty="0" smtClean="0"/>
                <a:t>تقسیم آرایه‌ای</a:t>
              </a:r>
              <a:endParaRPr lang="en-US" dirty="0"/>
            </a:p>
          </p:txBody>
        </p:sp>
      </p:grpSp>
      <p:sp>
        <p:nvSpPr>
          <p:cNvPr id="15" name="TextBox 14"/>
          <p:cNvSpPr txBox="1"/>
          <p:nvPr/>
        </p:nvSpPr>
        <p:spPr>
          <a:xfrm>
            <a:off x="4572000" y="5137760"/>
            <a:ext cx="4267200" cy="1015663"/>
          </a:xfrm>
          <a:prstGeom prst="rect">
            <a:avLst/>
          </a:prstGeom>
          <a:noFill/>
        </p:spPr>
        <p:txBody>
          <a:bodyPr wrap="square" rtlCol="0">
            <a:spAutoFit/>
          </a:bodyPr>
          <a:lstStyle/>
          <a:p>
            <a:pPr algn="justLow" rtl="1"/>
            <a:r>
              <a:rPr lang="fa-IR" sz="2000" dirty="0" smtClean="0">
                <a:latin typeface="Times New Roman" pitchFamily="18" charset="0"/>
                <a:cs typeface="Times New Roman" pitchFamily="18" charset="0"/>
              </a:rPr>
              <a:t>نکته مهم:</a:t>
            </a:r>
          </a:p>
          <a:p>
            <a:pPr algn="justLow" rtl="1"/>
            <a:r>
              <a:rPr lang="fa-IR" sz="2000" dirty="0" smtClean="0">
                <a:latin typeface="Times New Roman" pitchFamily="18" charset="0"/>
                <a:cs typeface="Times New Roman" pitchFamily="18" charset="0"/>
              </a:rPr>
              <a:t>به تفاوتِ میان عملگرهای ماتریسی و عملگرهای آرایه‌ای دقت شود.</a:t>
            </a:r>
            <a:endParaRPr lang="en-US" sz="2000" dirty="0">
              <a:latin typeface="Times New Roman" pitchFamily="18" charset="0"/>
              <a:cs typeface="Times New Roman" pitchFamily="18" charset="0"/>
            </a:endParaRPr>
          </a:p>
        </p:txBody>
      </p:sp>
      <p:sp>
        <p:nvSpPr>
          <p:cNvPr id="9" name="Curved Right Arrow 8">
            <a:hlinkClick r:id="rId2"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3159049"/>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96774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بررسی‌های اولیه تحلیل سیستم‌های دینامیکی با </a:t>
            </a:r>
            <a:r>
              <a:rPr lang="en-US" sz="2800" b="1" dirty="0" smtClean="0">
                <a:latin typeface="Times New Roman" pitchFamily="18" charset="0"/>
                <a:cs typeface="Times New Roman" pitchFamily="18" charset="0"/>
              </a:rPr>
              <a:t>MATLAB</a:t>
            </a:r>
            <a:endParaRPr lang="en-US" sz="2800" b="1" dirty="0">
              <a:latin typeface="Times New Roman" pitchFamily="18" charset="0"/>
              <a:cs typeface="Times New Roman" pitchFamily="18" charset="0"/>
            </a:endParaRPr>
          </a:p>
        </p:txBody>
      </p:sp>
      <p:sp>
        <p:nvSpPr>
          <p:cNvPr id="4" name="TextBox 3"/>
          <p:cNvSpPr txBox="1"/>
          <p:nvPr/>
        </p:nvSpPr>
        <p:spPr>
          <a:xfrm>
            <a:off x="5257800" y="1205345"/>
            <a:ext cx="36576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بسط به کسرهای جزئی با متلب</a:t>
            </a:r>
            <a:endParaRPr lang="en-US" sz="2000" b="1" dirty="0">
              <a:latin typeface="Times New Roman" pitchFamily="18" charset="0"/>
              <a:cs typeface="Times New Roman" pitchFamily="18" charset="0"/>
            </a:endParaRPr>
          </a:p>
        </p:txBody>
      </p:sp>
      <p:sp>
        <p:nvSpPr>
          <p:cNvPr id="5" name="TextBox 4"/>
          <p:cNvSpPr txBox="1"/>
          <p:nvPr/>
        </p:nvSpPr>
        <p:spPr>
          <a:xfrm>
            <a:off x="4636544" y="1810389"/>
            <a:ext cx="4038600" cy="369332"/>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تابع </a:t>
            </a:r>
            <a:r>
              <a:rPr lang="en-US" dirty="0" smtClean="0">
                <a:latin typeface="Times New Roman" pitchFamily="18" charset="0"/>
                <a:cs typeface="Times New Roman" pitchFamily="18" charset="0"/>
              </a:rPr>
              <a:t>B(S)/A(S) </a:t>
            </a:r>
            <a:r>
              <a:rPr lang="fa-IR" dirty="0" smtClean="0">
                <a:latin typeface="Times New Roman" pitchFamily="18" charset="0"/>
                <a:cs typeface="Times New Roman" pitchFamily="18" charset="0"/>
              </a:rPr>
              <a:t> زیر را در نظر بگیرید.</a:t>
            </a: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8096960"/>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1271"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569336" y="2193576"/>
                <a:ext cx="4061112"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d>
                            <m:dPr>
                              <m:begChr m:val=""/>
                              <m:ctrlPr>
                                <a:rPr lang="en-US" i="1">
                                  <a:latin typeface="Cambria Math"/>
                                </a:rPr>
                              </m:ctrlPr>
                            </m:dPr>
                            <m:e>
                              <m:r>
                                <a:rPr lang="en-US" i="1">
                                  <a:latin typeface="Cambria Math"/>
                                </a:rPr>
                                <m:t>𝐵</m:t>
                              </m:r>
                              <m:r>
                                <a:rPr lang="en-US">
                                  <a:latin typeface="Cambria Math"/>
                                </a:rPr>
                                <m:t>(</m:t>
                              </m:r>
                              <m:r>
                                <a:rPr lang="en-US" i="1">
                                  <a:latin typeface="Cambria Math"/>
                                </a:rPr>
                                <m:t>𝑠</m:t>
                              </m:r>
                            </m:e>
                          </m:d>
                        </m:num>
                        <m:den>
                          <m:d>
                            <m:dPr>
                              <m:begChr m:val=""/>
                              <m:ctrlPr>
                                <a:rPr lang="en-US" i="1">
                                  <a:latin typeface="Cambria Math"/>
                                </a:rPr>
                              </m:ctrlPr>
                            </m:dPr>
                            <m:e>
                              <m:r>
                                <a:rPr lang="en-US" i="1">
                                  <a:latin typeface="Cambria Math"/>
                                </a:rPr>
                                <m:t>𝐴</m:t>
                              </m:r>
                              <m:r>
                                <a:rPr lang="en-US">
                                  <a:latin typeface="Cambria Math"/>
                                </a:rPr>
                                <m:t>(</m:t>
                              </m:r>
                              <m:r>
                                <a:rPr lang="en-US" i="1">
                                  <a:latin typeface="Cambria Math"/>
                                </a:rPr>
                                <m:t>𝑠</m:t>
                              </m:r>
                            </m:e>
                          </m:d>
                        </m:den>
                      </m:f>
                      <m:r>
                        <a:rPr lang="en-US">
                          <a:latin typeface="Cambria Math"/>
                        </a:rPr>
                        <m:t>=</m:t>
                      </m:r>
                      <m:f>
                        <m:fPr>
                          <m:ctrlPr>
                            <a:rPr lang="en-US" i="1">
                              <a:latin typeface="Cambria Math"/>
                            </a:rPr>
                          </m:ctrlPr>
                        </m:fPr>
                        <m:num>
                          <m:r>
                            <a:rPr lang="en-US" i="1">
                              <a:latin typeface="Cambria Math"/>
                            </a:rPr>
                            <m:t>𝑛𝑢𝑚</m:t>
                          </m:r>
                        </m:num>
                        <m:den>
                          <m:r>
                            <a:rPr lang="en-US" i="1">
                              <a:latin typeface="Cambria Math"/>
                            </a:rPr>
                            <m:t>𝑑𝑒𝑛</m:t>
                          </m:r>
                        </m:den>
                      </m:f>
                      <m:r>
                        <a:rPr lang="en-US">
                          <a:latin typeface="Cambria Math"/>
                        </a:rPr>
                        <m:t>=</m:t>
                      </m:r>
                      <m:f>
                        <m:fPr>
                          <m:ctrlPr>
                            <a:rPr lang="en-US" i="1">
                              <a:latin typeface="Cambria Math"/>
                            </a:rPr>
                          </m:ctrlPr>
                        </m:fPr>
                        <m:num>
                          <m:sSub>
                            <m:sSubPr>
                              <m:ctrlPr>
                                <a:rPr lang="en-US" i="1">
                                  <a:latin typeface="Cambria Math"/>
                                </a:rPr>
                              </m:ctrlPr>
                            </m:sSubPr>
                            <m:e>
                              <m:r>
                                <a:rPr lang="en-US" i="1">
                                  <a:latin typeface="Cambria Math"/>
                                </a:rPr>
                                <m:t>𝑏</m:t>
                              </m:r>
                            </m:e>
                            <m:sub>
                              <m:r>
                                <a:rPr lang="en-US">
                                  <a:latin typeface="Cambria Math"/>
                                </a:rPr>
                                <m:t>0</m:t>
                              </m:r>
                            </m:sub>
                          </m:sSub>
                          <m:sSup>
                            <m:sSupPr>
                              <m:ctrlPr>
                                <a:rPr lang="en-US" i="1">
                                  <a:latin typeface="Cambria Math"/>
                                </a:rPr>
                              </m:ctrlPr>
                            </m:sSupPr>
                            <m:e>
                              <m:r>
                                <a:rPr lang="en-US" i="1">
                                  <a:latin typeface="Cambria Math"/>
                                </a:rPr>
                                <m:t>𝑠</m:t>
                              </m:r>
                            </m:e>
                            <m:sup>
                              <m:r>
                                <a:rPr lang="en-US" i="1">
                                  <a:latin typeface="Cambria Math"/>
                                </a:rPr>
                                <m:t>𝑛</m:t>
                              </m:r>
                            </m:sup>
                          </m:sSup>
                          <m:r>
                            <a:rPr lang="en-US">
                              <a:latin typeface="Cambria Math"/>
                            </a:rPr>
                            <m:t>+</m:t>
                          </m:r>
                          <m:sSub>
                            <m:sSubPr>
                              <m:ctrlPr>
                                <a:rPr lang="en-US" i="1">
                                  <a:latin typeface="Cambria Math"/>
                                </a:rPr>
                              </m:ctrlPr>
                            </m:sSubPr>
                            <m:e>
                              <m:r>
                                <a:rPr lang="en-US" i="1">
                                  <a:latin typeface="Cambria Math"/>
                                </a:rPr>
                                <m:t>𝑏</m:t>
                              </m:r>
                            </m:e>
                            <m:sub>
                              <m:r>
                                <a:rPr lang="en-US">
                                  <a:latin typeface="Cambria Math"/>
                                </a:rPr>
                                <m:t>1</m:t>
                              </m:r>
                            </m:sub>
                          </m:sSub>
                          <m:sSup>
                            <m:sSupPr>
                              <m:ctrlPr>
                                <a:rPr lang="en-US" i="1">
                                  <a:latin typeface="Cambria Math"/>
                                </a:rPr>
                              </m:ctrlPr>
                            </m:sSupPr>
                            <m:e>
                              <m:r>
                                <a:rPr lang="en-US" i="1">
                                  <a:latin typeface="Cambria Math"/>
                                </a:rPr>
                                <m:t>𝑠</m:t>
                              </m:r>
                            </m:e>
                            <m:sup>
                              <m:r>
                                <a:rPr lang="en-US" i="1">
                                  <a:latin typeface="Cambria Math"/>
                                </a:rPr>
                                <m:t>𝑛</m:t>
                              </m:r>
                              <m:r>
                                <a:rPr lang="en-US">
                                  <a:latin typeface="Cambria Math"/>
                                </a:rPr>
                                <m:t>−</m:t>
                              </m:r>
                              <m:r>
                                <a:rPr lang="en-US">
                                  <a:latin typeface="Cambria Math"/>
                                </a:rPr>
                                <m:t>1</m:t>
                              </m:r>
                            </m:sup>
                          </m:sSup>
                          <m:r>
                            <a:rPr lang="en-US">
                              <a:latin typeface="Cambria Math"/>
                            </a:rPr>
                            <m:t>+....+</m:t>
                          </m:r>
                          <m:sSub>
                            <m:sSubPr>
                              <m:ctrlPr>
                                <a:rPr lang="en-US" i="1">
                                  <a:latin typeface="Cambria Math"/>
                                </a:rPr>
                              </m:ctrlPr>
                            </m:sSubPr>
                            <m:e>
                              <m:r>
                                <a:rPr lang="en-US" i="1">
                                  <a:latin typeface="Cambria Math"/>
                                </a:rPr>
                                <m:t>𝑏</m:t>
                              </m:r>
                            </m:e>
                            <m:sub>
                              <m:r>
                                <a:rPr lang="en-US" i="1">
                                  <a:latin typeface="Cambria Math"/>
                                </a:rPr>
                                <m:t>𝑛</m:t>
                              </m:r>
                            </m:sub>
                          </m:sSub>
                        </m:num>
                        <m:den>
                          <m:sSup>
                            <m:sSupPr>
                              <m:ctrlPr>
                                <a:rPr lang="en-US" i="1">
                                  <a:latin typeface="Cambria Math"/>
                                </a:rPr>
                              </m:ctrlPr>
                            </m:sSupPr>
                            <m:e>
                              <m:r>
                                <a:rPr lang="en-US" i="1">
                                  <a:latin typeface="Cambria Math"/>
                                </a:rPr>
                                <m:t>𝑠</m:t>
                              </m:r>
                            </m:e>
                            <m:sup>
                              <m:r>
                                <a:rPr lang="en-US" i="1">
                                  <a:latin typeface="Cambria Math"/>
                                </a:rPr>
                                <m:t>𝑛</m:t>
                              </m:r>
                            </m:sup>
                          </m:sSup>
                          <m:r>
                            <a:rPr lang="en-US">
                              <a:latin typeface="Cambria Math"/>
                            </a:rPr>
                            <m:t>+</m:t>
                          </m:r>
                          <m:sSub>
                            <m:sSubPr>
                              <m:ctrlPr>
                                <a:rPr lang="en-US" i="1">
                                  <a:latin typeface="Cambria Math"/>
                                </a:rPr>
                              </m:ctrlPr>
                            </m:sSubPr>
                            <m:e>
                              <m:r>
                                <a:rPr lang="en-US" i="1">
                                  <a:latin typeface="Cambria Math"/>
                                </a:rPr>
                                <m:t>𝑎</m:t>
                              </m:r>
                            </m:e>
                            <m:sub>
                              <m:r>
                                <a:rPr lang="en-US">
                                  <a:latin typeface="Cambria Math"/>
                                </a:rPr>
                                <m:t>1</m:t>
                              </m:r>
                            </m:sub>
                          </m:sSub>
                          <m:sSup>
                            <m:sSupPr>
                              <m:ctrlPr>
                                <a:rPr lang="en-US" i="1">
                                  <a:latin typeface="Cambria Math"/>
                                </a:rPr>
                              </m:ctrlPr>
                            </m:sSupPr>
                            <m:e>
                              <m:r>
                                <a:rPr lang="en-US" i="1">
                                  <a:latin typeface="Cambria Math"/>
                                </a:rPr>
                                <m:t>𝑠</m:t>
                              </m:r>
                            </m:e>
                            <m:sup>
                              <m:r>
                                <a:rPr lang="en-US" i="1">
                                  <a:latin typeface="Cambria Math"/>
                                </a:rPr>
                                <m:t>𝑛</m:t>
                              </m:r>
                              <m:r>
                                <a:rPr lang="en-US">
                                  <a:latin typeface="Cambria Math"/>
                                </a:rPr>
                                <m:t>−</m:t>
                              </m:r>
                              <m:r>
                                <a:rPr lang="en-US">
                                  <a:latin typeface="Cambria Math"/>
                                </a:rPr>
                                <m:t>1</m:t>
                              </m:r>
                            </m:sup>
                          </m:sSup>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𝑛</m:t>
                              </m:r>
                            </m:sub>
                          </m:sSub>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69336" y="2193576"/>
                <a:ext cx="4061112" cy="696729"/>
              </a:xfrm>
              <a:prstGeom prst="rect">
                <a:avLst/>
              </a:prstGeom>
              <a:blipFill rotWithShape="1">
                <a:blip r:embed="rId6"/>
                <a:stretch>
                  <a:fillRect r="-1499"/>
                </a:stretch>
              </a:blipFill>
            </p:spPr>
            <p:txBody>
              <a:bodyPr/>
              <a:lstStyle/>
              <a:p>
                <a:r>
                  <a:rPr lang="en-US">
                    <a:noFill/>
                  </a:rPr>
                  <a:t> </a:t>
                </a:r>
              </a:p>
            </p:txBody>
          </p:sp>
        </mc:Fallback>
      </mc:AlternateContent>
      <p:sp>
        <p:nvSpPr>
          <p:cNvPr id="8" name="TextBox 7"/>
          <p:cNvSpPr txBox="1"/>
          <p:nvPr/>
        </p:nvSpPr>
        <p:spPr>
          <a:xfrm>
            <a:off x="346364" y="3029633"/>
            <a:ext cx="8305800"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که در آن بعضی از </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i</a:t>
            </a:r>
            <a:r>
              <a:rPr lang="fa-IR" dirty="0" smtClean="0">
                <a:latin typeface="Times New Roman" pitchFamily="18" charset="0"/>
                <a:cs typeface="Times New Roman" pitchFamily="18" charset="0"/>
              </a:rPr>
              <a:t> ها و </a:t>
            </a:r>
            <a:r>
              <a:rPr lang="en-US"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i</a:t>
            </a:r>
            <a:r>
              <a:rPr lang="fa-IR" dirty="0">
                <a:latin typeface="Times New Roman" pitchFamily="18" charset="0"/>
                <a:cs typeface="Times New Roman" pitchFamily="18" charset="0"/>
              </a:rPr>
              <a:t> </a:t>
            </a:r>
            <a:r>
              <a:rPr lang="fa-IR" dirty="0" smtClean="0">
                <a:latin typeface="Times New Roman" pitchFamily="18" charset="0"/>
                <a:cs typeface="Times New Roman" pitchFamily="18" charset="0"/>
              </a:rPr>
              <a:t>ممکن ضفر باشد.در متلب ضرایب چند جمله‌های ضورت و مخرج در بردارهای ردیفی مشخص می‌شوند.یعنی</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620924" y="3675964"/>
                <a:ext cx="2720552" cy="6497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a:rPr>
                          </m:ctrlPr>
                        </m:mPr>
                        <m:mr>
                          <m:e>
                            <m:d>
                              <m:dPr>
                                <m:begChr m:val=""/>
                                <m:endChr m:val="]"/>
                                <m:ctrlPr>
                                  <a:rPr lang="en-US" i="1">
                                    <a:latin typeface="Cambria Math"/>
                                  </a:rPr>
                                </m:ctrlPr>
                              </m:dPr>
                              <m:e>
                                <m:r>
                                  <a:rPr lang="en-US" i="1">
                                    <a:latin typeface="Cambria Math"/>
                                  </a:rPr>
                                  <m:t>𝑛𝑢𝑚</m:t>
                                </m:r>
                                <m:r>
                                  <a:rPr lang="en-US">
                                    <a:latin typeface="Cambria Math"/>
                                  </a:rPr>
                                  <m:t>=[</m:t>
                                </m:r>
                                <m:sSub>
                                  <m:sSubPr>
                                    <m:ctrlPr>
                                      <a:rPr lang="en-US" i="1">
                                        <a:latin typeface="Cambria Math"/>
                                      </a:rPr>
                                    </m:ctrlPr>
                                  </m:sSubPr>
                                  <m:e>
                                    <m:r>
                                      <a:rPr lang="en-US" i="1">
                                        <a:latin typeface="Cambria Math"/>
                                      </a:rPr>
                                      <m:t>𝑏</m:t>
                                    </m:r>
                                  </m:e>
                                  <m:sub>
                                    <m:r>
                                      <a:rPr lang="en-US">
                                        <a:latin typeface="Cambria Math"/>
                                      </a:rPr>
                                      <m:t>0</m:t>
                                    </m:r>
                                  </m:sub>
                                </m:sSub>
                                <m:r>
                                  <a:rPr lang="en-US">
                                    <a:latin typeface="Cambria Math"/>
                                  </a:rPr>
                                  <m:t>,</m:t>
                                </m:r>
                                <m:sSub>
                                  <m:sSubPr>
                                    <m:ctrlPr>
                                      <a:rPr lang="en-US" i="1">
                                        <a:latin typeface="Cambria Math"/>
                                      </a:rPr>
                                    </m:ctrlPr>
                                  </m:sSubPr>
                                  <m:e>
                                    <m:r>
                                      <a:rPr lang="en-US" i="1">
                                        <a:latin typeface="Cambria Math"/>
                                      </a:rPr>
                                      <m:t>𝑏</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𝑏</m:t>
                                    </m:r>
                                  </m:e>
                                  <m:sub>
                                    <m:r>
                                      <a:rPr lang="en-US" i="1">
                                        <a:latin typeface="Cambria Math"/>
                                      </a:rPr>
                                      <m:t>𝑛</m:t>
                                    </m:r>
                                  </m:sub>
                                </m:sSub>
                              </m:e>
                            </m:d>
                          </m:e>
                        </m:mr>
                        <m:mr>
                          <m:e>
                            <m:d>
                              <m:dPr>
                                <m:begChr m:val=""/>
                                <m:endChr m:val="]"/>
                                <m:ctrlPr>
                                  <a:rPr lang="en-US" i="1">
                                    <a:latin typeface="Cambria Math"/>
                                  </a:rPr>
                                </m:ctrlPr>
                              </m:dPr>
                              <m:e>
                                <m:r>
                                  <a:rPr lang="en-US" i="1">
                                    <a:latin typeface="Cambria Math"/>
                                  </a:rPr>
                                  <m:t>𝑑𝑒𝑛</m:t>
                                </m:r>
                                <m:r>
                                  <a:rPr lang="en-US">
                                    <a:latin typeface="Cambria Math"/>
                                  </a:rPr>
                                  <m:t>=[</m:t>
                                </m:r>
                                <m:r>
                                  <a:rPr lang="en-US">
                                    <a:latin typeface="Cambria Math"/>
                                  </a:rPr>
                                  <m:t>1</m:t>
                                </m:r>
                                <m:r>
                                  <a:rPr lang="en-US">
                                    <a:latin typeface="Cambria Math"/>
                                  </a:rPr>
                                  <m:t>,</m:t>
                                </m:r>
                                <m:sSub>
                                  <m:sSubPr>
                                    <m:ctrlPr>
                                      <a:rPr lang="en-US" i="1">
                                        <a:latin typeface="Cambria Math"/>
                                      </a:rPr>
                                    </m:ctrlPr>
                                  </m:sSubPr>
                                  <m:e>
                                    <m:r>
                                      <a:rPr lang="en-US" i="1">
                                        <a:latin typeface="Cambria Math"/>
                                      </a:rPr>
                                      <m:t>𝑎</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𝑎</m:t>
                                    </m:r>
                                  </m:e>
                                  <m:sub>
                                    <m:r>
                                      <a:rPr lang="en-US" i="1">
                                        <a:latin typeface="Cambria Math"/>
                                      </a:rPr>
                                      <m:t>𝑛</m:t>
                                    </m:r>
                                  </m:sub>
                                </m:sSub>
                              </m:e>
                            </m:d>
                          </m:e>
                        </m:mr>
                      </m:m>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20924" y="3675964"/>
                <a:ext cx="2720552" cy="649730"/>
              </a:xfrm>
              <a:prstGeom prst="rect">
                <a:avLst/>
              </a:prstGeom>
              <a:blipFill rotWithShape="1">
                <a:blip r:embed="rId7"/>
                <a:stretch>
                  <a:fillRect r="-2691"/>
                </a:stretch>
              </a:blipFill>
            </p:spPr>
            <p:txBody>
              <a:bodyPr/>
              <a:lstStyle/>
              <a:p>
                <a:r>
                  <a:rPr lang="en-US">
                    <a:noFill/>
                  </a:rPr>
                  <a:t> </a:t>
                </a:r>
              </a:p>
            </p:txBody>
          </p:sp>
        </mc:Fallback>
      </mc:AlternateContent>
      <p:sp>
        <p:nvSpPr>
          <p:cNvPr id="11" name="TextBox 10"/>
          <p:cNvSpPr txBox="1"/>
          <p:nvPr/>
        </p:nvSpPr>
        <p:spPr>
          <a:xfrm>
            <a:off x="7608676" y="4141028"/>
            <a:ext cx="1078124"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61146" y="4510360"/>
                <a:ext cx="3144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a:rPr>
                          </m:ctrlPr>
                        </m:dPr>
                        <m:e>
                          <m:r>
                            <a:rPr lang="en-US" i="1">
                              <a:latin typeface="Cambria Math"/>
                            </a:rPr>
                            <m:t>𝑟</m:t>
                          </m:r>
                          <m:r>
                            <a:rPr lang="en-US">
                              <a:latin typeface="Cambria Math"/>
                            </a:rPr>
                            <m:t>,</m:t>
                          </m:r>
                          <m:r>
                            <a:rPr lang="en-US" i="1">
                              <a:latin typeface="Cambria Math"/>
                            </a:rPr>
                            <m:t>𝑝</m:t>
                          </m:r>
                          <m:r>
                            <a:rPr lang="en-US">
                              <a:latin typeface="Cambria Math"/>
                            </a:rPr>
                            <m:t>,</m:t>
                          </m:r>
                          <m:r>
                            <a:rPr lang="en-US" i="1">
                              <a:latin typeface="Cambria Math"/>
                            </a:rPr>
                            <m:t>𝑘</m:t>
                          </m:r>
                          <m:r>
                            <a:rPr lang="en-US">
                              <a:latin typeface="Cambria Math"/>
                            </a:rPr>
                            <m:t>]=</m:t>
                          </m:r>
                          <m:r>
                            <a:rPr lang="en-US" i="1">
                              <a:latin typeface="Cambria Math"/>
                            </a:rPr>
                            <m:t>𝑟𝑒𝑠𝑖𝑑𝑢𝑒</m:t>
                          </m:r>
                          <m:r>
                            <a:rPr lang="en-US">
                              <a:latin typeface="Cambria Math"/>
                            </a:rPr>
                            <m:t>(</m:t>
                          </m:r>
                          <m:r>
                            <a:rPr lang="en-US" i="1">
                              <a:latin typeface="Cambria Math"/>
                            </a:rPr>
                            <m:t>𝑛𝑢𝑚</m:t>
                          </m:r>
                          <m:r>
                            <a:rPr lang="en-US">
                              <a:latin typeface="Cambria Math"/>
                            </a:rPr>
                            <m:t>,</m:t>
                          </m:r>
                          <m:r>
                            <a:rPr lang="en-US" i="1">
                              <a:latin typeface="Cambria Math"/>
                            </a:rPr>
                            <m:t>𝑑𝑒𝑛</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61146" y="4510360"/>
                <a:ext cx="3144066" cy="369332"/>
              </a:xfrm>
              <a:prstGeom prst="rect">
                <a:avLst/>
              </a:prstGeom>
              <a:blipFill rotWithShape="1">
                <a:blip r:embed="rId8"/>
                <a:stretch>
                  <a:fillRect t="-8333" r="-2136" b="-26667"/>
                </a:stretch>
              </a:blipFill>
            </p:spPr>
            <p:txBody>
              <a:bodyPr/>
              <a:lstStyle/>
              <a:p>
                <a:r>
                  <a:rPr lang="en-US">
                    <a:noFill/>
                  </a:rPr>
                  <a:t> </a:t>
                </a:r>
              </a:p>
            </p:txBody>
          </p:sp>
        </mc:Fallback>
      </mc:AlternateContent>
      <p:sp>
        <p:nvSpPr>
          <p:cNvPr id="13" name="TextBox 12"/>
          <p:cNvSpPr txBox="1"/>
          <p:nvPr/>
        </p:nvSpPr>
        <p:spPr>
          <a:xfrm>
            <a:off x="655560" y="4948300"/>
            <a:ext cx="803124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باقیمانده‌ها(</a:t>
            </a:r>
            <a:r>
              <a:rPr lang="en-US" dirty="0" smtClean="0">
                <a:latin typeface="Times New Roman" pitchFamily="18" charset="0"/>
                <a:cs typeface="Times New Roman" pitchFamily="18" charset="0"/>
              </a:rPr>
              <a:t>r</a:t>
            </a:r>
            <a:r>
              <a:rPr lang="fa-IR" dirty="0" smtClean="0">
                <a:latin typeface="Times New Roman" pitchFamily="18" charset="0"/>
                <a:cs typeface="Times New Roman" pitchFamily="18" charset="0"/>
              </a:rPr>
              <a:t>) و قطبها(</a:t>
            </a:r>
            <a:r>
              <a:rPr lang="en-US" dirty="0" smtClean="0">
                <a:latin typeface="Times New Roman" pitchFamily="18" charset="0"/>
                <a:cs typeface="Times New Roman" pitchFamily="18" charset="0"/>
              </a:rPr>
              <a:t>p</a:t>
            </a:r>
            <a:r>
              <a:rPr lang="fa-IR" dirty="0" smtClean="0">
                <a:latin typeface="Times New Roman" pitchFamily="18" charset="0"/>
                <a:cs typeface="Times New Roman" pitchFamily="18" charset="0"/>
              </a:rPr>
              <a:t>) و جملات غیر کسری(</a:t>
            </a:r>
            <a:r>
              <a:rPr lang="en-US" dirty="0" smtClean="0">
                <a:latin typeface="Times New Roman" pitchFamily="18" charset="0"/>
                <a:cs typeface="Times New Roman" pitchFamily="18" charset="0"/>
              </a:rPr>
              <a:t>k</a:t>
            </a:r>
            <a:r>
              <a:rPr lang="fa-IR" dirty="0" smtClean="0">
                <a:latin typeface="Times New Roman" pitchFamily="18" charset="0"/>
                <a:cs typeface="Times New Roman" pitchFamily="18" charset="0"/>
              </a:rPr>
              <a:t>) را می دهد. همانطور که در ادامه آمده است.</a:t>
            </a:r>
            <a:endParaRPr lang="en-US" dirty="0">
              <a:latin typeface="Times New Roman" pitchFamily="18" charset="0"/>
              <a:cs typeface="Times New Roman" pitchFamily="18" charset="0"/>
            </a:endParaRPr>
          </a:p>
        </p:txBody>
      </p:sp>
      <p:sp>
        <p:nvSpPr>
          <p:cNvPr id="14" name="Rectangle 13"/>
          <p:cNvSpPr/>
          <p:nvPr/>
        </p:nvSpPr>
        <p:spPr>
          <a:xfrm>
            <a:off x="248515" y="5570227"/>
            <a:ext cx="6685685" cy="369332"/>
          </a:xfrm>
          <a:prstGeom prst="rect">
            <a:avLst/>
          </a:prstGeom>
        </p:spPr>
        <p:txBody>
          <a:bodyPr wrap="square">
            <a:spAutoFit/>
          </a:bodyPr>
          <a:lstStyle/>
          <a:p>
            <a:endParaRPr lang="en-US" dirty="0"/>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336" y="5458903"/>
            <a:ext cx="4305301" cy="5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rved Right Arrow 14">
            <a:hlinkClick r:id="rId10"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982892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533400"/>
            <a:ext cx="55626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در ادامه مثالی برای قطب دارای مرتبه 3 آمده است.</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3581400" cy="432539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559725" y="1828800"/>
                <a:ext cx="4175566"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d>
                            <m:dPr>
                              <m:begChr m:val=""/>
                              <m:ctrlPr>
                                <a:rPr lang="en-US" i="1">
                                  <a:latin typeface="Cambria Math"/>
                                </a:rPr>
                              </m:ctrlPr>
                            </m:dPr>
                            <m:e>
                              <m:r>
                                <a:rPr lang="en-US" i="1">
                                  <a:latin typeface="Cambria Math"/>
                                </a:rPr>
                                <m:t>𝐵</m:t>
                              </m:r>
                              <m:r>
                                <a:rPr lang="en-US">
                                  <a:latin typeface="Cambria Math"/>
                                </a:rPr>
                                <m:t>(</m:t>
                              </m:r>
                              <m:r>
                                <a:rPr lang="en-US" i="1">
                                  <a:latin typeface="Cambria Math"/>
                                </a:rPr>
                                <m:t>𝑠</m:t>
                              </m:r>
                            </m:e>
                          </m:d>
                        </m:num>
                        <m:den>
                          <m:d>
                            <m:dPr>
                              <m:begChr m:val=""/>
                              <m:ctrlPr>
                                <a:rPr lang="en-US" i="1">
                                  <a:latin typeface="Cambria Math"/>
                                </a:rPr>
                              </m:ctrlPr>
                            </m:dPr>
                            <m:e>
                              <m:r>
                                <a:rPr lang="en-US" i="1">
                                  <a:latin typeface="Cambria Math"/>
                                </a:rPr>
                                <m:t>𝐴</m:t>
                              </m:r>
                              <m:r>
                                <a:rPr lang="en-US">
                                  <a:latin typeface="Cambria Math"/>
                                </a:rPr>
                                <m:t>(</m:t>
                              </m:r>
                              <m:r>
                                <a:rPr lang="en-US" i="1">
                                  <a:latin typeface="Cambria Math"/>
                                </a:rPr>
                                <m:t>𝑠</m:t>
                              </m:r>
                            </m:e>
                          </m:d>
                        </m:den>
                      </m:f>
                      <m:r>
                        <a:rPr lang="en-US">
                          <a:latin typeface="Cambria Math"/>
                        </a:rPr>
                        <m:t>=</m:t>
                      </m:r>
                      <m:f>
                        <m:fPr>
                          <m:ctrlPr>
                            <a:rPr lang="en-US" i="1">
                              <a:latin typeface="Cambria Math"/>
                            </a:rPr>
                          </m:ctrlPr>
                        </m:fPr>
                        <m:num>
                          <m:sSup>
                            <m:sSupPr>
                              <m:ctrlPr>
                                <a:rPr lang="en-US" i="1">
                                  <a:latin typeface="Cambria Math"/>
                                </a:rPr>
                              </m:ctrlPr>
                            </m:sSupPr>
                            <m:e>
                              <m:r>
                                <a:rPr lang="en-US" i="1">
                                  <a:latin typeface="Cambria Math"/>
                                </a:rPr>
                                <m:t>𝑠</m:t>
                              </m:r>
                            </m:e>
                            <m:sup>
                              <m:r>
                                <a:rPr lang="en-US">
                                  <a:latin typeface="Cambria Math"/>
                                </a:rPr>
                                <m:t>2</m:t>
                              </m:r>
                            </m:sup>
                          </m:sSup>
                          <m:r>
                            <a:rPr lang="en-US">
                              <a:latin typeface="Cambria Math"/>
                            </a:rPr>
                            <m:t>+</m:t>
                          </m:r>
                          <m:r>
                            <a:rPr lang="en-US">
                              <a:latin typeface="Cambria Math"/>
                            </a:rPr>
                            <m:t>2</m:t>
                          </m:r>
                          <m:r>
                            <a:rPr lang="en-US" i="1">
                              <a:latin typeface="Cambria Math"/>
                            </a:rPr>
                            <m:t>𝑠</m:t>
                          </m:r>
                          <m:r>
                            <a:rPr lang="en-US">
                              <a:latin typeface="Cambria Math"/>
                            </a:rPr>
                            <m:t>+</m:t>
                          </m:r>
                          <m:r>
                            <a:rPr lang="en-US">
                              <a:latin typeface="Cambria Math"/>
                            </a:rPr>
                            <m:t>3</m:t>
                          </m:r>
                        </m:num>
                        <m:den>
                          <m:sSup>
                            <m:sSupPr>
                              <m:ctrlPr>
                                <a:rPr lang="en-US" i="1">
                                  <a:latin typeface="Cambria Math"/>
                                </a:rPr>
                              </m:ctrlPr>
                            </m:sSupPr>
                            <m:e>
                              <m:d>
                                <m:dPr>
                                  <m:ctrlPr>
                                    <a:rPr lang="en-US" i="1">
                                      <a:latin typeface="Cambria Math"/>
                                    </a:rPr>
                                  </m:ctrlPr>
                                </m:dPr>
                                <m:e>
                                  <m:r>
                                    <a:rPr lang="en-US" i="1">
                                      <a:latin typeface="Cambria Math"/>
                                    </a:rPr>
                                    <m:t>𝑠</m:t>
                                  </m:r>
                                  <m:r>
                                    <a:rPr lang="en-US">
                                      <a:latin typeface="Cambria Math"/>
                                    </a:rPr>
                                    <m:t>+</m:t>
                                  </m:r>
                                  <m:r>
                                    <a:rPr lang="en-US">
                                      <a:latin typeface="Cambria Math"/>
                                    </a:rPr>
                                    <m:t>1</m:t>
                                  </m:r>
                                </m:e>
                              </m:d>
                            </m:e>
                            <m:sup>
                              <m:r>
                                <a:rPr lang="en-US">
                                  <a:latin typeface="Cambria Math"/>
                                </a:rPr>
                                <m:t>3</m:t>
                              </m:r>
                            </m:sup>
                          </m:sSup>
                        </m:den>
                      </m:f>
                      <m:r>
                        <a:rPr lang="en-US">
                          <a:latin typeface="Cambria Math"/>
                        </a:rPr>
                        <m:t>=</m:t>
                      </m:r>
                      <m:f>
                        <m:fPr>
                          <m:ctrlPr>
                            <a:rPr lang="en-US" i="1">
                              <a:latin typeface="Cambria Math"/>
                            </a:rPr>
                          </m:ctrlPr>
                        </m:fPr>
                        <m:num>
                          <m:sSup>
                            <m:sSupPr>
                              <m:ctrlPr>
                                <a:rPr lang="en-US" i="1">
                                  <a:latin typeface="Cambria Math"/>
                                </a:rPr>
                              </m:ctrlPr>
                            </m:sSupPr>
                            <m:e>
                              <m:r>
                                <a:rPr lang="en-US" i="1">
                                  <a:latin typeface="Cambria Math"/>
                                </a:rPr>
                                <m:t>𝑠</m:t>
                              </m:r>
                            </m:e>
                            <m:sup>
                              <m:r>
                                <a:rPr lang="en-US">
                                  <a:latin typeface="Cambria Math"/>
                                </a:rPr>
                                <m:t>2</m:t>
                              </m:r>
                            </m:sup>
                          </m:sSup>
                          <m:r>
                            <a:rPr lang="en-US">
                              <a:latin typeface="Cambria Math"/>
                            </a:rPr>
                            <m:t>+</m:t>
                          </m:r>
                          <m:r>
                            <a:rPr lang="en-US">
                              <a:latin typeface="Cambria Math"/>
                            </a:rPr>
                            <m:t>2</m:t>
                          </m:r>
                          <m:r>
                            <a:rPr lang="en-US" i="1">
                              <a:latin typeface="Cambria Math"/>
                            </a:rPr>
                            <m:t>𝑠</m:t>
                          </m:r>
                          <m:r>
                            <a:rPr lang="en-US">
                              <a:latin typeface="Cambria Math"/>
                            </a:rPr>
                            <m:t>+</m:t>
                          </m:r>
                          <m:r>
                            <a:rPr lang="en-US">
                              <a:latin typeface="Cambria Math"/>
                            </a:rPr>
                            <m:t>3</m:t>
                          </m:r>
                        </m:num>
                        <m:den>
                          <m:sSup>
                            <m:sSupPr>
                              <m:ctrlPr>
                                <a:rPr lang="en-US" i="1">
                                  <a:latin typeface="Cambria Math"/>
                                </a:rPr>
                              </m:ctrlPr>
                            </m:sSupPr>
                            <m:e>
                              <m:r>
                                <a:rPr lang="en-US" i="1">
                                  <a:latin typeface="Cambria Math"/>
                                </a:rPr>
                                <m:t>𝑠</m:t>
                              </m:r>
                            </m:e>
                            <m:sup>
                              <m:r>
                                <a:rPr lang="en-US">
                                  <a:latin typeface="Cambria Math"/>
                                </a:rPr>
                                <m:t>3</m:t>
                              </m:r>
                            </m:sup>
                          </m:sSup>
                          <m:r>
                            <a:rPr lang="en-US">
                              <a:latin typeface="Cambria Math"/>
                            </a:rPr>
                            <m:t>+</m:t>
                          </m:r>
                          <m:r>
                            <a:rPr lang="en-US">
                              <a:latin typeface="Cambria Math"/>
                            </a:rPr>
                            <m:t>3</m:t>
                          </m:r>
                          <m:sSup>
                            <m:sSupPr>
                              <m:ctrlPr>
                                <a:rPr lang="en-US" i="1">
                                  <a:latin typeface="Cambria Math"/>
                                </a:rPr>
                              </m:ctrlPr>
                            </m:sSupPr>
                            <m:e>
                              <m:r>
                                <a:rPr lang="en-US" i="1">
                                  <a:latin typeface="Cambria Math"/>
                                </a:rPr>
                                <m:t>𝑠</m:t>
                              </m:r>
                            </m:e>
                            <m:sup>
                              <m:r>
                                <a:rPr lang="en-US">
                                  <a:latin typeface="Cambria Math"/>
                                </a:rPr>
                                <m:t>2</m:t>
                              </m:r>
                            </m:sup>
                          </m:sSup>
                          <m:r>
                            <a:rPr lang="en-US">
                              <a:latin typeface="Cambria Math"/>
                            </a:rPr>
                            <m:t>+</m:t>
                          </m:r>
                          <m:r>
                            <a:rPr lang="en-US">
                              <a:latin typeface="Cambria Math"/>
                            </a:rPr>
                            <m:t>3</m:t>
                          </m:r>
                          <m:r>
                            <a:rPr lang="en-US" i="1">
                              <a:latin typeface="Cambria Math"/>
                            </a:rPr>
                            <m:t>𝑠</m:t>
                          </m:r>
                          <m:r>
                            <a:rPr lang="en-US">
                              <a:latin typeface="Cambria Math"/>
                            </a:rPr>
                            <m:t>+</m:t>
                          </m:r>
                          <m:r>
                            <a:rPr lang="en-US">
                              <a:latin typeface="Cambria Math"/>
                            </a:rPr>
                            <m:t>1</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59725" y="1828800"/>
                <a:ext cx="4175566" cy="697307"/>
              </a:xfrm>
              <a:prstGeom prst="rect">
                <a:avLst/>
              </a:prstGeom>
              <a:blipFill rotWithShape="1">
                <a:blip r:embed="rId4"/>
                <a:stretch>
                  <a:fillRect r="-1460"/>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453483578"/>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2286"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4559725" y="4114800"/>
                <a:ext cx="4079565" cy="679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d>
                            <m:dPr>
                              <m:begChr m:val=""/>
                              <m:ctrlPr>
                                <a:rPr lang="en-US" i="1">
                                  <a:latin typeface="Cambria Math"/>
                                </a:rPr>
                              </m:ctrlPr>
                            </m:dPr>
                            <m:e>
                              <m:r>
                                <a:rPr lang="en-US" i="1">
                                  <a:latin typeface="Cambria Math"/>
                                </a:rPr>
                                <m:t>𝐵</m:t>
                              </m:r>
                              <m:r>
                                <a:rPr lang="en-US">
                                  <a:latin typeface="Cambria Math"/>
                                </a:rPr>
                                <m:t>(</m:t>
                              </m:r>
                              <m:r>
                                <a:rPr lang="en-US" i="1">
                                  <a:latin typeface="Cambria Math"/>
                                </a:rPr>
                                <m:t>𝑠</m:t>
                              </m:r>
                            </m:e>
                          </m:d>
                        </m:num>
                        <m:den>
                          <m:d>
                            <m:dPr>
                              <m:begChr m:val=""/>
                              <m:ctrlPr>
                                <a:rPr lang="en-US" i="1">
                                  <a:latin typeface="Cambria Math"/>
                                </a:rPr>
                              </m:ctrlPr>
                            </m:dPr>
                            <m:e>
                              <m:r>
                                <a:rPr lang="en-US" i="1">
                                  <a:latin typeface="Cambria Math"/>
                                </a:rPr>
                                <m:t>𝐴</m:t>
                              </m:r>
                              <m:r>
                                <a:rPr lang="en-US">
                                  <a:latin typeface="Cambria Math"/>
                                </a:rPr>
                                <m:t>(</m:t>
                              </m:r>
                              <m:r>
                                <a:rPr lang="en-US" i="1">
                                  <a:latin typeface="Cambria Math"/>
                                </a:rPr>
                                <m:t>𝑠</m:t>
                              </m:r>
                            </m:e>
                          </m:d>
                        </m:den>
                      </m:f>
                      <m:r>
                        <a:rPr lang="en-US">
                          <a:latin typeface="Cambria Math"/>
                        </a:rPr>
                        <m:t>=</m:t>
                      </m:r>
                      <m:f>
                        <m:fPr>
                          <m:ctrlPr>
                            <a:rPr lang="en-US" i="1">
                              <a:latin typeface="Cambria Math"/>
                            </a:rPr>
                          </m:ctrlPr>
                        </m:fPr>
                        <m:num>
                          <m:r>
                            <a:rPr lang="en-US">
                              <a:latin typeface="Cambria Math"/>
                            </a:rPr>
                            <m:t>1</m:t>
                          </m:r>
                        </m:num>
                        <m:den>
                          <m:r>
                            <a:rPr lang="en-US" i="1">
                              <a:latin typeface="Cambria Math"/>
                            </a:rPr>
                            <m:t>𝑠</m:t>
                          </m:r>
                          <m:r>
                            <a:rPr lang="en-US">
                              <a:latin typeface="Cambria Math"/>
                            </a:rPr>
                            <m:t>+</m:t>
                          </m:r>
                          <m:r>
                            <a:rPr lang="en-US">
                              <a:latin typeface="Cambria Math"/>
                            </a:rPr>
                            <m:t>1</m:t>
                          </m:r>
                        </m:den>
                      </m:f>
                      <m:r>
                        <a:rPr lang="en-US">
                          <a:latin typeface="Cambria Math"/>
                        </a:rPr>
                        <m:t>+</m:t>
                      </m:r>
                      <m:f>
                        <m:fPr>
                          <m:ctrlPr>
                            <a:rPr lang="en-US" i="1">
                              <a:latin typeface="Cambria Math"/>
                            </a:rPr>
                          </m:ctrlPr>
                        </m:fPr>
                        <m:num>
                          <m:r>
                            <a:rPr lang="en-US">
                              <a:latin typeface="Cambria Math"/>
                            </a:rPr>
                            <m:t>0</m:t>
                          </m:r>
                        </m:num>
                        <m:den>
                          <m:sSup>
                            <m:sSupPr>
                              <m:ctrlPr>
                                <a:rPr lang="en-US" i="1">
                                  <a:latin typeface="Cambria Math"/>
                                </a:rPr>
                              </m:ctrlPr>
                            </m:sSupPr>
                            <m:e>
                              <m:d>
                                <m:dPr>
                                  <m:ctrlPr>
                                    <a:rPr lang="en-US" i="1">
                                      <a:latin typeface="Cambria Math"/>
                                    </a:rPr>
                                  </m:ctrlPr>
                                </m:dPr>
                                <m:e>
                                  <m:r>
                                    <a:rPr lang="en-US" i="1">
                                      <a:latin typeface="Cambria Math"/>
                                    </a:rPr>
                                    <m:t>𝑠</m:t>
                                  </m:r>
                                  <m:r>
                                    <a:rPr lang="en-US">
                                      <a:latin typeface="Cambria Math"/>
                                    </a:rPr>
                                    <m:t>+</m:t>
                                  </m:r>
                                  <m:r>
                                    <a:rPr lang="en-US">
                                      <a:latin typeface="Cambria Math"/>
                                    </a:rPr>
                                    <m:t>1</m:t>
                                  </m:r>
                                </m:e>
                              </m:d>
                            </m:e>
                            <m:sup>
                              <m:r>
                                <a:rPr lang="en-US">
                                  <a:latin typeface="Cambria Math"/>
                                </a:rPr>
                                <m:t>2</m:t>
                              </m:r>
                            </m:sup>
                          </m:sSup>
                        </m:den>
                      </m:f>
                      <m:r>
                        <a:rPr lang="en-US">
                          <a:latin typeface="Cambria Math"/>
                        </a:rPr>
                        <m:t>+</m:t>
                      </m:r>
                      <m:f>
                        <m:fPr>
                          <m:ctrlPr>
                            <a:rPr lang="en-US" i="1">
                              <a:latin typeface="Cambria Math"/>
                            </a:rPr>
                          </m:ctrlPr>
                        </m:fPr>
                        <m:num>
                          <m:r>
                            <a:rPr lang="en-US">
                              <a:latin typeface="Cambria Math"/>
                            </a:rPr>
                            <m:t>2</m:t>
                          </m:r>
                        </m:num>
                        <m:den>
                          <m:sSup>
                            <m:sSupPr>
                              <m:ctrlPr>
                                <a:rPr lang="en-US" i="1">
                                  <a:latin typeface="Cambria Math"/>
                                </a:rPr>
                              </m:ctrlPr>
                            </m:sSupPr>
                            <m:e>
                              <m:d>
                                <m:dPr>
                                  <m:ctrlPr>
                                    <a:rPr lang="en-US" i="1">
                                      <a:latin typeface="Cambria Math"/>
                                    </a:rPr>
                                  </m:ctrlPr>
                                </m:dPr>
                                <m:e>
                                  <m:r>
                                    <a:rPr lang="en-US" i="1">
                                      <a:latin typeface="Cambria Math"/>
                                    </a:rPr>
                                    <m:t>𝑠</m:t>
                                  </m:r>
                                  <m:r>
                                    <a:rPr lang="en-US">
                                      <a:latin typeface="Cambria Math"/>
                                    </a:rPr>
                                    <m:t>+</m:t>
                                  </m:r>
                                  <m:r>
                                    <a:rPr lang="en-US">
                                      <a:latin typeface="Cambria Math"/>
                                    </a:rPr>
                                    <m:t>1</m:t>
                                  </m:r>
                                </m:e>
                              </m:d>
                            </m:e>
                            <m:sup>
                              <m:r>
                                <a:rPr lang="en-US">
                                  <a:latin typeface="Cambria Math"/>
                                </a:rPr>
                                <m:t>3</m:t>
                              </m:r>
                            </m:sup>
                          </m:sSup>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559725" y="4114800"/>
                <a:ext cx="4079565" cy="679032"/>
              </a:xfrm>
              <a:prstGeom prst="rect">
                <a:avLst/>
              </a:prstGeom>
              <a:blipFill rotWithShape="1">
                <a:blip r:embed="rId7"/>
                <a:stretch>
                  <a:fillRect/>
                </a:stretch>
              </a:blipFill>
            </p:spPr>
            <p:txBody>
              <a:bodyPr/>
              <a:lstStyle/>
              <a:p>
                <a:r>
                  <a:rPr lang="en-US">
                    <a:noFill/>
                  </a:rPr>
                  <a:t> </a:t>
                </a:r>
              </a:p>
            </p:txBody>
          </p:sp>
        </mc:Fallback>
      </mc:AlternateContent>
      <p:sp>
        <p:nvSpPr>
          <p:cNvPr id="11" name="TextBox 10"/>
          <p:cNvSpPr txBox="1"/>
          <p:nvPr/>
        </p:nvSpPr>
        <p:spPr>
          <a:xfrm rot="16200000">
            <a:off x="5077875" y="2768642"/>
            <a:ext cx="1524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residue</a:t>
            </a:r>
            <a:endParaRPr lang="en-US" dirty="0">
              <a:latin typeface="Times New Roman" pitchFamily="18" charset="0"/>
              <a:cs typeface="Times New Roman" pitchFamily="18" charset="0"/>
            </a:endParaRPr>
          </a:p>
        </p:txBody>
      </p:sp>
      <p:sp>
        <p:nvSpPr>
          <p:cNvPr id="12" name="Down Arrow 11"/>
          <p:cNvSpPr/>
          <p:nvPr/>
        </p:nvSpPr>
        <p:spPr>
          <a:xfrm>
            <a:off x="6114108" y="2791691"/>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0929205"/>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1673" y="493747"/>
            <a:ext cx="4731327"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نمایش سیستم با استفاده از مدل‌های ریاضی</a:t>
            </a:r>
            <a:endParaRPr lang="en-US" sz="2400" b="1" dirty="0">
              <a:latin typeface="Times New Roman" pitchFamily="18" charset="0"/>
              <a:cs typeface="Times New Roman" pitchFamily="18" charset="0"/>
            </a:endParaRPr>
          </a:p>
        </p:txBody>
      </p:sp>
      <p:grpSp>
        <p:nvGrpSpPr>
          <p:cNvPr id="8" name="Group 7"/>
          <p:cNvGrpSpPr/>
          <p:nvPr/>
        </p:nvGrpSpPr>
        <p:grpSpPr>
          <a:xfrm>
            <a:off x="755073" y="1676400"/>
            <a:ext cx="3657600" cy="1040809"/>
            <a:chOff x="762000" y="1905000"/>
            <a:chExt cx="3657600" cy="1040809"/>
          </a:xfrm>
        </p:grpSpPr>
        <p:sp>
          <p:nvSpPr>
            <p:cNvPr id="4" name="TextBox 3"/>
            <p:cNvSpPr txBox="1"/>
            <p:nvPr/>
          </p:nvSpPr>
          <p:spPr>
            <a:xfrm>
              <a:off x="762000" y="1905000"/>
              <a:ext cx="3505200" cy="960328"/>
            </a:xfrm>
            <a:prstGeom prst="rect">
              <a:avLst/>
            </a:prstGeom>
            <a:noFill/>
          </p:spPr>
          <p:txBody>
            <a:bodyPr wrap="square" rtlCol="0">
              <a:spAutoFit/>
            </a:bodyPr>
            <a:lstStyle/>
            <a:p>
              <a:pPr>
                <a:lnSpc>
                  <a:spcPct val="150000"/>
                </a:lnSpc>
              </a:pPr>
              <a:r>
                <a:rPr lang="en-US" sz="2000" dirty="0" smtClean="0">
                  <a:latin typeface="Times New Roman" pitchFamily="18" charset="0"/>
                  <a:cs typeface="Times New Roman" pitchFamily="18" charset="0"/>
                </a:rPr>
                <a:t>sys=tf(num,den)</a:t>
              </a:r>
            </a:p>
            <a:p>
              <a:pPr>
                <a:lnSpc>
                  <a:spcPct val="150000"/>
                </a:lnSpc>
              </a:pPr>
              <a:r>
                <a:rPr lang="en-US" sz="2000" dirty="0" smtClean="0">
                  <a:latin typeface="Times New Roman" pitchFamily="18" charset="0"/>
                  <a:cs typeface="Times New Roman" pitchFamily="18" charset="0"/>
                </a:rPr>
                <a:t>sys=ss(A,B,C,D)</a:t>
              </a:r>
            </a:p>
          </p:txBody>
        </p:sp>
        <p:sp>
          <p:nvSpPr>
            <p:cNvPr id="5" name="TextBox 4"/>
            <p:cNvSpPr txBox="1"/>
            <p:nvPr/>
          </p:nvSpPr>
          <p:spPr>
            <a:xfrm>
              <a:off x="2590800" y="1930146"/>
              <a:ext cx="1828800" cy="1015663"/>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Times New Roman" pitchFamily="18" charset="0"/>
                </a:rPr>
                <a:t>تابع تبدیل</a:t>
              </a:r>
            </a:p>
            <a:p>
              <a:pPr algn="r" rtl="1">
                <a:lnSpc>
                  <a:spcPct val="150000"/>
                </a:lnSpc>
              </a:pPr>
              <a:r>
                <a:rPr lang="fa-IR" sz="2000" dirty="0" smtClean="0">
                  <a:latin typeface="Times New Roman" pitchFamily="18" charset="0"/>
                  <a:cs typeface="Times New Roman" pitchFamily="18" charset="0"/>
                </a:rPr>
                <a:t>فضای حالت</a:t>
              </a:r>
              <a:endParaRPr lang="en-US" sz="2000" dirty="0">
                <a:latin typeface="Times New Roman" pitchFamily="18" charset="0"/>
                <a:cs typeface="Times New Roman" pitchFamily="18" charset="0"/>
              </a:endParaRPr>
            </a:p>
          </p:txBody>
        </p:sp>
      </p:grpSp>
      <p:sp>
        <p:nvSpPr>
          <p:cNvPr id="7" name="TextBox 6"/>
          <p:cNvSpPr txBox="1"/>
          <p:nvPr/>
        </p:nvSpPr>
        <p:spPr>
          <a:xfrm>
            <a:off x="533400" y="1121481"/>
            <a:ext cx="82296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دستورهای زیر برای نمایش سیستم به وسیله تابع تبدیل و فضای حالت به کار می‌روند.</a:t>
            </a:r>
            <a:endParaRPr lang="en-US" dirty="0">
              <a:latin typeface="Times New Roman" pitchFamily="18" charset="0"/>
              <a:cs typeface="Times New Roman" pitchFamily="18" charset="0"/>
            </a:endParaRPr>
          </a:p>
        </p:txBody>
      </p:sp>
      <p:sp>
        <p:nvSpPr>
          <p:cNvPr id="9" name="TextBox 8"/>
          <p:cNvSpPr txBox="1"/>
          <p:nvPr/>
        </p:nvSpPr>
        <p:spPr>
          <a:xfrm>
            <a:off x="3574473" y="2760491"/>
            <a:ext cx="5188527"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تبدیل مدل‌های ریاضی سیستم‌های دینامیکی </a:t>
            </a:r>
            <a:endParaRPr lang="en-US" sz="2400" b="1" dirty="0">
              <a:latin typeface="Times New Roman" pitchFamily="18" charset="0"/>
              <a:cs typeface="Times New Roman" pitchFamily="18" charset="0"/>
            </a:endParaRPr>
          </a:p>
        </p:txBody>
      </p:sp>
      <p:sp>
        <p:nvSpPr>
          <p:cNvPr id="10" name="TextBox 9"/>
          <p:cNvSpPr txBox="1"/>
          <p:nvPr/>
        </p:nvSpPr>
        <p:spPr>
          <a:xfrm>
            <a:off x="789710" y="3302125"/>
            <a:ext cx="7855527"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دستورات لازم برای تبدیل مدلها در ادامه آمده است.</a:t>
            </a:r>
            <a:endParaRPr lang="en-US" dirty="0">
              <a:latin typeface="Times New Roman" pitchFamily="18" charset="0"/>
              <a:cs typeface="Times New Roman" pitchFamily="18" charset="0"/>
            </a:endParaRPr>
          </a:p>
        </p:txBody>
      </p:sp>
      <p:sp>
        <p:nvSpPr>
          <p:cNvPr id="11" name="TextBox 10"/>
          <p:cNvSpPr txBox="1"/>
          <p:nvPr/>
        </p:nvSpPr>
        <p:spPr>
          <a:xfrm>
            <a:off x="498764" y="3713019"/>
            <a:ext cx="921327" cy="3000821"/>
          </a:xfrm>
          <a:prstGeom prst="rect">
            <a:avLst/>
          </a:prstGeom>
          <a:noFill/>
        </p:spPr>
        <p:txBody>
          <a:bodyPr wrap="square" rtlCol="0">
            <a:spAutoFit/>
          </a:bodyPr>
          <a:lstStyle/>
          <a:p>
            <a:pPr algn="l">
              <a:lnSpc>
                <a:spcPct val="150000"/>
              </a:lnSpc>
            </a:pPr>
            <a:r>
              <a:rPr lang="en-US" b="1" dirty="0" smtClean="0">
                <a:latin typeface="Times New Roman" pitchFamily="18" charset="0"/>
                <a:cs typeface="Times New Roman" pitchFamily="18" charset="0"/>
              </a:rPr>
              <a:t>tf2ss</a:t>
            </a:r>
          </a:p>
          <a:p>
            <a:pPr algn="l">
              <a:lnSpc>
                <a:spcPct val="150000"/>
              </a:lnSpc>
            </a:pPr>
            <a:r>
              <a:rPr lang="en-US" b="1" dirty="0" smtClean="0">
                <a:latin typeface="Times New Roman" pitchFamily="18" charset="0"/>
                <a:cs typeface="Times New Roman" pitchFamily="18" charset="0"/>
              </a:rPr>
              <a:t>ss2tf</a:t>
            </a:r>
          </a:p>
          <a:p>
            <a:pPr algn="l">
              <a:lnSpc>
                <a:spcPct val="150000"/>
              </a:lnSpc>
            </a:pPr>
            <a:r>
              <a:rPr lang="en-US" b="1" dirty="0" smtClean="0">
                <a:latin typeface="Times New Roman" pitchFamily="18" charset="0"/>
                <a:cs typeface="Times New Roman" pitchFamily="18" charset="0"/>
              </a:rPr>
              <a:t>ss2zp</a:t>
            </a:r>
          </a:p>
          <a:p>
            <a:pPr algn="l">
              <a:lnSpc>
                <a:spcPct val="150000"/>
              </a:lnSpc>
            </a:pPr>
            <a:r>
              <a:rPr lang="en-US" b="1" dirty="0" smtClean="0">
                <a:latin typeface="Times New Roman" pitchFamily="18" charset="0"/>
                <a:cs typeface="Times New Roman" pitchFamily="18" charset="0"/>
              </a:rPr>
              <a:t>zp2ss</a:t>
            </a:r>
          </a:p>
          <a:p>
            <a:pPr algn="l">
              <a:lnSpc>
                <a:spcPct val="150000"/>
              </a:lnSpc>
            </a:pPr>
            <a:r>
              <a:rPr lang="en-US" b="1" dirty="0" smtClean="0">
                <a:latin typeface="Times New Roman" pitchFamily="18" charset="0"/>
                <a:cs typeface="Times New Roman" pitchFamily="18" charset="0"/>
              </a:rPr>
              <a:t>tf2zp</a:t>
            </a:r>
          </a:p>
          <a:p>
            <a:pPr algn="l">
              <a:lnSpc>
                <a:spcPct val="150000"/>
              </a:lnSpc>
            </a:pPr>
            <a:r>
              <a:rPr lang="en-US" b="1" dirty="0" smtClean="0">
                <a:latin typeface="Times New Roman" pitchFamily="18" charset="0"/>
                <a:cs typeface="Times New Roman" pitchFamily="18" charset="0"/>
              </a:rPr>
              <a:t>zp2tf</a:t>
            </a:r>
          </a:p>
          <a:p>
            <a:pPr algn="l">
              <a:lnSpc>
                <a:spcPct val="150000"/>
              </a:lnSpc>
            </a:pPr>
            <a:r>
              <a:rPr lang="en-US" b="1" dirty="0" smtClean="0">
                <a:latin typeface="Times New Roman" pitchFamily="18" charset="0"/>
                <a:cs typeface="Times New Roman" pitchFamily="18" charset="0"/>
              </a:rPr>
              <a:t>c2d</a:t>
            </a:r>
            <a:endParaRPr lang="en-US" b="1" dirty="0">
              <a:latin typeface="Times New Roman" pitchFamily="18" charset="0"/>
              <a:cs typeface="Times New Roman" pitchFamily="18" charset="0"/>
            </a:endParaRPr>
          </a:p>
        </p:txBody>
      </p:sp>
      <p:sp>
        <p:nvSpPr>
          <p:cNvPr id="12" name="TextBox 11"/>
          <p:cNvSpPr txBox="1"/>
          <p:nvPr/>
        </p:nvSpPr>
        <p:spPr>
          <a:xfrm>
            <a:off x="-221672" y="3671457"/>
            <a:ext cx="4648200" cy="3416320"/>
          </a:xfrm>
          <a:prstGeom prst="rect">
            <a:avLst/>
          </a:prstGeom>
          <a:noFill/>
        </p:spPr>
        <p:txBody>
          <a:bodyPr wrap="square" rtlCol="0">
            <a:spAutoFit/>
          </a:bodyPr>
          <a:lstStyle/>
          <a:p>
            <a:pPr algn="r" rtl="1">
              <a:lnSpc>
                <a:spcPct val="150000"/>
              </a:lnSpc>
            </a:pPr>
            <a:r>
              <a:rPr lang="fa-IR" dirty="0" smtClean="0">
                <a:latin typeface="Times New Roman" pitchFamily="18" charset="0"/>
                <a:cs typeface="Times New Roman" pitchFamily="18" charset="0"/>
              </a:rPr>
              <a:t>تبدیل تابع تبدیل به فضای حالت</a:t>
            </a:r>
          </a:p>
          <a:p>
            <a:pPr algn="r" rtl="1">
              <a:lnSpc>
                <a:spcPct val="150000"/>
              </a:lnSpc>
            </a:pPr>
            <a:r>
              <a:rPr lang="fa-IR" dirty="0" smtClean="0">
                <a:latin typeface="Times New Roman" pitchFamily="18" charset="0"/>
                <a:cs typeface="Times New Roman" pitchFamily="18" charset="0"/>
              </a:rPr>
              <a:t>تبدیل فضای حالت به تابع تبدیل</a:t>
            </a:r>
          </a:p>
          <a:p>
            <a:pPr algn="r" rtl="1">
              <a:lnSpc>
                <a:spcPct val="150000"/>
              </a:lnSpc>
            </a:pPr>
            <a:r>
              <a:rPr lang="fa-IR" dirty="0" smtClean="0">
                <a:latin typeface="Times New Roman" pitchFamily="18" charset="0"/>
                <a:cs typeface="Times New Roman" pitchFamily="18" charset="0"/>
              </a:rPr>
              <a:t>تبدیل فضای حالت به صفر-قطب</a:t>
            </a:r>
          </a:p>
          <a:p>
            <a:pPr algn="r" rtl="1">
              <a:lnSpc>
                <a:spcPct val="150000"/>
              </a:lnSpc>
            </a:pPr>
            <a:r>
              <a:rPr lang="fa-IR" dirty="0" smtClean="0">
                <a:latin typeface="Times New Roman" pitchFamily="18" charset="0"/>
                <a:cs typeface="Times New Roman" pitchFamily="18" charset="0"/>
              </a:rPr>
              <a:t>تبدیل صفر-قطب به فضای حالت</a:t>
            </a:r>
          </a:p>
          <a:p>
            <a:pPr algn="r" rtl="1">
              <a:lnSpc>
                <a:spcPct val="150000"/>
              </a:lnSpc>
            </a:pPr>
            <a:r>
              <a:rPr lang="fa-IR" dirty="0" smtClean="0">
                <a:latin typeface="Times New Roman" pitchFamily="18" charset="0"/>
                <a:cs typeface="Times New Roman" pitchFamily="18" charset="0"/>
              </a:rPr>
              <a:t>تبدیل تابع تبدیل به صفر-قطب</a:t>
            </a:r>
          </a:p>
          <a:p>
            <a:pPr algn="r" rtl="1">
              <a:lnSpc>
                <a:spcPct val="150000"/>
              </a:lnSpc>
            </a:pPr>
            <a:r>
              <a:rPr lang="fa-IR" dirty="0" smtClean="0">
                <a:latin typeface="Times New Roman" pitchFamily="18" charset="0"/>
                <a:cs typeface="Times New Roman" pitchFamily="18" charset="0"/>
              </a:rPr>
              <a:t>تبدیل صفر-قطب به تابع تبدیل</a:t>
            </a:r>
          </a:p>
          <a:p>
            <a:pPr algn="r" rtl="1">
              <a:lnSpc>
                <a:spcPct val="150000"/>
              </a:lnSpc>
            </a:pPr>
            <a:r>
              <a:rPr lang="fa-IR" dirty="0" smtClean="0">
                <a:latin typeface="Times New Roman" pitchFamily="18" charset="0"/>
                <a:cs typeface="Times New Roman" pitchFamily="18" charset="0"/>
              </a:rPr>
              <a:t>تبدیل پیوسته در زمان به گسسته در زمان</a:t>
            </a:r>
          </a:p>
          <a:p>
            <a:pPr algn="r" rtl="1">
              <a:lnSpc>
                <a:spcPct val="15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35818136"/>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533400"/>
            <a:ext cx="41148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ترکیب بلوک‌ها در نمودار بلوکی</a:t>
            </a:r>
            <a:endParaRPr lang="en-US" sz="2400" b="1" dirty="0">
              <a:latin typeface="Times New Roman" pitchFamily="18" charset="0"/>
              <a:cs typeface="Times New Roman" pitchFamily="18" charset="0"/>
            </a:endParaRPr>
          </a:p>
        </p:txBody>
      </p:sp>
      <p:sp>
        <p:nvSpPr>
          <p:cNvPr id="3" name="TextBox 2"/>
          <p:cNvSpPr txBox="1"/>
          <p:nvPr/>
        </p:nvSpPr>
        <p:spPr>
          <a:xfrm>
            <a:off x="6324600" y="1283916"/>
            <a:ext cx="22860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اتصال متوالی بلوک‌ها</a:t>
            </a:r>
            <a:endParaRPr lang="en-US" b="1" dirty="0">
              <a:latin typeface="Times New Roman" pitchFamily="18" charset="0"/>
              <a:cs typeface="Times New Roman" pitchFamily="18" charset="0"/>
            </a:endParaRPr>
          </a:p>
        </p:txBody>
      </p:sp>
      <p:sp>
        <p:nvSpPr>
          <p:cNvPr id="4" name="TextBox 3"/>
          <p:cNvSpPr txBox="1"/>
          <p:nvPr/>
        </p:nvSpPr>
        <p:spPr>
          <a:xfrm>
            <a:off x="914400" y="1837914"/>
            <a:ext cx="2438400" cy="369332"/>
          </a:xfrm>
          <a:prstGeom prst="rect">
            <a:avLst/>
          </a:prstGeom>
          <a:noFill/>
        </p:spPr>
        <p:txBody>
          <a:bodyPr wrap="square" rtlCol="0">
            <a:spAutoFit/>
          </a:bodyPr>
          <a:lstStyle/>
          <a:p>
            <a:pPr algn="l"/>
            <a:r>
              <a:rPr lang="en-US" dirty="0" smtClean="0">
                <a:latin typeface="Times New Roman" pitchFamily="18" charset="0"/>
                <a:cs typeface="Times New Roman" pitchFamily="18" charset="0"/>
              </a:rPr>
              <a:t>sys=series(sys1,sys2)</a:t>
            </a:r>
            <a:endParaRPr lang="en-US" dirty="0">
              <a:latin typeface="Times New Roman" pitchFamily="18" charset="0"/>
              <a:cs typeface="Times New Roman" pitchFamily="18" charset="0"/>
            </a:endParaRPr>
          </a:p>
        </p:txBody>
      </p:sp>
      <p:sp>
        <p:nvSpPr>
          <p:cNvPr id="5" name="TextBox 4"/>
          <p:cNvSpPr txBox="1"/>
          <p:nvPr/>
        </p:nvSpPr>
        <p:spPr>
          <a:xfrm>
            <a:off x="5687291" y="2248810"/>
            <a:ext cx="28956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اتصال موازی بلوک‌ها</a:t>
            </a:r>
            <a:endParaRPr lang="en-US" b="1" dirty="0">
              <a:latin typeface="Times New Roman" pitchFamily="18" charset="0"/>
              <a:cs typeface="Times New Roman" pitchFamily="18" charset="0"/>
            </a:endParaRPr>
          </a:p>
        </p:txBody>
      </p:sp>
      <p:grpSp>
        <p:nvGrpSpPr>
          <p:cNvPr id="8" name="Group 7"/>
          <p:cNvGrpSpPr/>
          <p:nvPr/>
        </p:nvGrpSpPr>
        <p:grpSpPr>
          <a:xfrm>
            <a:off x="914400" y="2971800"/>
            <a:ext cx="4772891" cy="923330"/>
            <a:chOff x="914400" y="2971800"/>
            <a:chExt cx="4772891" cy="923330"/>
          </a:xfrm>
        </p:grpSpPr>
        <p:sp>
          <p:nvSpPr>
            <p:cNvPr id="6" name="TextBox 5"/>
            <p:cNvSpPr txBox="1"/>
            <p:nvPr/>
          </p:nvSpPr>
          <p:spPr>
            <a:xfrm>
              <a:off x="914400" y="2971800"/>
              <a:ext cx="2438400" cy="923330"/>
            </a:xfrm>
            <a:prstGeom prst="rect">
              <a:avLst/>
            </a:prstGeom>
            <a:noFill/>
          </p:spPr>
          <p:txBody>
            <a:bodyPr wrap="square" rtlCol="0">
              <a:spAutoFit/>
            </a:bodyPr>
            <a:lstStyle/>
            <a:p>
              <a:pPr>
                <a:lnSpc>
                  <a:spcPct val="150000"/>
                </a:lnSpc>
              </a:pPr>
              <a:r>
                <a:rPr lang="en-US" dirty="0" smtClean="0">
                  <a:latin typeface="Times New Roman" pitchFamily="18" charset="0"/>
                  <a:cs typeface="Times New Roman" pitchFamily="18" charset="0"/>
                </a:rPr>
                <a:t>sys=parallel(sys1,sys2)</a:t>
              </a:r>
            </a:p>
            <a:p>
              <a:pPr>
                <a:lnSpc>
                  <a:spcPct val="150000"/>
                </a:lnSpc>
              </a:pPr>
              <a:r>
                <a:rPr lang="en-US" dirty="0" smtClean="0">
                  <a:latin typeface="Times New Roman" pitchFamily="18" charset="0"/>
                  <a:cs typeface="Times New Roman" pitchFamily="18" charset="0"/>
                </a:rPr>
                <a:t>sys=parallel(sys1,-sys2)</a:t>
              </a:r>
              <a:endParaRPr lang="en-US" dirty="0">
                <a:latin typeface="Times New Roman" pitchFamily="18" charset="0"/>
                <a:cs typeface="Times New Roman" pitchFamily="18" charset="0"/>
              </a:endParaRPr>
            </a:p>
          </p:txBody>
        </p:sp>
        <p:sp>
          <p:nvSpPr>
            <p:cNvPr id="7" name="TextBox 6"/>
            <p:cNvSpPr txBox="1"/>
            <p:nvPr/>
          </p:nvSpPr>
          <p:spPr>
            <a:xfrm>
              <a:off x="2715491" y="3021558"/>
              <a:ext cx="2971800" cy="873572"/>
            </a:xfrm>
            <a:prstGeom prst="rect">
              <a:avLst/>
            </a:prstGeom>
            <a:noFill/>
          </p:spPr>
          <p:txBody>
            <a:bodyPr wrap="square" rtlCol="0">
              <a:spAutoFit/>
            </a:bodyPr>
            <a:lstStyle/>
            <a:p>
              <a:pPr algn="r" rtl="1">
                <a:lnSpc>
                  <a:spcPct val="150000"/>
                </a:lnSpc>
              </a:pPr>
              <a:r>
                <a:rPr lang="fa-IR" dirty="0" smtClean="0">
                  <a:latin typeface="Times New Roman" pitchFamily="18" charset="0"/>
                  <a:cs typeface="Times New Roman" pitchFamily="18" charset="0"/>
                </a:rPr>
                <a:t>اتصال موازی مثبت</a:t>
              </a:r>
            </a:p>
            <a:p>
              <a:pPr algn="r" rtl="1">
                <a:lnSpc>
                  <a:spcPct val="150000"/>
                </a:lnSpc>
              </a:pPr>
              <a:r>
                <a:rPr lang="fa-IR" dirty="0" smtClean="0">
                  <a:latin typeface="Times New Roman" pitchFamily="18" charset="0"/>
                  <a:cs typeface="Times New Roman" pitchFamily="18" charset="0"/>
                </a:rPr>
                <a:t>اتصال موازی منفی</a:t>
              </a:r>
              <a:endParaRPr lang="en-US" dirty="0">
                <a:latin typeface="Times New Roman" pitchFamily="18" charset="0"/>
                <a:cs typeface="Times New Roman" pitchFamily="18" charset="0"/>
              </a:endParaRPr>
            </a:p>
          </p:txBody>
        </p:sp>
      </p:grpSp>
      <p:sp>
        <p:nvSpPr>
          <p:cNvPr id="9" name="Rectangle 8"/>
          <p:cNvSpPr/>
          <p:nvPr/>
        </p:nvSpPr>
        <p:spPr>
          <a:xfrm>
            <a:off x="4074888" y="1693169"/>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5533985" y="1717596"/>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4" name="Group 23"/>
          <p:cNvGrpSpPr/>
          <p:nvPr/>
        </p:nvGrpSpPr>
        <p:grpSpPr>
          <a:xfrm>
            <a:off x="3546763" y="1693169"/>
            <a:ext cx="3051464" cy="393759"/>
            <a:chOff x="3979718" y="1467124"/>
            <a:chExt cx="3051464" cy="393759"/>
          </a:xfrm>
        </p:grpSpPr>
        <p:cxnSp>
          <p:nvCxnSpPr>
            <p:cNvPr id="12" name="Straight Arrow Connector 11"/>
            <p:cNvCxnSpPr/>
            <p:nvPr/>
          </p:nvCxnSpPr>
          <p:spPr>
            <a:xfrm>
              <a:off x="5095009" y="1651790"/>
              <a:ext cx="871931" cy="12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979718" y="1676217"/>
              <a:ext cx="51608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6573982" y="1676217"/>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4495800" y="1491551"/>
              <a:ext cx="599209" cy="369332"/>
            </a:xfrm>
            <a:prstGeom prst="rect">
              <a:avLst/>
            </a:prstGeom>
            <a:noFill/>
          </p:spPr>
          <p:txBody>
            <a:bodyPr wrap="square" rtlCol="0">
              <a:spAutoFit/>
            </a:bodyPr>
            <a:lstStyle/>
            <a:p>
              <a:pPr algn="ctr"/>
              <a:r>
                <a:rPr lang="en-US" dirty="0" smtClean="0"/>
                <a:t>G</a:t>
              </a:r>
              <a:r>
                <a:rPr lang="en-US" baseline="-25000" dirty="0" smtClean="0"/>
                <a:t>1</a:t>
              </a:r>
              <a:endParaRPr lang="en-US" dirty="0"/>
            </a:p>
          </p:txBody>
        </p:sp>
        <p:sp>
          <p:nvSpPr>
            <p:cNvPr id="17" name="TextBox 16"/>
            <p:cNvSpPr txBox="1"/>
            <p:nvPr/>
          </p:nvSpPr>
          <p:spPr>
            <a:xfrm>
              <a:off x="5966940" y="1467124"/>
              <a:ext cx="607042" cy="369332"/>
            </a:xfrm>
            <a:prstGeom prst="rect">
              <a:avLst/>
            </a:prstGeom>
            <a:noFill/>
          </p:spPr>
          <p:txBody>
            <a:bodyPr wrap="square" rtlCol="0">
              <a:spAutoFit/>
            </a:bodyPr>
            <a:lstStyle/>
            <a:p>
              <a:pPr algn="ctr"/>
              <a:r>
                <a:rPr lang="en-US" dirty="0" smtClean="0"/>
                <a:t>G</a:t>
              </a:r>
              <a:r>
                <a:rPr lang="en-US" baseline="-25000" dirty="0"/>
                <a:t>2</a:t>
              </a:r>
              <a:endParaRPr lang="en-US" dirty="0"/>
            </a:p>
          </p:txBody>
        </p:sp>
      </p:grpSp>
      <p:grpSp>
        <p:nvGrpSpPr>
          <p:cNvPr id="73" name="Group 72"/>
          <p:cNvGrpSpPr/>
          <p:nvPr/>
        </p:nvGrpSpPr>
        <p:grpSpPr>
          <a:xfrm>
            <a:off x="6141027" y="2825407"/>
            <a:ext cx="2441864" cy="1069723"/>
            <a:chOff x="6141027" y="2825407"/>
            <a:chExt cx="2441864" cy="1069723"/>
          </a:xfrm>
        </p:grpSpPr>
        <p:sp>
          <p:nvSpPr>
            <p:cNvPr id="27" name="Rectangle 26"/>
            <p:cNvSpPr/>
            <p:nvPr/>
          </p:nvSpPr>
          <p:spPr>
            <a:xfrm>
              <a:off x="6934200" y="2825407"/>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p:cNvSpPr/>
            <p:nvPr/>
          </p:nvSpPr>
          <p:spPr>
            <a:xfrm>
              <a:off x="6934200" y="3502829"/>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2" name="Straight Arrow Connector 31"/>
            <p:cNvCxnSpPr>
              <a:endCxn id="27" idx="1"/>
            </p:cNvCxnSpPr>
            <p:nvPr/>
          </p:nvCxnSpPr>
          <p:spPr>
            <a:xfrm flipV="1">
              <a:off x="6598227" y="3021558"/>
              <a:ext cx="335973"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endCxn id="28" idx="1"/>
            </p:cNvCxnSpPr>
            <p:nvPr/>
          </p:nvCxnSpPr>
          <p:spPr>
            <a:xfrm>
              <a:off x="6598227" y="3698979"/>
              <a:ext cx="335973"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6141027" y="3352800"/>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6590607" y="3021557"/>
              <a:ext cx="0" cy="361771"/>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6590607" y="3367739"/>
              <a:ext cx="0" cy="33124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a:stCxn id="27" idx="3"/>
            </p:cNvCxnSpPr>
            <p:nvPr/>
          </p:nvCxnSpPr>
          <p:spPr>
            <a:xfrm>
              <a:off x="7541242" y="3021558"/>
              <a:ext cx="589644" cy="1"/>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p:cNvCxnSpPr/>
            <p:nvPr/>
          </p:nvCxnSpPr>
          <p:spPr>
            <a:xfrm>
              <a:off x="7541242" y="3710638"/>
              <a:ext cx="589644" cy="1"/>
            </a:xfrm>
            <a:prstGeom prst="line">
              <a:avLst/>
            </a:prstGeom>
          </p:spPr>
          <p:style>
            <a:lnRef idx="2">
              <a:schemeClr val="dk1"/>
            </a:lnRef>
            <a:fillRef idx="1">
              <a:schemeClr val="lt1"/>
            </a:fillRef>
            <a:effectRef idx="0">
              <a:schemeClr val="dk1"/>
            </a:effectRef>
            <a:fontRef idx="minor">
              <a:schemeClr val="dk1"/>
            </a:fontRef>
          </p:style>
        </p:cxnSp>
        <p:sp>
          <p:nvSpPr>
            <p:cNvPr id="52" name="Oval 51"/>
            <p:cNvSpPr/>
            <p:nvPr/>
          </p:nvSpPr>
          <p:spPr>
            <a:xfrm>
              <a:off x="8001000" y="3243106"/>
              <a:ext cx="259773" cy="2597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4" name="Straight Connector 53"/>
            <p:cNvCxnSpPr>
              <a:stCxn id="52" idx="1"/>
              <a:endCxn id="52" idx="5"/>
            </p:cNvCxnSpPr>
            <p:nvPr/>
          </p:nvCxnSpPr>
          <p:spPr>
            <a:xfrm>
              <a:off x="8039043" y="3281149"/>
              <a:ext cx="183687" cy="183687"/>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a:stCxn id="52" idx="3"/>
              <a:endCxn id="52" idx="7"/>
            </p:cNvCxnSpPr>
            <p:nvPr/>
          </p:nvCxnSpPr>
          <p:spPr>
            <a:xfrm flipV="1">
              <a:off x="8039043" y="3281149"/>
              <a:ext cx="183687" cy="183687"/>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Arrow Connector 60"/>
            <p:cNvCxnSpPr>
              <a:endCxn id="52" idx="4"/>
            </p:cNvCxnSpPr>
            <p:nvPr/>
          </p:nvCxnSpPr>
          <p:spPr>
            <a:xfrm flipV="1">
              <a:off x="8130886" y="3502879"/>
              <a:ext cx="1" cy="20776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3" name="Straight Arrow Connector 62"/>
            <p:cNvCxnSpPr>
              <a:endCxn id="52" idx="0"/>
            </p:cNvCxnSpPr>
            <p:nvPr/>
          </p:nvCxnSpPr>
          <p:spPr>
            <a:xfrm>
              <a:off x="8130886" y="3021559"/>
              <a:ext cx="1" cy="22154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5" name="Straight Arrow Connector 64"/>
            <p:cNvCxnSpPr>
              <a:stCxn id="52" idx="6"/>
            </p:cNvCxnSpPr>
            <p:nvPr/>
          </p:nvCxnSpPr>
          <p:spPr>
            <a:xfrm>
              <a:off x="8260773" y="3372993"/>
              <a:ext cx="322118" cy="10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a:off x="6934200" y="3520618"/>
              <a:ext cx="607042" cy="369332"/>
            </a:xfrm>
            <a:prstGeom prst="rect">
              <a:avLst/>
            </a:prstGeom>
            <a:noFill/>
          </p:spPr>
          <p:txBody>
            <a:bodyPr wrap="square" rtlCol="0">
              <a:spAutoFit/>
            </a:bodyPr>
            <a:lstStyle/>
            <a:p>
              <a:pPr algn="ctr"/>
              <a:r>
                <a:rPr lang="en-US" dirty="0" smtClean="0"/>
                <a:t>G</a:t>
              </a:r>
              <a:r>
                <a:rPr lang="en-US" baseline="-25000" dirty="0" smtClean="0"/>
                <a:t>1</a:t>
              </a:r>
              <a:endParaRPr lang="en-US" dirty="0"/>
            </a:p>
          </p:txBody>
        </p:sp>
        <p:sp>
          <p:nvSpPr>
            <p:cNvPr id="67" name="TextBox 66"/>
            <p:cNvSpPr txBox="1"/>
            <p:nvPr/>
          </p:nvSpPr>
          <p:spPr>
            <a:xfrm>
              <a:off x="6940541" y="2836893"/>
              <a:ext cx="607042" cy="369332"/>
            </a:xfrm>
            <a:prstGeom prst="rect">
              <a:avLst/>
            </a:prstGeom>
            <a:noFill/>
          </p:spPr>
          <p:txBody>
            <a:bodyPr wrap="square" rtlCol="0">
              <a:spAutoFit/>
            </a:bodyPr>
            <a:lstStyle/>
            <a:p>
              <a:pPr algn="ctr"/>
              <a:r>
                <a:rPr lang="en-US" dirty="0" smtClean="0"/>
                <a:t>G</a:t>
              </a:r>
              <a:r>
                <a:rPr lang="en-US" baseline="-25000" dirty="0"/>
                <a:t>2</a:t>
              </a:r>
              <a:endParaRPr lang="en-US" dirty="0"/>
            </a:p>
          </p:txBody>
        </p:sp>
        <p:sp>
          <p:nvSpPr>
            <p:cNvPr id="68" name="TextBox 67"/>
            <p:cNvSpPr txBox="1"/>
            <p:nvPr/>
          </p:nvSpPr>
          <p:spPr>
            <a:xfrm>
              <a:off x="8110162" y="3383328"/>
              <a:ext cx="311670"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8130886" y="2975848"/>
              <a:ext cx="311670" cy="369332"/>
            </a:xfrm>
            <a:prstGeom prst="rect">
              <a:avLst/>
            </a:prstGeom>
            <a:noFill/>
          </p:spPr>
          <p:txBody>
            <a:bodyPr wrap="square" rtlCol="0">
              <a:spAutoFit/>
            </a:bodyPr>
            <a:lstStyle/>
            <a:p>
              <a:r>
                <a:rPr lang="en-US" dirty="0" smtClean="0"/>
                <a:t>-</a:t>
              </a:r>
              <a:endParaRPr lang="en-US" dirty="0"/>
            </a:p>
          </p:txBody>
        </p:sp>
      </p:grpSp>
      <p:sp>
        <p:nvSpPr>
          <p:cNvPr id="70" name="TextBox 69"/>
          <p:cNvSpPr txBox="1"/>
          <p:nvPr/>
        </p:nvSpPr>
        <p:spPr>
          <a:xfrm>
            <a:off x="6220295" y="3897868"/>
            <a:ext cx="2201537" cy="307777"/>
          </a:xfrm>
          <a:prstGeom prst="rect">
            <a:avLst/>
          </a:prstGeom>
          <a:noFill/>
        </p:spPr>
        <p:txBody>
          <a:bodyPr wrap="square" rtlCol="0">
            <a:spAutoFit/>
          </a:bodyPr>
          <a:lstStyle/>
          <a:p>
            <a:pPr algn="ctr"/>
            <a:r>
              <a:rPr lang="fa-IR" sz="1400" dirty="0" smtClean="0">
                <a:latin typeface="Times New Roman" pitchFamily="18" charset="0"/>
                <a:cs typeface="Times New Roman" pitchFamily="18" charset="0"/>
              </a:rPr>
              <a:t>اتصال موازی منفی</a:t>
            </a:r>
            <a:endParaRPr lang="en-US" sz="1400" dirty="0">
              <a:latin typeface="Times New Roman" pitchFamily="18" charset="0"/>
              <a:cs typeface="Times New Roman" pitchFamily="18" charset="0"/>
            </a:endParaRPr>
          </a:p>
        </p:txBody>
      </p:sp>
      <p:sp>
        <p:nvSpPr>
          <p:cNvPr id="71" name="TextBox 70"/>
          <p:cNvSpPr txBox="1"/>
          <p:nvPr/>
        </p:nvSpPr>
        <p:spPr>
          <a:xfrm>
            <a:off x="5744947" y="4515366"/>
            <a:ext cx="2865653"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اتصال فیدبک بلوک‌ها</a:t>
            </a:r>
            <a:endParaRPr lang="en-US" b="1" dirty="0">
              <a:latin typeface="Times New Roman" pitchFamily="18" charset="0"/>
              <a:cs typeface="Times New Roman" pitchFamily="18" charset="0"/>
            </a:endParaRPr>
          </a:p>
        </p:txBody>
      </p:sp>
      <p:sp>
        <p:nvSpPr>
          <p:cNvPr id="72" name="TextBox 71"/>
          <p:cNvSpPr txBox="1"/>
          <p:nvPr/>
        </p:nvSpPr>
        <p:spPr>
          <a:xfrm>
            <a:off x="986558" y="5023366"/>
            <a:ext cx="256020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sys=feedback(sysg,sysh)</a:t>
            </a:r>
            <a:endParaRPr lang="en-US" dirty="0">
              <a:latin typeface="Times New Roman" pitchFamily="18" charset="0"/>
              <a:cs typeface="Times New Roman" pitchFamily="18" charset="0"/>
            </a:endParaRPr>
          </a:p>
        </p:txBody>
      </p:sp>
      <p:sp>
        <p:nvSpPr>
          <p:cNvPr id="75" name="Rectangle 74"/>
          <p:cNvSpPr/>
          <p:nvPr/>
        </p:nvSpPr>
        <p:spPr>
          <a:xfrm>
            <a:off x="5491391" y="5196547"/>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6" name="Rectangle 75"/>
          <p:cNvSpPr/>
          <p:nvPr/>
        </p:nvSpPr>
        <p:spPr>
          <a:xfrm>
            <a:off x="5491391" y="5694036"/>
            <a:ext cx="607042" cy="392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9" name="Straight Connector 78"/>
          <p:cNvCxnSpPr/>
          <p:nvPr/>
        </p:nvCxnSpPr>
        <p:spPr>
          <a:xfrm>
            <a:off x="4230446" y="5380232"/>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a:off x="6705600" y="5392697"/>
            <a:ext cx="0" cy="497489"/>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Arrow Connector 86"/>
          <p:cNvCxnSpPr>
            <a:endCxn id="84" idx="4"/>
          </p:cNvCxnSpPr>
          <p:nvPr/>
        </p:nvCxnSpPr>
        <p:spPr>
          <a:xfrm flipV="1">
            <a:off x="4826822" y="5512517"/>
            <a:ext cx="0" cy="405013"/>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89" name="Straight Arrow Connector 88"/>
          <p:cNvCxnSpPr>
            <a:stCxn id="84" idx="6"/>
          </p:cNvCxnSpPr>
          <p:nvPr/>
        </p:nvCxnSpPr>
        <p:spPr>
          <a:xfrm>
            <a:off x="4956708" y="5382631"/>
            <a:ext cx="533748" cy="10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TextBox 89"/>
          <p:cNvSpPr txBox="1"/>
          <p:nvPr/>
        </p:nvSpPr>
        <p:spPr>
          <a:xfrm>
            <a:off x="5491391" y="5691302"/>
            <a:ext cx="607042" cy="369332"/>
          </a:xfrm>
          <a:prstGeom prst="rect">
            <a:avLst/>
          </a:prstGeom>
          <a:noFill/>
        </p:spPr>
        <p:txBody>
          <a:bodyPr wrap="square" rtlCol="0">
            <a:spAutoFit/>
          </a:bodyPr>
          <a:lstStyle/>
          <a:p>
            <a:pPr algn="ctr"/>
            <a:r>
              <a:rPr lang="en-US" dirty="0" smtClean="0"/>
              <a:t>H</a:t>
            </a:r>
            <a:endParaRPr lang="en-US" dirty="0"/>
          </a:p>
        </p:txBody>
      </p:sp>
      <p:sp>
        <p:nvSpPr>
          <p:cNvPr id="91" name="TextBox 90"/>
          <p:cNvSpPr txBox="1"/>
          <p:nvPr/>
        </p:nvSpPr>
        <p:spPr>
          <a:xfrm>
            <a:off x="5491391" y="5216963"/>
            <a:ext cx="607042" cy="369332"/>
          </a:xfrm>
          <a:prstGeom prst="rect">
            <a:avLst/>
          </a:prstGeom>
          <a:noFill/>
        </p:spPr>
        <p:txBody>
          <a:bodyPr wrap="square" rtlCol="0">
            <a:spAutoFit/>
          </a:bodyPr>
          <a:lstStyle/>
          <a:p>
            <a:pPr algn="ctr"/>
            <a:r>
              <a:rPr lang="en-US" dirty="0" smtClean="0"/>
              <a:t>G</a:t>
            </a:r>
            <a:endParaRPr lang="en-US" dirty="0"/>
          </a:p>
        </p:txBody>
      </p:sp>
      <p:sp>
        <p:nvSpPr>
          <p:cNvPr id="84" name="Oval 83"/>
          <p:cNvSpPr/>
          <p:nvPr/>
        </p:nvSpPr>
        <p:spPr>
          <a:xfrm>
            <a:off x="4696935" y="5252744"/>
            <a:ext cx="259773" cy="2597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5" name="Straight Connector 84"/>
          <p:cNvCxnSpPr>
            <a:stCxn id="84" idx="1"/>
            <a:endCxn id="84" idx="5"/>
          </p:cNvCxnSpPr>
          <p:nvPr/>
        </p:nvCxnSpPr>
        <p:spPr>
          <a:xfrm>
            <a:off x="4734978" y="5290787"/>
            <a:ext cx="183687" cy="183687"/>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a:stCxn id="84" idx="3"/>
            <a:endCxn id="84" idx="7"/>
          </p:cNvCxnSpPr>
          <p:nvPr/>
        </p:nvCxnSpPr>
        <p:spPr>
          <a:xfrm flipV="1">
            <a:off x="4734978" y="5290787"/>
            <a:ext cx="183687" cy="183687"/>
          </a:xfrm>
          <a:prstGeom prst="line">
            <a:avLst/>
          </a:prstGeom>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4526095" y="5032297"/>
            <a:ext cx="311670" cy="369332"/>
          </a:xfrm>
          <a:prstGeom prst="rect">
            <a:avLst/>
          </a:prstGeom>
          <a:noFill/>
        </p:spPr>
        <p:txBody>
          <a:bodyPr wrap="square" rtlCol="0">
            <a:spAutoFit/>
          </a:bodyPr>
          <a:lstStyle/>
          <a:p>
            <a:r>
              <a:rPr lang="en-US" dirty="0" smtClean="0"/>
              <a:t>+</a:t>
            </a:r>
            <a:endParaRPr lang="en-US" dirty="0"/>
          </a:p>
        </p:txBody>
      </p:sp>
      <p:sp>
        <p:nvSpPr>
          <p:cNvPr id="93" name="TextBox 92"/>
          <p:cNvSpPr txBox="1"/>
          <p:nvPr/>
        </p:nvSpPr>
        <p:spPr>
          <a:xfrm>
            <a:off x="4816073" y="5376281"/>
            <a:ext cx="203364" cy="369332"/>
          </a:xfrm>
          <a:prstGeom prst="rect">
            <a:avLst/>
          </a:prstGeom>
          <a:noFill/>
        </p:spPr>
        <p:txBody>
          <a:bodyPr wrap="square" rtlCol="0">
            <a:spAutoFit/>
          </a:bodyPr>
          <a:lstStyle/>
          <a:p>
            <a:r>
              <a:rPr lang="en-US" dirty="0" smtClean="0"/>
              <a:t>-</a:t>
            </a:r>
            <a:endParaRPr lang="en-US" dirty="0"/>
          </a:p>
        </p:txBody>
      </p:sp>
      <p:cxnSp>
        <p:nvCxnSpPr>
          <p:cNvPr id="104" name="Straight Connector 103"/>
          <p:cNvCxnSpPr/>
          <p:nvPr/>
        </p:nvCxnSpPr>
        <p:spPr>
          <a:xfrm>
            <a:off x="4817532" y="5917530"/>
            <a:ext cx="663635" cy="0"/>
          </a:xfrm>
          <a:prstGeom prst="line">
            <a:avLst/>
          </a:prstGeom>
        </p:spPr>
        <p:style>
          <a:lnRef idx="2">
            <a:schemeClr val="dk1"/>
          </a:lnRef>
          <a:fillRef idx="0">
            <a:schemeClr val="dk1"/>
          </a:fillRef>
          <a:effectRef idx="1">
            <a:schemeClr val="dk1"/>
          </a:effectRef>
          <a:fontRef idx="minor">
            <a:schemeClr val="tx1"/>
          </a:fontRef>
        </p:style>
      </p:cxnSp>
      <p:cxnSp>
        <p:nvCxnSpPr>
          <p:cNvPr id="110" name="Straight Arrow Connector 109"/>
          <p:cNvCxnSpPr>
            <a:stCxn id="75" idx="3"/>
          </p:cNvCxnSpPr>
          <p:nvPr/>
        </p:nvCxnSpPr>
        <p:spPr>
          <a:xfrm>
            <a:off x="6098433" y="5392698"/>
            <a:ext cx="988167" cy="89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a:xfrm flipH="1">
            <a:off x="6098434" y="5890186"/>
            <a:ext cx="6071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0477069"/>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528935"/>
            <a:ext cx="2057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حذف صفر-</a:t>
            </a:r>
            <a:r>
              <a:rPr lang="en-US" sz="2400" b="1" dirty="0" smtClean="0">
                <a:latin typeface="Times New Roman" pitchFamily="18" charset="0"/>
                <a:cs typeface="Times New Roman" pitchFamily="18" charset="0"/>
              </a:rPr>
              <a:t> </a:t>
            </a:r>
            <a:r>
              <a:rPr lang="fa-IR" sz="2400" b="1" dirty="0" smtClean="0">
                <a:latin typeface="Times New Roman" pitchFamily="18" charset="0"/>
                <a:cs typeface="Times New Roman" pitchFamily="18" charset="0"/>
              </a:rPr>
              <a:t>قطب</a:t>
            </a:r>
            <a:endParaRPr lang="en-US" sz="2400" b="1" dirty="0">
              <a:latin typeface="Times New Roman" pitchFamily="18" charset="0"/>
              <a:cs typeface="Times New Roman" pitchFamily="18" charset="0"/>
            </a:endParaRPr>
          </a:p>
        </p:txBody>
      </p:sp>
      <p:sp>
        <p:nvSpPr>
          <p:cNvPr id="4" name="TextBox 3"/>
          <p:cNvSpPr txBox="1"/>
          <p:nvPr/>
        </p:nvSpPr>
        <p:spPr>
          <a:xfrm>
            <a:off x="720436" y="1339057"/>
            <a:ext cx="7772400"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این دستور در صورت وجود عوامل مشترک در صورت و مخرج آنها را حذف می‌کند و تابع تبدیلی با کمترین مرتبه به دست می‌دهد.به عنوان مثال تابع تبدیل زیر را در نظر بگیرید:</a:t>
            </a:r>
            <a:endParaRPr lang="en-US" dirty="0">
              <a:latin typeface="Times New Roman" pitchFamily="18" charset="0"/>
              <a:cs typeface="Times New Roman" pitchFamily="18" charset="0"/>
            </a:endParaRPr>
          </a:p>
        </p:txBody>
      </p:sp>
      <p:sp>
        <p:nvSpPr>
          <p:cNvPr id="5" name="TextBox 4"/>
          <p:cNvSpPr txBox="1"/>
          <p:nvPr/>
        </p:nvSpPr>
        <p:spPr>
          <a:xfrm>
            <a:off x="533400" y="969725"/>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minreal</a:t>
            </a: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58707451"/>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3278"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0" y="2521469"/>
                <a:ext cx="6324600" cy="6973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a:latin typeface="Cambria Math"/>
                            </a:rPr>
                          </m:ctrlPr>
                        </m:fPr>
                        <m:num>
                          <m:d>
                            <m:dPr>
                              <m:begChr m:val=""/>
                              <m:ctrlPr>
                                <a:rPr lang="en-US" i="1">
                                  <a:latin typeface="Cambria Math"/>
                                </a:rPr>
                              </m:ctrlPr>
                            </m:dPr>
                            <m:e>
                              <m:r>
                                <a:rPr lang="en-US" i="1">
                                  <a:latin typeface="Cambria Math"/>
                                </a:rPr>
                                <m:t>𝑌</m:t>
                              </m:r>
                              <m:r>
                                <a:rPr lang="en-US">
                                  <a:latin typeface="Cambria Math"/>
                                </a:rPr>
                                <m:t>(</m:t>
                              </m:r>
                              <m:r>
                                <a:rPr lang="en-US" i="1">
                                  <a:latin typeface="Cambria Math"/>
                                </a:rPr>
                                <m:t>𝑠</m:t>
                              </m:r>
                            </m:e>
                          </m:d>
                        </m:num>
                        <m:den>
                          <m:d>
                            <m:dPr>
                              <m:begChr m:val=""/>
                              <m:ctrlPr>
                                <a:rPr lang="en-US" i="1">
                                  <a:latin typeface="Cambria Math"/>
                                </a:rPr>
                              </m:ctrlPr>
                            </m:dPr>
                            <m:e>
                              <m:r>
                                <a:rPr lang="en-US" i="1">
                                  <a:latin typeface="Cambria Math"/>
                                </a:rPr>
                                <m:t>𝑈</m:t>
                              </m:r>
                              <m:r>
                                <a:rPr lang="en-US">
                                  <a:latin typeface="Cambria Math"/>
                                </a:rPr>
                                <m:t>(</m:t>
                              </m:r>
                              <m:r>
                                <a:rPr lang="en-US" i="1">
                                  <a:latin typeface="Cambria Math"/>
                                </a:rPr>
                                <m:t>𝑠</m:t>
                              </m:r>
                            </m:e>
                          </m:d>
                        </m:den>
                      </m:f>
                      <m:r>
                        <a:rPr lang="en-US">
                          <a:latin typeface="Cambria Math"/>
                        </a:rPr>
                        <m:t>=</m:t>
                      </m:r>
                      <m:f>
                        <m:fPr>
                          <m:ctrlPr>
                            <a:rPr lang="en-US" i="1">
                              <a:latin typeface="Cambria Math"/>
                            </a:rPr>
                          </m:ctrlPr>
                        </m:fPr>
                        <m:num>
                          <m:d>
                            <m:dPr>
                              <m:ctrlPr>
                                <a:rPr lang="en-US" i="1">
                                  <a:latin typeface="Cambria Math"/>
                                </a:rPr>
                              </m:ctrlPr>
                            </m:dPr>
                            <m:e>
                              <m:r>
                                <a:rPr lang="en-US" i="1">
                                  <a:latin typeface="Cambria Math"/>
                                </a:rPr>
                                <m:t>𝑠</m:t>
                              </m:r>
                              <m:r>
                                <a:rPr lang="en-US">
                                  <a:latin typeface="Cambria Math"/>
                                </a:rPr>
                                <m:t>+</m:t>
                              </m:r>
                              <m:r>
                                <a:rPr lang="en-US">
                                  <a:latin typeface="Cambria Math"/>
                                </a:rPr>
                                <m:t>1</m:t>
                              </m:r>
                              <m:r>
                                <a:rPr lang="en-US">
                                  <a:latin typeface="Cambria Math"/>
                                </a:rPr>
                                <m:t>)(</m:t>
                              </m:r>
                              <m:r>
                                <a:rPr lang="en-US" i="1">
                                  <a:latin typeface="Cambria Math"/>
                                </a:rPr>
                                <m:t>𝑠</m:t>
                              </m:r>
                              <m:r>
                                <a:rPr lang="en-US">
                                  <a:latin typeface="Cambria Math"/>
                                </a:rPr>
                                <m:t>+</m:t>
                              </m:r>
                              <m:r>
                                <a:rPr lang="en-US">
                                  <a:latin typeface="Cambria Math"/>
                                </a:rPr>
                                <m:t>2</m:t>
                              </m:r>
                            </m:e>
                          </m:d>
                        </m:num>
                        <m:den>
                          <m:d>
                            <m:dPr>
                              <m:ctrlPr>
                                <a:rPr lang="en-US" i="1">
                                  <a:latin typeface="Cambria Math"/>
                                </a:rPr>
                              </m:ctrlPr>
                            </m:dPr>
                            <m:e>
                              <m:r>
                                <a:rPr lang="en-US" i="1">
                                  <a:latin typeface="Cambria Math"/>
                                </a:rPr>
                                <m:t>𝑠</m:t>
                              </m:r>
                              <m:r>
                                <a:rPr lang="en-US">
                                  <a:latin typeface="Cambria Math"/>
                                </a:rPr>
                                <m:t>+</m:t>
                              </m:r>
                              <m:r>
                                <a:rPr lang="en-US">
                                  <a:latin typeface="Cambria Math"/>
                                </a:rPr>
                                <m:t>3</m:t>
                              </m:r>
                              <m:r>
                                <a:rPr lang="en-US">
                                  <a:latin typeface="Cambria Math"/>
                                </a:rPr>
                                <m:t>)(</m:t>
                              </m:r>
                              <m:r>
                                <a:rPr lang="en-US" i="1">
                                  <a:latin typeface="Cambria Math"/>
                                </a:rPr>
                                <m:t>𝑠</m:t>
                              </m:r>
                              <m:r>
                                <a:rPr lang="en-US">
                                  <a:latin typeface="Cambria Math"/>
                                </a:rPr>
                                <m:t>+</m:t>
                              </m:r>
                              <m:r>
                                <a:rPr lang="en-US">
                                  <a:latin typeface="Cambria Math"/>
                                </a:rPr>
                                <m:t>4</m:t>
                              </m:r>
                              <m:r>
                                <a:rPr lang="en-US">
                                  <a:latin typeface="Cambria Math"/>
                                </a:rPr>
                                <m:t>)(</m:t>
                              </m:r>
                              <m:r>
                                <a:rPr lang="en-US" i="1">
                                  <a:latin typeface="Cambria Math"/>
                                </a:rPr>
                                <m:t>𝑠</m:t>
                              </m:r>
                              <m:r>
                                <a:rPr lang="en-US">
                                  <a:latin typeface="Cambria Math"/>
                                </a:rPr>
                                <m:t>+</m:t>
                              </m:r>
                              <m:r>
                                <a:rPr lang="en-US">
                                  <a:latin typeface="Cambria Math"/>
                                </a:rPr>
                                <m:t>1</m:t>
                              </m:r>
                            </m:e>
                          </m:d>
                        </m:den>
                      </m:f>
                      <m:r>
                        <a:rPr lang="en-US">
                          <a:latin typeface="Cambria Math"/>
                        </a:rPr>
                        <m:t>=</m:t>
                      </m:r>
                      <m:f>
                        <m:fPr>
                          <m:ctrlPr>
                            <a:rPr lang="en-US" i="1">
                              <a:latin typeface="Cambria Math"/>
                            </a:rPr>
                          </m:ctrlPr>
                        </m:fPr>
                        <m:num>
                          <m:sSup>
                            <m:sSupPr>
                              <m:ctrlPr>
                                <a:rPr lang="en-US" i="1">
                                  <a:latin typeface="Cambria Math"/>
                                </a:rPr>
                              </m:ctrlPr>
                            </m:sSupPr>
                            <m:e>
                              <m:r>
                                <a:rPr lang="en-US" i="1">
                                  <a:latin typeface="Cambria Math"/>
                                </a:rPr>
                                <m:t>𝑠</m:t>
                              </m:r>
                            </m:e>
                            <m:sup>
                              <m:r>
                                <a:rPr lang="en-US">
                                  <a:latin typeface="Cambria Math"/>
                                </a:rPr>
                                <m:t>2</m:t>
                              </m:r>
                            </m:sup>
                          </m:sSup>
                          <m:r>
                            <a:rPr lang="en-US">
                              <a:latin typeface="Cambria Math"/>
                            </a:rPr>
                            <m:t>+</m:t>
                          </m:r>
                          <m:r>
                            <a:rPr lang="en-US">
                              <a:latin typeface="Cambria Math"/>
                            </a:rPr>
                            <m:t>3</m:t>
                          </m:r>
                          <m:r>
                            <a:rPr lang="en-US" i="1">
                              <a:latin typeface="Cambria Math"/>
                            </a:rPr>
                            <m:t>𝑠</m:t>
                          </m:r>
                          <m:r>
                            <a:rPr lang="en-US">
                              <a:latin typeface="Cambria Math"/>
                            </a:rPr>
                            <m:t>+</m:t>
                          </m:r>
                          <m:r>
                            <a:rPr lang="en-US">
                              <a:latin typeface="Cambria Math"/>
                            </a:rPr>
                            <m:t>2</m:t>
                          </m:r>
                        </m:num>
                        <m:den>
                          <m:sSup>
                            <m:sSupPr>
                              <m:ctrlPr>
                                <a:rPr lang="en-US" i="1">
                                  <a:latin typeface="Cambria Math"/>
                                </a:rPr>
                              </m:ctrlPr>
                            </m:sSupPr>
                            <m:e>
                              <m:r>
                                <a:rPr lang="en-US" i="1">
                                  <a:latin typeface="Cambria Math"/>
                                </a:rPr>
                                <m:t>𝑠</m:t>
                              </m:r>
                            </m:e>
                            <m:sup>
                              <m:r>
                                <a:rPr lang="en-US">
                                  <a:latin typeface="Cambria Math"/>
                                </a:rPr>
                                <m:t>3</m:t>
                              </m:r>
                            </m:sup>
                          </m:sSup>
                          <m:r>
                            <a:rPr lang="en-US">
                              <a:latin typeface="Cambria Math"/>
                            </a:rPr>
                            <m:t>+</m:t>
                          </m:r>
                          <m:r>
                            <a:rPr lang="en-US">
                              <a:latin typeface="Cambria Math"/>
                            </a:rPr>
                            <m:t>8</m:t>
                          </m:r>
                          <m:sSup>
                            <m:sSupPr>
                              <m:ctrlPr>
                                <a:rPr lang="en-US" i="1">
                                  <a:latin typeface="Cambria Math"/>
                                </a:rPr>
                              </m:ctrlPr>
                            </m:sSupPr>
                            <m:e>
                              <m:r>
                                <a:rPr lang="en-US" i="1">
                                  <a:latin typeface="Cambria Math"/>
                                </a:rPr>
                                <m:t>𝑠</m:t>
                              </m:r>
                            </m:e>
                            <m:sup>
                              <m:r>
                                <a:rPr lang="en-US">
                                  <a:latin typeface="Cambria Math"/>
                                </a:rPr>
                                <m:t>2</m:t>
                              </m:r>
                            </m:sup>
                          </m:sSup>
                          <m:r>
                            <a:rPr lang="en-US">
                              <a:latin typeface="Cambria Math"/>
                            </a:rPr>
                            <m:t>+</m:t>
                          </m:r>
                          <m:r>
                            <a:rPr lang="en-US">
                              <a:latin typeface="Cambria Math"/>
                            </a:rPr>
                            <m:t>19</m:t>
                          </m:r>
                          <m:r>
                            <a:rPr lang="en-US" i="1">
                              <a:latin typeface="Cambria Math"/>
                            </a:rPr>
                            <m:t>𝑠</m:t>
                          </m:r>
                          <m:r>
                            <a:rPr lang="en-US">
                              <a:latin typeface="Cambria Math"/>
                            </a:rPr>
                            <m:t>+</m:t>
                          </m:r>
                          <m:r>
                            <a:rPr lang="en-US">
                              <a:latin typeface="Cambria Math"/>
                            </a:rPr>
                            <m:t>12</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0" y="2521469"/>
                <a:ext cx="6324600" cy="697307"/>
              </a:xfrm>
              <a:prstGeom prst="rect">
                <a:avLst/>
              </a:prstGeom>
              <a:blipFill rotWithShape="1">
                <a:blip r:embed="rId5"/>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2209800"/>
            <a:ext cx="3428999" cy="43262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518548"/>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6855" y="381000"/>
            <a:ext cx="3886200" cy="523220"/>
          </a:xfrm>
          <a:prstGeom prst="rect">
            <a:avLst/>
          </a:prstGeom>
          <a:noFill/>
          <a:ln>
            <a:noFill/>
          </a:ln>
        </p:spPr>
        <p:txBody>
          <a:bodyPr wrap="square" rtlCol="0">
            <a:spAutoFit/>
          </a:bodyPr>
          <a:lstStyle/>
          <a:p>
            <a:pPr algn="r"/>
            <a:r>
              <a:rPr lang="fa-IR" sz="2800" b="1" dirty="0" smtClean="0">
                <a:latin typeface="Times New Roman" pitchFamily="18" charset="0"/>
                <a:cs typeface="Times New Roman" pitchFamily="18" charset="0"/>
              </a:rPr>
              <a:t>تحلیل پاسخ گذرا</a:t>
            </a:r>
            <a:endParaRPr lang="en-US" sz="2800" b="1" dirty="0">
              <a:latin typeface="Times New Roman" pitchFamily="18" charset="0"/>
              <a:cs typeface="Times New Roman" pitchFamily="18" charset="0"/>
            </a:endParaRPr>
          </a:p>
        </p:txBody>
      </p:sp>
      <p:sp>
        <p:nvSpPr>
          <p:cNvPr id="3" name="TextBox 2"/>
          <p:cNvSpPr txBox="1"/>
          <p:nvPr/>
        </p:nvSpPr>
        <p:spPr>
          <a:xfrm>
            <a:off x="7467600" y="1376065"/>
            <a:ext cx="1295400" cy="461665"/>
          </a:xfrm>
          <a:prstGeom prst="rect">
            <a:avLst/>
          </a:prstGeom>
          <a:noFill/>
          <a:ln>
            <a:noFill/>
          </a:ln>
        </p:spPr>
        <p:txBody>
          <a:bodyPr wrap="square" rtlCol="0">
            <a:spAutoFit/>
          </a:bodyPr>
          <a:lstStyle/>
          <a:p>
            <a:pPr algn="just" rtl="1"/>
            <a:r>
              <a:rPr lang="fa-IR" sz="2400" b="1" dirty="0" smtClean="0">
                <a:latin typeface="Times New Roman" pitchFamily="18" charset="0"/>
                <a:cs typeface="Times New Roman" pitchFamily="18" charset="0"/>
              </a:rPr>
              <a:t>پاسخ پله</a:t>
            </a:r>
            <a:endParaRPr lang="en-US" sz="2400" b="1" dirty="0">
              <a:latin typeface="Times New Roman" pitchFamily="18" charset="0"/>
              <a:cs typeface="Times New Roman" pitchFamily="18" charset="0"/>
            </a:endParaRPr>
          </a:p>
        </p:txBody>
      </p:sp>
      <p:sp>
        <p:nvSpPr>
          <p:cNvPr id="5" name="TextBox 4"/>
          <p:cNvSpPr txBox="1"/>
          <p:nvPr/>
        </p:nvSpPr>
        <p:spPr>
          <a:xfrm>
            <a:off x="3047999" y="1884402"/>
            <a:ext cx="5784273"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برای رسم پاسخ پله سیستم  می‌توان از دستورهای زیر استفاده کرد:</a:t>
            </a:r>
            <a:endParaRPr lang="en-US" dirty="0">
              <a:latin typeface="Times New Roman" pitchFamily="18" charset="0"/>
              <a:cs typeface="Times New Roman" pitchFamily="18" charset="0"/>
            </a:endParaRPr>
          </a:p>
        </p:txBody>
      </p:sp>
      <p:sp>
        <p:nvSpPr>
          <p:cNvPr id="6" name="TextBox 5"/>
          <p:cNvSpPr txBox="1"/>
          <p:nvPr/>
        </p:nvSpPr>
        <p:spPr>
          <a:xfrm>
            <a:off x="609600" y="2438400"/>
            <a:ext cx="3505200" cy="1054135"/>
          </a:xfrm>
          <a:prstGeom prst="rect">
            <a:avLst/>
          </a:prstGeom>
          <a:noFill/>
        </p:spPr>
        <p:txBody>
          <a:bodyPr wrap="square" rtlCol="0">
            <a:spAutoFit/>
          </a:bodyPr>
          <a:lstStyle/>
          <a:p>
            <a:pPr>
              <a:lnSpc>
                <a:spcPts val="2500"/>
              </a:lnSpc>
            </a:pPr>
            <a:r>
              <a:rPr lang="en-US" b="1" dirty="0" smtClean="0">
                <a:latin typeface="Times New Roman" pitchFamily="18" charset="0"/>
                <a:cs typeface="Times New Roman" pitchFamily="18" charset="0"/>
              </a:rPr>
              <a:t>step(sys,t)</a:t>
            </a:r>
          </a:p>
          <a:p>
            <a:pPr>
              <a:lnSpc>
                <a:spcPts val="2500"/>
              </a:lnSpc>
            </a:pPr>
            <a:r>
              <a:rPr lang="en-US" b="1" dirty="0" smtClean="0">
                <a:latin typeface="Times New Roman" pitchFamily="18" charset="0"/>
                <a:cs typeface="Times New Roman" pitchFamily="18" charset="0"/>
              </a:rPr>
              <a:t>step(num,den,t)</a:t>
            </a:r>
          </a:p>
          <a:p>
            <a:pPr>
              <a:lnSpc>
                <a:spcPts val="2500"/>
              </a:lnSpc>
            </a:pPr>
            <a:r>
              <a:rPr lang="en-US" b="1" dirty="0" smtClean="0">
                <a:latin typeface="Times New Roman" pitchFamily="18" charset="0"/>
                <a:cs typeface="Times New Roman" pitchFamily="18" charset="0"/>
              </a:rPr>
              <a:t>step(A,B,C,D,iu,t)</a:t>
            </a:r>
          </a:p>
        </p:txBody>
      </p:sp>
      <p:sp>
        <p:nvSpPr>
          <p:cNvPr id="7" name="TextBox 6"/>
          <p:cNvSpPr txBox="1"/>
          <p:nvPr/>
        </p:nvSpPr>
        <p:spPr>
          <a:xfrm>
            <a:off x="574964" y="3878905"/>
            <a:ext cx="3848100" cy="1054135"/>
          </a:xfrm>
          <a:prstGeom prst="rect">
            <a:avLst/>
          </a:prstGeom>
          <a:noFill/>
        </p:spPr>
        <p:txBody>
          <a:bodyPr wrap="square" rtlCol="0">
            <a:spAutoFit/>
          </a:bodyPr>
          <a:lstStyle/>
          <a:p>
            <a:pPr>
              <a:lnSpc>
                <a:spcPts val="2500"/>
              </a:lnSpc>
            </a:pP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y,x,t</a:t>
            </a:r>
            <a:r>
              <a:rPr lang="en-US" b="1" dirty="0">
                <a:latin typeface="Times New Roman" pitchFamily="18" charset="0"/>
                <a:cs typeface="Times New Roman" pitchFamily="18" charset="0"/>
              </a:rPr>
              <a:t>]=step(sys,t)</a:t>
            </a:r>
          </a:p>
          <a:p>
            <a:pPr>
              <a:lnSpc>
                <a:spcPts val="2500"/>
              </a:lnSpc>
            </a:pPr>
            <a:r>
              <a:rPr lang="en-US" b="1" dirty="0">
                <a:latin typeface="Times New Roman" pitchFamily="18" charset="0"/>
                <a:cs typeface="Times New Roman" pitchFamily="18" charset="0"/>
              </a:rPr>
              <a:t>[y,x,t]=step(num,den,t)</a:t>
            </a:r>
          </a:p>
          <a:p>
            <a:pPr>
              <a:lnSpc>
                <a:spcPts val="2500"/>
              </a:lnSpc>
            </a:pPr>
            <a:r>
              <a:rPr lang="en-US" b="1" dirty="0">
                <a:latin typeface="Times New Roman" pitchFamily="18" charset="0"/>
                <a:cs typeface="Times New Roman" pitchFamily="18" charset="0"/>
              </a:rPr>
              <a:t>[y,x,t]=</a:t>
            </a:r>
            <a:r>
              <a:rPr lang="en-US" b="1" dirty="0" smtClean="0">
                <a:latin typeface="Times New Roman" pitchFamily="18" charset="0"/>
                <a:cs typeface="Times New Roman" pitchFamily="18" charset="0"/>
              </a:rPr>
              <a:t>step(A,B,C,D,iu,t)</a:t>
            </a:r>
            <a:endParaRPr lang="en-US" b="1" dirty="0">
              <a:latin typeface="Times New Roman" pitchFamily="18" charset="0"/>
              <a:cs typeface="Times New Roman" pitchFamily="18" charset="0"/>
            </a:endParaRPr>
          </a:p>
        </p:txBody>
      </p:sp>
      <p:sp>
        <p:nvSpPr>
          <p:cNvPr id="8" name="TextBox 7"/>
          <p:cNvSpPr txBox="1"/>
          <p:nvPr/>
        </p:nvSpPr>
        <p:spPr>
          <a:xfrm>
            <a:off x="3352800" y="3509573"/>
            <a:ext cx="5410199"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به کار بردن دستورهای زیر پاسخ‌ها رسم نمی‌شوند :</a:t>
            </a:r>
            <a:endParaRPr lang="en-US" dirty="0">
              <a:latin typeface="Times New Roman" pitchFamily="18" charset="0"/>
              <a:cs typeface="Times New Roman" pitchFamily="18" charset="0"/>
            </a:endParaRPr>
          </a:p>
        </p:txBody>
      </p:sp>
      <p:sp>
        <p:nvSpPr>
          <p:cNvPr id="9" name="TextBox 8"/>
          <p:cNvSpPr txBox="1"/>
          <p:nvPr/>
        </p:nvSpPr>
        <p:spPr>
          <a:xfrm>
            <a:off x="907472" y="5103213"/>
            <a:ext cx="7924800" cy="1200329"/>
          </a:xfrm>
          <a:prstGeom prst="rect">
            <a:avLst/>
          </a:prstGeom>
          <a:noFill/>
        </p:spPr>
        <p:txBody>
          <a:bodyPr wrap="square" rtlCol="0">
            <a:spAutoFit/>
          </a:bodyPr>
          <a:lstStyle/>
          <a:p>
            <a:pPr algn="r" rtl="1"/>
            <a:r>
              <a:rPr lang="en-US" dirty="0" smtClean="0">
                <a:latin typeface="Times New Roman" pitchFamily="18" charset="0"/>
                <a:cs typeface="Times New Roman" pitchFamily="18" charset="0"/>
              </a:rPr>
              <a:t>:y</a:t>
            </a:r>
            <a:r>
              <a:rPr lang="fa-IR" dirty="0">
                <a:latin typeface="Times New Roman" pitchFamily="18" charset="0"/>
                <a:cs typeface="Times New Roman" pitchFamily="18" charset="0"/>
              </a:rPr>
              <a:t> </a:t>
            </a:r>
            <a:r>
              <a:rPr lang="fa-IR" dirty="0" smtClean="0">
                <a:latin typeface="Times New Roman" pitchFamily="18" charset="0"/>
                <a:cs typeface="Times New Roman" pitchFamily="18" charset="0"/>
              </a:rPr>
              <a:t>تعداد ستونها برابر با تعداد خروجی‌ها و تعداد ردیف‌ها برابر با تعداد عناصر </a:t>
            </a:r>
            <a:r>
              <a:rPr lang="en-US" dirty="0" smtClean="0">
                <a:latin typeface="Times New Roman" pitchFamily="18" charset="0"/>
                <a:cs typeface="Times New Roman" pitchFamily="18" charset="0"/>
              </a:rPr>
              <a:t>t</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r>
              <a:rPr lang="en-US" dirty="0" smtClean="0">
                <a:latin typeface="Times New Roman" pitchFamily="18" charset="0"/>
                <a:cs typeface="Times New Roman" pitchFamily="18" charset="0"/>
              </a:rPr>
              <a:t>:x</a:t>
            </a:r>
            <a:r>
              <a:rPr lang="fa-IR" dirty="0" smtClean="0">
                <a:latin typeface="Times New Roman" pitchFamily="18" charset="0"/>
                <a:cs typeface="Times New Roman" pitchFamily="18" charset="0"/>
              </a:rPr>
              <a:t> تعداد ستونها برابر با تعداد حالتهای سیستم و تعداد ردیف‌ها برابر با تعداد عناصر </a:t>
            </a:r>
            <a:r>
              <a:rPr lang="en-US" dirty="0" smtClean="0">
                <a:latin typeface="Times New Roman" pitchFamily="18" charset="0"/>
                <a:cs typeface="Times New Roman" pitchFamily="18" charset="0"/>
              </a:rPr>
              <a:t>t</a:t>
            </a:r>
            <a:r>
              <a:rPr lang="fa-IR" dirty="0" smtClean="0">
                <a:latin typeface="Times New Roman" pitchFamily="18" charset="0"/>
                <a:cs typeface="Times New Roman" pitchFamily="18" charset="0"/>
              </a:rPr>
              <a:t> </a:t>
            </a:r>
          </a:p>
          <a:p>
            <a:pPr algn="r" rtl="1"/>
            <a:r>
              <a:rPr lang="en-US" dirty="0" smtClean="0">
                <a:latin typeface="Times New Roman" pitchFamily="18" charset="0"/>
                <a:cs typeface="Times New Roman" pitchFamily="18" charset="0"/>
              </a:rPr>
              <a:t>:t</a:t>
            </a:r>
            <a:r>
              <a:rPr lang="fa-IR" dirty="0" smtClean="0">
                <a:latin typeface="Times New Roman" pitchFamily="18" charset="0"/>
                <a:cs typeface="Times New Roman" pitchFamily="18" charset="0"/>
              </a:rPr>
              <a:t> بردار زمان تعیین شده توسط کاربر یا کامپیوتر</a:t>
            </a:r>
          </a:p>
          <a:p>
            <a:pPr algn="r" rtl="1"/>
            <a:r>
              <a:rPr lang="en-US" dirty="0" smtClean="0">
                <a:latin typeface="Times New Roman" pitchFamily="18" charset="0"/>
                <a:cs typeface="Times New Roman" pitchFamily="18" charset="0"/>
              </a:rPr>
              <a:t>:iu</a:t>
            </a:r>
            <a:r>
              <a:rPr lang="fa-IR" dirty="0" smtClean="0">
                <a:latin typeface="Times New Roman" pitchFamily="18" charset="0"/>
                <a:cs typeface="Times New Roman" pitchFamily="18" charset="0"/>
              </a:rPr>
              <a:t> اسکالری برای تعیین شماره ورودی به سیستم در سیستم‌های دارای چند ورودی</a:t>
            </a:r>
            <a:endParaRPr lang="en-US" dirty="0">
              <a:latin typeface="Times New Roman" pitchFamily="18" charset="0"/>
              <a:cs typeface="Times New Roman" pitchFamily="18" charset="0"/>
            </a:endParaRPr>
          </a:p>
        </p:txBody>
      </p:sp>
      <p:sp>
        <p:nvSpPr>
          <p:cNvPr id="10" name="TextBox 9"/>
          <p:cNvSpPr txBox="1"/>
          <p:nvPr/>
        </p:nvSpPr>
        <p:spPr>
          <a:xfrm>
            <a:off x="3047999" y="2699266"/>
            <a:ext cx="1676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t=0:</a:t>
            </a:r>
            <a:r>
              <a:rPr lang="el-GR" b="1" dirty="0" smtClean="0">
                <a:latin typeface="Times New Roman" pitchFamily="18" charset="0"/>
                <a:cs typeface="Times New Roman" pitchFamily="18" charset="0"/>
              </a:rPr>
              <a:t>Δ</a:t>
            </a:r>
            <a:r>
              <a:rPr lang="en-US" b="1" dirty="0" smtClean="0">
                <a:latin typeface="Times New Roman" pitchFamily="18" charset="0"/>
                <a:cs typeface="Times New Roman" pitchFamily="18" charset="0"/>
              </a:rPr>
              <a:t>t:t</a:t>
            </a:r>
            <a:endParaRPr lang="en-US" b="1" dirty="0">
              <a:latin typeface="Times New Roman" pitchFamily="18" charset="0"/>
              <a:cs typeface="Times New Roman" pitchFamily="18" charset="0"/>
            </a:endParaRPr>
          </a:p>
        </p:txBody>
      </p:sp>
      <p:sp>
        <p:nvSpPr>
          <p:cNvPr id="12" name="Curved Right Arrow 11">
            <a:hlinkClick r:id="rId2"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3973532"/>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569" y="1162247"/>
            <a:ext cx="3888631" cy="5286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80" y="2819400"/>
            <a:ext cx="4121150" cy="3608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304800"/>
            <a:ext cx="25908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مثالی برای پاسخ پله</a:t>
            </a:r>
            <a:endParaRPr lang="en-US"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0" y="639347"/>
                <a:ext cx="4343400"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𝑋</m:t>
                          </m:r>
                          <m:r>
                            <a:rPr lang="en-US" b="0" i="1" smtClean="0">
                              <a:latin typeface="Cambria Math"/>
                            </a:rPr>
                            <m:t>(</m:t>
                          </m:r>
                          <m:r>
                            <a:rPr lang="en-US" b="0" i="1" smtClean="0">
                              <a:latin typeface="Cambria Math"/>
                            </a:rPr>
                            <m:t>𝑠</m:t>
                          </m:r>
                          <m:r>
                            <a:rPr lang="en-US" b="0" i="1" smtClean="0">
                              <a:latin typeface="Cambria Math"/>
                            </a:rPr>
                            <m:t>)</m:t>
                          </m:r>
                        </m:num>
                        <m:den>
                          <m:r>
                            <a:rPr lang="en-US" b="0" i="1" smtClean="0">
                              <a:latin typeface="Cambria Math"/>
                            </a:rPr>
                            <m:t>𝑃</m:t>
                          </m:r>
                          <m:r>
                            <a:rPr lang="en-US" b="0" i="1" smtClean="0">
                              <a:latin typeface="Cambria Math"/>
                            </a:rPr>
                            <m:t>(</m:t>
                          </m:r>
                          <m:r>
                            <a:rPr lang="en-US" b="0" i="1" smtClean="0">
                              <a:latin typeface="Cambria Math"/>
                            </a:rPr>
                            <m:t>𝑠</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100</m:t>
                          </m:r>
                          <m:r>
                            <a:rPr lang="en-US" b="0" i="1" smtClean="0">
                              <a:latin typeface="Cambria Math"/>
                            </a:rPr>
                            <m:t>𝑠</m:t>
                          </m:r>
                          <m:r>
                            <a:rPr lang="en-US" b="0" i="1" smtClean="0">
                              <a:latin typeface="Cambria Math"/>
                            </a:rPr>
                            <m:t>+</m:t>
                          </m:r>
                          <m:r>
                            <a:rPr lang="en-US" b="0" i="1" smtClean="0">
                              <a:latin typeface="Cambria Math"/>
                            </a:rPr>
                            <m:t>1000</m:t>
                          </m:r>
                        </m:num>
                        <m:den>
                          <m:sSup>
                            <m:sSupPr>
                              <m:ctrlPr>
                                <a:rPr lang="en-US" b="0" i="1" smtClean="0">
                                  <a:latin typeface="Cambria Math"/>
                                </a:rPr>
                              </m:ctrlPr>
                            </m:sSupPr>
                            <m:e>
                              <m:r>
                                <a:rPr lang="en-US" b="0" i="1" smtClean="0">
                                  <a:latin typeface="Cambria Math"/>
                                </a:rPr>
                                <m:t>𝑠</m:t>
                              </m:r>
                            </m:e>
                            <m:sup>
                              <m:r>
                                <a:rPr lang="en-US" b="0" i="1" smtClean="0">
                                  <a:latin typeface="Cambria Math"/>
                                </a:rPr>
                                <m:t>3</m:t>
                              </m:r>
                            </m:sup>
                          </m:sSup>
                          <m:r>
                            <a:rPr lang="en-US" b="0" i="1" smtClean="0">
                              <a:latin typeface="Cambria Math"/>
                            </a:rPr>
                            <m:t>+</m:t>
                          </m:r>
                          <m:r>
                            <a:rPr lang="en-US" b="0" i="1" smtClean="0">
                              <a:latin typeface="Cambria Math"/>
                            </a:rPr>
                            <m:t>10</m:t>
                          </m:r>
                          <m:sSup>
                            <m:sSupPr>
                              <m:ctrlPr>
                                <a:rPr lang="en-US" b="0" i="1" smtClean="0">
                                  <a:latin typeface="Cambria Math"/>
                                </a:rPr>
                              </m:ctrlPr>
                            </m:sSupPr>
                            <m:e>
                              <m:r>
                                <a:rPr lang="en-US" b="0" i="1" smtClean="0">
                                  <a:latin typeface="Cambria Math"/>
                                </a:rPr>
                                <m:t>𝑠</m:t>
                              </m:r>
                            </m:e>
                            <m:sup>
                              <m:r>
                                <a:rPr lang="en-US" b="0" i="1" smtClean="0">
                                  <a:latin typeface="Cambria Math"/>
                                </a:rPr>
                                <m:t>2</m:t>
                              </m:r>
                            </m:sup>
                          </m:sSup>
                          <m:r>
                            <a:rPr lang="en-US" b="0" i="1" smtClean="0">
                              <a:latin typeface="Cambria Math"/>
                            </a:rPr>
                            <m:t>+</m:t>
                          </m:r>
                          <m:r>
                            <a:rPr lang="en-US" b="0" i="1" smtClean="0">
                              <a:latin typeface="Cambria Math"/>
                            </a:rPr>
                            <m:t>100</m:t>
                          </m:r>
                          <m:r>
                            <a:rPr lang="en-US" b="0" i="1" smtClean="0">
                              <a:latin typeface="Cambria Math"/>
                            </a:rPr>
                            <m:t>𝑠</m:t>
                          </m:r>
                          <m:r>
                            <a:rPr lang="en-US" b="0" i="1" smtClean="0">
                              <a:latin typeface="Cambria Math"/>
                            </a:rPr>
                            <m:t>+</m:t>
                          </m:r>
                          <m:r>
                            <a:rPr lang="en-US" b="0" i="1" smtClean="0">
                              <a:latin typeface="Cambria Math"/>
                            </a:rPr>
                            <m:t>600</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639347"/>
                <a:ext cx="4343400" cy="66909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068" y="1600200"/>
                <a:ext cx="4343400"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𝑠</m:t>
                          </m:r>
                          <m:r>
                            <a:rPr lang="en-US" b="0" i="1" smtClean="0">
                              <a:latin typeface="Cambria Math"/>
                            </a:rPr>
                            <m:t>)</m:t>
                          </m:r>
                        </m:num>
                        <m:den>
                          <m:r>
                            <a:rPr lang="en-US" b="0" i="1" smtClean="0">
                              <a:latin typeface="Cambria Math"/>
                            </a:rPr>
                            <m:t>𝑃</m:t>
                          </m:r>
                          <m:r>
                            <a:rPr lang="en-US" b="0" i="1" smtClean="0">
                              <a:latin typeface="Cambria Math"/>
                            </a:rPr>
                            <m:t>(</m:t>
                          </m:r>
                          <m:r>
                            <a:rPr lang="en-US" b="0" i="1" smtClean="0">
                              <a:latin typeface="Cambria Math"/>
                            </a:rPr>
                            <m:t>𝑠</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1000</m:t>
                          </m:r>
                        </m:num>
                        <m:den>
                          <m:sSup>
                            <m:sSupPr>
                              <m:ctrlPr>
                                <a:rPr lang="en-US" b="0" i="1" smtClean="0">
                                  <a:latin typeface="Cambria Math"/>
                                </a:rPr>
                              </m:ctrlPr>
                            </m:sSupPr>
                            <m:e>
                              <m:r>
                                <a:rPr lang="en-US" b="0" i="1" smtClean="0">
                                  <a:latin typeface="Cambria Math"/>
                                </a:rPr>
                                <m:t>𝑠</m:t>
                              </m:r>
                            </m:e>
                            <m:sup>
                              <m:r>
                                <a:rPr lang="en-US" b="0" i="1" smtClean="0">
                                  <a:latin typeface="Cambria Math"/>
                                </a:rPr>
                                <m:t>3</m:t>
                              </m:r>
                            </m:sup>
                          </m:sSup>
                          <m:r>
                            <a:rPr lang="en-US" b="0" i="1" smtClean="0">
                              <a:latin typeface="Cambria Math"/>
                            </a:rPr>
                            <m:t>+</m:t>
                          </m:r>
                          <m:r>
                            <a:rPr lang="en-US" b="0" i="1" smtClean="0">
                              <a:latin typeface="Cambria Math"/>
                            </a:rPr>
                            <m:t>10</m:t>
                          </m:r>
                          <m:sSup>
                            <m:sSupPr>
                              <m:ctrlPr>
                                <a:rPr lang="en-US" b="0" i="1" smtClean="0">
                                  <a:latin typeface="Cambria Math"/>
                                </a:rPr>
                              </m:ctrlPr>
                            </m:sSupPr>
                            <m:e>
                              <m:r>
                                <a:rPr lang="en-US" b="0" i="1" smtClean="0">
                                  <a:latin typeface="Cambria Math"/>
                                </a:rPr>
                                <m:t>𝑠</m:t>
                              </m:r>
                            </m:e>
                            <m:sup>
                              <m:r>
                                <a:rPr lang="en-US" b="0" i="1" smtClean="0">
                                  <a:latin typeface="Cambria Math"/>
                                </a:rPr>
                                <m:t>2</m:t>
                              </m:r>
                            </m:sup>
                          </m:sSup>
                          <m:r>
                            <a:rPr lang="en-US" b="0" i="1" smtClean="0">
                              <a:latin typeface="Cambria Math"/>
                            </a:rPr>
                            <m:t>+</m:t>
                          </m:r>
                          <m:r>
                            <a:rPr lang="en-US" b="0" i="1" smtClean="0">
                              <a:latin typeface="Cambria Math"/>
                            </a:rPr>
                            <m:t>100</m:t>
                          </m:r>
                          <m:r>
                            <a:rPr lang="en-US" b="0" i="1" smtClean="0">
                              <a:latin typeface="Cambria Math"/>
                            </a:rPr>
                            <m:t>𝑠</m:t>
                          </m:r>
                          <m:r>
                            <a:rPr lang="en-US" b="0" i="1" smtClean="0">
                              <a:latin typeface="Cambria Math"/>
                            </a:rPr>
                            <m:t>+</m:t>
                          </m:r>
                          <m:r>
                            <a:rPr lang="en-US" b="0" i="1" smtClean="0">
                              <a:latin typeface="Cambria Math"/>
                            </a:rPr>
                            <m:t>600</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068" y="1600200"/>
                <a:ext cx="4343400" cy="669094"/>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5006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52945"/>
            <a:ext cx="7620000" cy="543098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97527"/>
            <a:ext cx="5638800" cy="54864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62000" y="392622"/>
            <a:ext cx="81534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یافتن زمان صعود،زمان اوج،ماکزیمم فراجهش و زمان نشست با متلب</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5298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381000"/>
            <a:ext cx="18288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پاسخ ضربه</a:t>
            </a:r>
            <a:endParaRPr lang="en-US" sz="2400" dirty="0">
              <a:latin typeface="Times New Roman" pitchFamily="18" charset="0"/>
              <a:cs typeface="Times New Roman" pitchFamily="18" charset="0"/>
            </a:endParaRPr>
          </a:p>
        </p:txBody>
      </p:sp>
      <p:sp>
        <p:nvSpPr>
          <p:cNvPr id="3" name="TextBox 2"/>
          <p:cNvSpPr txBox="1"/>
          <p:nvPr/>
        </p:nvSpPr>
        <p:spPr>
          <a:xfrm>
            <a:off x="609600" y="1219200"/>
            <a:ext cx="3886200" cy="2585323"/>
          </a:xfrm>
          <a:prstGeom prst="rect">
            <a:avLst/>
          </a:prstGeom>
          <a:noFill/>
        </p:spPr>
        <p:txBody>
          <a:bodyPr wrap="square" rtlCol="0">
            <a:spAutoFit/>
          </a:bodyPr>
          <a:lstStyle/>
          <a:p>
            <a:pPr algn="l">
              <a:lnSpc>
                <a:spcPct val="150000"/>
              </a:lnSpc>
            </a:pPr>
            <a:r>
              <a:rPr lang="en-US" b="1" dirty="0" smtClean="0">
                <a:latin typeface="Times New Roman" pitchFamily="18" charset="0"/>
                <a:cs typeface="Times New Roman" pitchFamily="18" charset="0"/>
              </a:rPr>
              <a:t>impulse(sys,t)</a:t>
            </a:r>
          </a:p>
          <a:p>
            <a:pPr algn="l">
              <a:lnSpc>
                <a:spcPct val="150000"/>
              </a:lnSpc>
            </a:pPr>
            <a:r>
              <a:rPr lang="en-US" b="1" dirty="0" smtClean="0">
                <a:latin typeface="Times New Roman" pitchFamily="18" charset="0"/>
                <a:cs typeface="Times New Roman" pitchFamily="18" charset="0"/>
              </a:rPr>
              <a:t>impulse(num,den,t)</a:t>
            </a:r>
            <a:endParaRPr lang="fa-IR" b="1" dirty="0" smtClean="0">
              <a:latin typeface="Times New Roman" pitchFamily="18" charset="0"/>
              <a:cs typeface="Times New Roman" pitchFamily="18" charset="0"/>
            </a:endParaRPr>
          </a:p>
          <a:p>
            <a:pPr>
              <a:lnSpc>
                <a:spcPct val="150000"/>
              </a:lnSpc>
            </a:pPr>
            <a:r>
              <a:rPr lang="en-US" b="1" dirty="0">
                <a:latin typeface="Times New Roman" pitchFamily="18" charset="0"/>
                <a:cs typeface="Times New Roman" pitchFamily="18" charset="0"/>
              </a:rPr>
              <a:t>impulse(A,B,C,D,iu,t</a:t>
            </a:r>
            <a:r>
              <a:rPr lang="en-US" b="1" dirty="0" smtClean="0">
                <a:latin typeface="Times New Roman" pitchFamily="18" charset="0"/>
                <a:cs typeface="Times New Roman" pitchFamily="18" charset="0"/>
              </a:rPr>
              <a:t>)</a:t>
            </a:r>
          </a:p>
          <a:p>
            <a:pPr>
              <a:lnSpc>
                <a:spcPct val="150000"/>
              </a:lnSpc>
            </a:pPr>
            <a:r>
              <a:rPr lang="en-US" b="1" dirty="0">
                <a:latin typeface="Times New Roman" pitchFamily="18" charset="0"/>
                <a:cs typeface="Times New Roman" pitchFamily="18" charset="0"/>
              </a:rPr>
              <a:t>[y,x,t]=impulse(sys,t</a:t>
            </a:r>
            <a:r>
              <a:rPr lang="en-US" b="1" dirty="0" smtClean="0">
                <a:latin typeface="Times New Roman" pitchFamily="18" charset="0"/>
                <a:cs typeface="Times New Roman" pitchFamily="18" charset="0"/>
              </a:rPr>
              <a:t>)</a:t>
            </a:r>
          </a:p>
          <a:p>
            <a:pPr algn="l">
              <a:lnSpc>
                <a:spcPct val="150000"/>
              </a:lnSpc>
            </a:pPr>
            <a:r>
              <a:rPr lang="en-US" b="1" dirty="0" smtClean="0">
                <a:latin typeface="Times New Roman" pitchFamily="18" charset="0"/>
                <a:cs typeface="Times New Roman" pitchFamily="18" charset="0"/>
              </a:rPr>
              <a:t>[y,x,t]=impulse(num,den,t)</a:t>
            </a:r>
          </a:p>
          <a:p>
            <a:pPr algn="l">
              <a:lnSpc>
                <a:spcPct val="150000"/>
              </a:lnSpc>
            </a:pPr>
            <a:r>
              <a:rPr lang="en-US" b="1" dirty="0" smtClean="0">
                <a:latin typeface="Times New Roman" pitchFamily="18" charset="0"/>
                <a:cs typeface="Times New Roman" pitchFamily="18" charset="0"/>
              </a:rPr>
              <a:t>[y,x,t]=impulse(A,B,C,D,iu,t)</a:t>
            </a:r>
            <a:endParaRPr lang="en-US" b="1" dirty="0">
              <a:latin typeface="Times New Roman" pitchFamily="18" charset="0"/>
              <a:cs typeface="Times New Roman" pitchFamily="18" charset="0"/>
            </a:endParaRPr>
          </a:p>
        </p:txBody>
      </p:sp>
      <p:sp>
        <p:nvSpPr>
          <p:cNvPr id="4" name="TextBox 3"/>
          <p:cNvSpPr txBox="1"/>
          <p:nvPr/>
        </p:nvSpPr>
        <p:spPr>
          <a:xfrm>
            <a:off x="609600" y="4191000"/>
            <a:ext cx="7924800" cy="861774"/>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Times New Roman" pitchFamily="18" charset="0"/>
              </a:rPr>
              <a:t>استفاده از دستورهای فوق مانند دستورهای  پاسخ پله است. </a:t>
            </a:r>
          </a:p>
          <a:p>
            <a:pPr algn="r" rtl="1"/>
            <a:r>
              <a:rPr lang="fa-IR" sz="2000" dirty="0" smtClean="0">
                <a:latin typeface="Times New Roman" pitchFamily="18" charset="0"/>
                <a:cs typeface="Times New Roman" pitchFamily="18" charset="0"/>
              </a:rPr>
              <a:t>اگر بردار </a:t>
            </a:r>
            <a:r>
              <a:rPr lang="en-US" sz="2000" dirty="0" smtClean="0">
                <a:latin typeface="Times New Roman" pitchFamily="18" charset="0"/>
                <a:cs typeface="Times New Roman" pitchFamily="18" charset="0"/>
              </a:rPr>
              <a:t>t</a:t>
            </a:r>
            <a:r>
              <a:rPr lang="fa-IR" sz="2000" dirty="0" smtClean="0">
                <a:latin typeface="Times New Roman" pitchFamily="18" charset="0"/>
                <a:cs typeface="Times New Roman" pitchFamily="18" charset="0"/>
              </a:rPr>
              <a:t> را تعریف نکنیم، متلب برداری برای </a:t>
            </a:r>
            <a:r>
              <a:rPr lang="en-US" sz="2000" dirty="0" smtClean="0">
                <a:latin typeface="Times New Roman" pitchFamily="18" charset="0"/>
                <a:cs typeface="Times New Roman" pitchFamily="18" charset="0"/>
              </a:rPr>
              <a:t>t</a:t>
            </a:r>
            <a:r>
              <a:rPr lang="fa-IR" sz="2000" dirty="0" smtClean="0">
                <a:latin typeface="Times New Roman" pitchFamily="18" charset="0"/>
                <a:cs typeface="Times New Roman" pitchFamily="18" charset="0"/>
              </a:rPr>
              <a:t> به صورت دلخواه فرض می‌کند.</a:t>
            </a:r>
            <a:endParaRPr lang="en-US" sz="2000" dirty="0">
              <a:latin typeface="Times New Roman" pitchFamily="18" charset="0"/>
              <a:cs typeface="Times New Roman" pitchFamily="18" charset="0"/>
            </a:endParaRPr>
          </a:p>
        </p:txBody>
      </p:sp>
      <p:sp>
        <p:nvSpPr>
          <p:cNvPr id="6" name="TextBox 5"/>
          <p:cNvSpPr txBox="1"/>
          <p:nvPr/>
        </p:nvSpPr>
        <p:spPr>
          <a:xfrm>
            <a:off x="4343400" y="2142529"/>
            <a:ext cx="1676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t=0:</a:t>
            </a:r>
            <a:r>
              <a:rPr lang="el-GR" b="1" dirty="0" smtClean="0">
                <a:latin typeface="Times New Roman" pitchFamily="18" charset="0"/>
                <a:cs typeface="Times New Roman" pitchFamily="18" charset="0"/>
              </a:rPr>
              <a:t>Δ</a:t>
            </a:r>
            <a:r>
              <a:rPr lang="en-US" b="1" dirty="0" smtClean="0">
                <a:latin typeface="Times New Roman" pitchFamily="18" charset="0"/>
                <a:cs typeface="Times New Roman" pitchFamily="18" charset="0"/>
              </a:rPr>
              <a:t>t:t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247070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42672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پاسخ به ازای ورودی دلخواه</a:t>
            </a:r>
            <a:endParaRPr lang="en-US" sz="2400" b="1" dirty="0">
              <a:latin typeface="Times New Roman" pitchFamily="18" charset="0"/>
              <a:cs typeface="Times New Roman" pitchFamily="18" charset="0"/>
            </a:endParaRPr>
          </a:p>
        </p:txBody>
      </p:sp>
      <p:sp>
        <p:nvSpPr>
          <p:cNvPr id="3" name="TextBox 2"/>
          <p:cNvSpPr txBox="1"/>
          <p:nvPr/>
        </p:nvSpPr>
        <p:spPr>
          <a:xfrm>
            <a:off x="706582" y="1066800"/>
            <a:ext cx="3810000" cy="2169825"/>
          </a:xfrm>
          <a:prstGeom prst="rect">
            <a:avLst/>
          </a:prstGeom>
          <a:noFill/>
        </p:spPr>
        <p:txBody>
          <a:bodyPr wrap="square" rtlCol="0">
            <a:spAutoFit/>
          </a:bodyPr>
          <a:lstStyle/>
          <a:p>
            <a:pPr algn="l">
              <a:lnSpc>
                <a:spcPct val="150000"/>
              </a:lnSpc>
            </a:pPr>
            <a:r>
              <a:rPr lang="en-US" b="1" dirty="0" smtClean="0">
                <a:latin typeface="Times New Roman" pitchFamily="18" charset="0"/>
                <a:cs typeface="Times New Roman" pitchFamily="18" charset="0"/>
              </a:rPr>
              <a:t>lsim(num,den,u,t)</a:t>
            </a:r>
          </a:p>
          <a:p>
            <a:pPr algn="l">
              <a:lnSpc>
                <a:spcPct val="150000"/>
              </a:lnSpc>
            </a:pPr>
            <a:r>
              <a:rPr lang="en-US" b="1" dirty="0" smtClean="0">
                <a:latin typeface="Times New Roman" pitchFamily="18" charset="0"/>
                <a:cs typeface="Times New Roman" pitchFamily="18" charset="0"/>
              </a:rPr>
              <a:t>lsim(sys,u,,t)</a:t>
            </a:r>
          </a:p>
          <a:p>
            <a:pPr algn="l">
              <a:lnSpc>
                <a:spcPct val="150000"/>
              </a:lnSpc>
            </a:pPr>
            <a:r>
              <a:rPr lang="en-US" b="1" dirty="0" smtClean="0">
                <a:latin typeface="Times New Roman" pitchFamily="18" charset="0"/>
                <a:cs typeface="Times New Roman" pitchFamily="18" charset="0"/>
              </a:rPr>
              <a:t>lsim(A,B,C,D,u,t)</a:t>
            </a:r>
          </a:p>
          <a:p>
            <a:pPr algn="l">
              <a:lnSpc>
                <a:spcPct val="150000"/>
              </a:lnSpc>
            </a:pPr>
            <a:r>
              <a:rPr lang="en-US" b="1" dirty="0" smtClean="0">
                <a:latin typeface="Times New Roman" pitchFamily="18" charset="0"/>
                <a:cs typeface="Times New Roman" pitchFamily="18" charset="0"/>
              </a:rPr>
              <a:t>y=lsim(num,den,u,t)</a:t>
            </a:r>
          </a:p>
          <a:p>
            <a:pPr algn="l">
              <a:lnSpc>
                <a:spcPct val="150000"/>
              </a:lnSpc>
            </a:pPr>
            <a:r>
              <a:rPr lang="en-US" b="1" dirty="0" smtClean="0">
                <a:latin typeface="Times New Roman" pitchFamily="18" charset="0"/>
                <a:cs typeface="Times New Roman" pitchFamily="18" charset="0"/>
              </a:rPr>
              <a:t>[y,t]=lsim(sys,u,t)</a:t>
            </a:r>
          </a:p>
        </p:txBody>
      </p:sp>
      <p:sp>
        <p:nvSpPr>
          <p:cNvPr id="5" name="TextBox 4"/>
          <p:cNvSpPr txBox="1"/>
          <p:nvPr/>
        </p:nvSpPr>
        <p:spPr>
          <a:xfrm>
            <a:off x="3810000" y="1957863"/>
            <a:ext cx="1676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t=0:</a:t>
            </a:r>
            <a:r>
              <a:rPr lang="el-GR" b="1" dirty="0" smtClean="0">
                <a:latin typeface="Times New Roman" pitchFamily="18" charset="0"/>
                <a:cs typeface="Times New Roman" pitchFamily="18" charset="0"/>
              </a:rPr>
              <a:t>Δ</a:t>
            </a:r>
            <a:r>
              <a:rPr lang="en-US" b="1" dirty="0" smtClean="0">
                <a:latin typeface="Times New Roman" pitchFamily="18" charset="0"/>
                <a:cs typeface="Times New Roman" pitchFamily="18" charset="0"/>
              </a:rPr>
              <a:t>t:t</a:t>
            </a:r>
            <a:endParaRPr lang="en-US" b="1" dirty="0">
              <a:latin typeface="Times New Roman" pitchFamily="18" charset="0"/>
              <a:cs typeface="Times New Roman" pitchFamily="18" charset="0"/>
            </a:endParaRPr>
          </a:p>
        </p:txBody>
      </p:sp>
      <p:sp>
        <p:nvSpPr>
          <p:cNvPr id="6" name="TextBox 5"/>
          <p:cNvSpPr txBox="1"/>
          <p:nvPr/>
        </p:nvSpPr>
        <p:spPr>
          <a:xfrm>
            <a:off x="692727" y="3236625"/>
            <a:ext cx="8056418" cy="1015663"/>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استفاده از دستور فوق مانند دستور پله واحد است با این تفاوت که در این دستور تعداد آرگومانهای خروجی برابر 2 است و آرگومان خروجی  </a:t>
            </a:r>
            <a:r>
              <a:rPr lang="en-US" sz="2000" dirty="0" smtClean="0">
                <a:latin typeface="Times New Roman" pitchFamily="18" charset="0"/>
                <a:cs typeface="Times New Roman" pitchFamily="18" charset="0"/>
              </a:rPr>
              <a:t>x</a:t>
            </a:r>
            <a:r>
              <a:rPr lang="fa-IR" sz="2000" dirty="0" smtClean="0">
                <a:latin typeface="Times New Roman" pitchFamily="18" charset="0"/>
                <a:cs typeface="Times New Roman" pitchFamily="18" charset="0"/>
              </a:rPr>
              <a:t> را نداریم. همچنین باید دانست که </a:t>
            </a:r>
            <a:r>
              <a:rPr lang="en-US" sz="2000" dirty="0" smtClean="0">
                <a:latin typeface="Times New Roman" pitchFamily="18" charset="0"/>
                <a:cs typeface="Times New Roman" pitchFamily="18" charset="0"/>
              </a:rPr>
              <a:t>u</a:t>
            </a:r>
            <a:r>
              <a:rPr lang="fa-IR" sz="2000" dirty="0" smtClean="0">
                <a:latin typeface="Times New Roman" pitchFamily="18" charset="0"/>
                <a:cs typeface="Times New Roman" pitchFamily="18" charset="0"/>
              </a:rPr>
              <a:t> تابعی بر حسب </a:t>
            </a:r>
            <a:r>
              <a:rPr lang="en-US" sz="2000" dirty="0" smtClean="0">
                <a:latin typeface="Times New Roman" pitchFamily="18" charset="0"/>
                <a:cs typeface="Times New Roman" pitchFamily="18" charset="0"/>
              </a:rPr>
              <a:t>t</a:t>
            </a:r>
            <a:r>
              <a:rPr lang="fa-IR" sz="2000" dirty="0" smtClean="0">
                <a:latin typeface="Times New Roman" pitchFamily="18" charset="0"/>
                <a:cs typeface="Times New Roman" pitchFamily="18" charset="0"/>
              </a:rPr>
              <a:t> است که نشان دهنده ورودی دلخواه خواهد بود.</a:t>
            </a:r>
            <a:endParaRPr lang="en-US" sz="2000" dirty="0">
              <a:latin typeface="Times New Roman" pitchFamily="18" charset="0"/>
              <a:cs typeface="Times New Roman" pitchFamily="18" charset="0"/>
            </a:endParaRPr>
          </a:p>
        </p:txBody>
      </p:sp>
      <p:sp>
        <p:nvSpPr>
          <p:cNvPr id="7" name="TextBox 6"/>
          <p:cNvSpPr txBox="1"/>
          <p:nvPr/>
        </p:nvSpPr>
        <p:spPr>
          <a:xfrm>
            <a:off x="685800" y="4507468"/>
            <a:ext cx="2209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y=lsim(sys,u,t,X</a:t>
            </a:r>
            <a:r>
              <a:rPr lang="en-US" b="1" baseline="-25000" dirty="0" smtClean="0">
                <a:latin typeface="Times New Roman" pitchFamily="18" charset="0"/>
                <a:cs typeface="Times New Roman" pitchFamily="18" charset="0"/>
              </a:rPr>
              <a:t>0</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8" name="TextBox 7"/>
          <p:cNvSpPr txBox="1"/>
          <p:nvPr/>
        </p:nvSpPr>
        <p:spPr>
          <a:xfrm>
            <a:off x="706582" y="5029200"/>
            <a:ext cx="7904018" cy="1015663"/>
          </a:xfrm>
          <a:prstGeom prst="rect">
            <a:avLst/>
          </a:prstGeom>
          <a:noFill/>
        </p:spPr>
        <p:txBody>
          <a:bodyPr wrap="square" rtlCol="0">
            <a:spAutoFit/>
          </a:bodyPr>
          <a:lstStyle/>
          <a:p>
            <a:pPr algn="justLow" rtl="1"/>
            <a:r>
              <a:rPr lang="fa-IR" sz="2000" dirty="0" smtClean="0">
                <a:latin typeface="Times New Roman" pitchFamily="18" charset="0"/>
                <a:cs typeface="Times New Roman" pitchFamily="18" charset="0"/>
              </a:rPr>
              <a:t>اگر در سیستمی با مدل فضای حالت شرایط اولیه صفر نباشد می توان از دستور فوق استفاده کرد.دستور فوق پاسخ سیستم را به ورودی </a:t>
            </a:r>
            <a:r>
              <a:rPr lang="en-US" sz="2000" dirty="0" smtClean="0">
                <a:latin typeface="Times New Roman" pitchFamily="18" charset="0"/>
                <a:cs typeface="Times New Roman" pitchFamily="18" charset="0"/>
              </a:rPr>
              <a:t>u</a:t>
            </a:r>
            <a:r>
              <a:rPr lang="fa-IR" sz="2000" dirty="0" smtClean="0">
                <a:latin typeface="Times New Roman" pitchFamily="18" charset="0"/>
                <a:cs typeface="Times New Roman" pitchFamily="18" charset="0"/>
              </a:rPr>
              <a:t> و شرایط اولیه </a:t>
            </a:r>
            <a:r>
              <a:rPr lang="en-US" sz="2000" dirty="0" smtClean="0">
                <a:latin typeface="Times New Roman" pitchFamily="18" charset="0"/>
                <a:cs typeface="Times New Roman" pitchFamily="18" charset="0"/>
              </a:rPr>
              <a:t>x</a:t>
            </a:r>
            <a:r>
              <a:rPr lang="en-US" sz="2000" baseline="-25000" dirty="0" smtClean="0">
                <a:latin typeface="Times New Roman" pitchFamily="18" charset="0"/>
                <a:cs typeface="Times New Roman" pitchFamily="18" charset="0"/>
              </a:rPr>
              <a:t>0</a:t>
            </a:r>
            <a:r>
              <a:rPr lang="fa-IR" sz="2000" dirty="0" smtClean="0">
                <a:latin typeface="Times New Roman" pitchFamily="18" charset="0"/>
                <a:cs typeface="Times New Roman" pitchFamily="18" charset="0"/>
              </a:rPr>
              <a:t> می‌دهد.(شرایط اولیه همان بردار حالت اولیه است.)</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87951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762000"/>
            <a:ext cx="40386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عملگرهای رابطه‌ای و منطقی</a:t>
            </a:r>
            <a:endParaRPr lang="en-US" sz="2400" b="1" dirty="0">
              <a:latin typeface="Times New Roman" pitchFamily="18" charset="0"/>
              <a:cs typeface="Times New Roman" pitchFamily="18" charset="0"/>
            </a:endParaRPr>
          </a:p>
        </p:txBody>
      </p:sp>
      <p:grpSp>
        <p:nvGrpSpPr>
          <p:cNvPr id="5" name="Group 4"/>
          <p:cNvGrpSpPr/>
          <p:nvPr/>
        </p:nvGrpSpPr>
        <p:grpSpPr>
          <a:xfrm>
            <a:off x="723900" y="2514600"/>
            <a:ext cx="3429000" cy="3000821"/>
            <a:chOff x="1447800" y="2133600"/>
            <a:chExt cx="3429000" cy="3000821"/>
          </a:xfrm>
        </p:grpSpPr>
        <p:sp>
          <p:nvSpPr>
            <p:cNvPr id="3" name="TextBox 2"/>
            <p:cNvSpPr txBox="1"/>
            <p:nvPr/>
          </p:nvSpPr>
          <p:spPr>
            <a:xfrm>
              <a:off x="1447800" y="2133600"/>
              <a:ext cx="1752600" cy="2585323"/>
            </a:xfrm>
            <a:prstGeom prst="rect">
              <a:avLst/>
            </a:prstGeom>
            <a:noFill/>
          </p:spPr>
          <p:txBody>
            <a:bodyPr wrap="square" rtlCol="0">
              <a:spAutoFit/>
            </a:bodyPr>
            <a:lstStyle/>
            <a:p>
              <a:pPr algn="ctr">
                <a:lnSpc>
                  <a:spcPct val="150000"/>
                </a:lnSpc>
              </a:pPr>
              <a:r>
                <a:rPr lang="en-US" b="1" dirty="0" smtClean="0">
                  <a:latin typeface="Times New Roman" pitchFamily="18" charset="0"/>
                  <a:cs typeface="Times New Roman" pitchFamily="18" charset="0"/>
                </a:rPr>
                <a:t>&lt;</a:t>
              </a:r>
            </a:p>
            <a:p>
              <a:pPr algn="ctr">
                <a:lnSpc>
                  <a:spcPct val="150000"/>
                </a:lnSpc>
              </a:pPr>
              <a:r>
                <a:rPr lang="en-US" b="1" dirty="0" smtClean="0">
                  <a:latin typeface="Times New Roman" pitchFamily="18" charset="0"/>
                  <a:cs typeface="Times New Roman" pitchFamily="18" charset="0"/>
                </a:rPr>
                <a:t>&lt;=</a:t>
              </a:r>
            </a:p>
            <a:p>
              <a:pPr algn="ctr">
                <a:lnSpc>
                  <a:spcPct val="150000"/>
                </a:lnSpc>
              </a:pPr>
              <a:r>
                <a:rPr lang="en-US" b="1" dirty="0" smtClean="0">
                  <a:latin typeface="Times New Roman" pitchFamily="18" charset="0"/>
                  <a:cs typeface="Times New Roman" pitchFamily="18" charset="0"/>
                </a:rPr>
                <a:t>&gt;</a:t>
              </a:r>
            </a:p>
            <a:p>
              <a:pPr algn="ctr">
                <a:lnSpc>
                  <a:spcPct val="150000"/>
                </a:lnSpc>
              </a:pPr>
              <a:r>
                <a:rPr lang="en-US" b="1" dirty="0" smtClean="0">
                  <a:latin typeface="Times New Roman" pitchFamily="18" charset="0"/>
                  <a:cs typeface="Times New Roman" pitchFamily="18" charset="0"/>
                </a:rPr>
                <a:t>&gt;=</a:t>
              </a:r>
            </a:p>
            <a:p>
              <a:pPr algn="ctr">
                <a:lnSpc>
                  <a:spcPct val="150000"/>
                </a:lnSpc>
              </a:pPr>
              <a:r>
                <a:rPr lang="en-US" b="1" dirty="0" smtClean="0">
                  <a:latin typeface="Times New Roman" pitchFamily="18" charset="0"/>
                  <a:cs typeface="Times New Roman" pitchFamily="18" charset="0"/>
                </a:rPr>
                <a:t>==</a:t>
              </a:r>
            </a:p>
            <a:p>
              <a:pPr algn="ctr">
                <a:lnSpc>
                  <a:spcPct val="150000"/>
                </a:lnSpc>
              </a:pP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TextBox 3"/>
            <p:cNvSpPr txBox="1"/>
            <p:nvPr/>
          </p:nvSpPr>
          <p:spPr>
            <a:xfrm>
              <a:off x="2819400" y="2133600"/>
              <a:ext cx="2057400" cy="3000821"/>
            </a:xfrm>
            <a:prstGeom prst="rect">
              <a:avLst/>
            </a:prstGeom>
            <a:noFill/>
          </p:spPr>
          <p:txBody>
            <a:bodyPr wrap="square" rtlCol="0">
              <a:spAutoFit/>
            </a:bodyPr>
            <a:lstStyle/>
            <a:p>
              <a:pPr algn="r" rtl="1">
                <a:lnSpc>
                  <a:spcPct val="150000"/>
                </a:lnSpc>
              </a:pPr>
              <a:r>
                <a:rPr lang="fa-IR" dirty="0" smtClean="0"/>
                <a:t>کوچکتر از</a:t>
              </a:r>
            </a:p>
            <a:p>
              <a:pPr algn="r" rtl="1">
                <a:lnSpc>
                  <a:spcPct val="150000"/>
                </a:lnSpc>
              </a:pPr>
              <a:r>
                <a:rPr lang="fa-IR" dirty="0" smtClean="0"/>
                <a:t>کوچکتر یا مساوی</a:t>
              </a:r>
            </a:p>
            <a:p>
              <a:pPr algn="r" rtl="1">
                <a:lnSpc>
                  <a:spcPct val="150000"/>
                </a:lnSpc>
              </a:pPr>
              <a:r>
                <a:rPr lang="fa-IR" dirty="0" smtClean="0"/>
                <a:t>بزرگتر از</a:t>
              </a:r>
            </a:p>
            <a:p>
              <a:pPr algn="r" rtl="1">
                <a:lnSpc>
                  <a:spcPct val="150000"/>
                </a:lnSpc>
              </a:pPr>
              <a:r>
                <a:rPr lang="fa-IR" dirty="0" smtClean="0"/>
                <a:t>بزرگتر یا مساوی</a:t>
              </a:r>
            </a:p>
            <a:p>
              <a:pPr algn="r" rtl="1">
                <a:lnSpc>
                  <a:spcPct val="150000"/>
                </a:lnSpc>
              </a:pPr>
              <a:r>
                <a:rPr lang="fa-IR" dirty="0" smtClean="0"/>
                <a:t>برابر</a:t>
              </a:r>
            </a:p>
            <a:p>
              <a:pPr algn="r" rtl="1">
                <a:lnSpc>
                  <a:spcPct val="150000"/>
                </a:lnSpc>
              </a:pPr>
              <a:r>
                <a:rPr lang="fa-IR" dirty="0" smtClean="0"/>
                <a:t>نابرابر</a:t>
              </a:r>
            </a:p>
            <a:p>
              <a:pPr algn="r" rtl="1">
                <a:lnSpc>
                  <a:spcPct val="150000"/>
                </a:lnSpc>
              </a:pPr>
              <a:endParaRPr lang="en-US" dirty="0"/>
            </a:p>
          </p:txBody>
        </p:sp>
      </p:grpSp>
      <p:grpSp>
        <p:nvGrpSpPr>
          <p:cNvPr id="8" name="Group 7"/>
          <p:cNvGrpSpPr/>
          <p:nvPr/>
        </p:nvGrpSpPr>
        <p:grpSpPr>
          <a:xfrm>
            <a:off x="5257800" y="2514600"/>
            <a:ext cx="2667000" cy="1338828"/>
            <a:chOff x="5257800" y="2590800"/>
            <a:chExt cx="2667000" cy="1338828"/>
          </a:xfrm>
        </p:grpSpPr>
        <p:sp>
          <p:nvSpPr>
            <p:cNvPr id="6" name="TextBox 5"/>
            <p:cNvSpPr txBox="1"/>
            <p:nvPr/>
          </p:nvSpPr>
          <p:spPr>
            <a:xfrm>
              <a:off x="5257800" y="2590800"/>
              <a:ext cx="1295400" cy="1288045"/>
            </a:xfrm>
            <a:prstGeom prst="rect">
              <a:avLst/>
            </a:prstGeom>
            <a:noFill/>
          </p:spPr>
          <p:txBody>
            <a:bodyPr wrap="square" rtlCol="0">
              <a:spAutoFit/>
            </a:bodyPr>
            <a:lstStyle/>
            <a:p>
              <a:pPr algn="ctr">
                <a:lnSpc>
                  <a:spcPct val="150000"/>
                </a:lnSpc>
              </a:pPr>
              <a:r>
                <a:rPr lang="en-US" dirty="0" smtClean="0">
                  <a:latin typeface="Times New Roman" pitchFamily="18" charset="0"/>
                  <a:cs typeface="Times New Roman" pitchFamily="18" charset="0"/>
                </a:rPr>
                <a:t>&amp;</a:t>
              </a:r>
            </a:p>
            <a:p>
              <a:pPr algn="ctr">
                <a:lnSpc>
                  <a:spcPct val="150000"/>
                </a:lnSpc>
              </a:pPr>
              <a:r>
                <a:rPr lang="en-US" dirty="0" smtClean="0">
                  <a:latin typeface="Times New Roman" pitchFamily="18" charset="0"/>
                  <a:cs typeface="Times New Roman" pitchFamily="18" charset="0"/>
                </a:rPr>
                <a:t>|</a:t>
              </a:r>
            </a:p>
            <a:p>
              <a:pPr algn="ctr">
                <a:lnSpc>
                  <a:spcPct val="150000"/>
                </a:lnSpc>
              </a:pPr>
              <a:r>
                <a:rPr lang="en-US" dirty="0">
                  <a:latin typeface="Times New Roman" pitchFamily="18" charset="0"/>
                  <a:cs typeface="Times New Roman" pitchFamily="18" charset="0"/>
                </a:rPr>
                <a:t>~</a:t>
              </a:r>
            </a:p>
          </p:txBody>
        </p:sp>
        <p:sp>
          <p:nvSpPr>
            <p:cNvPr id="7" name="TextBox 6"/>
            <p:cNvSpPr txBox="1"/>
            <p:nvPr/>
          </p:nvSpPr>
          <p:spPr>
            <a:xfrm>
              <a:off x="6553200" y="2590800"/>
              <a:ext cx="1371600" cy="1338828"/>
            </a:xfrm>
            <a:prstGeom prst="rect">
              <a:avLst/>
            </a:prstGeom>
            <a:noFill/>
          </p:spPr>
          <p:txBody>
            <a:bodyPr wrap="square" rtlCol="0">
              <a:spAutoFit/>
            </a:bodyPr>
            <a:lstStyle/>
            <a:p>
              <a:pPr algn="l">
                <a:lnSpc>
                  <a:spcPct val="150000"/>
                </a:lnSpc>
              </a:pPr>
              <a:r>
                <a:rPr lang="en-US" dirty="0" smtClean="0"/>
                <a:t>AND</a:t>
              </a:r>
            </a:p>
            <a:p>
              <a:pPr algn="l">
                <a:lnSpc>
                  <a:spcPct val="150000"/>
                </a:lnSpc>
              </a:pPr>
              <a:r>
                <a:rPr lang="en-US" dirty="0" smtClean="0"/>
                <a:t>OR</a:t>
              </a:r>
            </a:p>
            <a:p>
              <a:pPr algn="l">
                <a:lnSpc>
                  <a:spcPct val="150000"/>
                </a:lnSpc>
              </a:pPr>
              <a:r>
                <a:rPr lang="en-US" dirty="0" smtClean="0"/>
                <a:t>NOT</a:t>
              </a:r>
              <a:endParaRPr lang="en-US" dirty="0"/>
            </a:p>
          </p:txBody>
        </p:sp>
      </p:grpSp>
      <p:sp>
        <p:nvSpPr>
          <p:cNvPr id="9" name="TextBox 8"/>
          <p:cNvSpPr txBox="1"/>
          <p:nvPr/>
        </p:nvSpPr>
        <p:spPr>
          <a:xfrm>
            <a:off x="3695700" y="1725090"/>
            <a:ext cx="1181100" cy="400110"/>
          </a:xfrm>
          <a:prstGeom prst="rect">
            <a:avLst/>
          </a:prstGeom>
          <a:noFill/>
        </p:spPr>
        <p:txBody>
          <a:bodyPr wrap="square" rtlCol="0">
            <a:spAutoFit/>
          </a:bodyPr>
          <a:lstStyle/>
          <a:p>
            <a:pPr algn="r" rtl="1"/>
            <a:r>
              <a:rPr lang="fa-IR" sz="2000" dirty="0" smtClean="0">
                <a:latin typeface="Times New Roman" pitchFamily="18" charset="0"/>
              </a:rPr>
              <a:t>رابطه‌ای</a:t>
            </a:r>
            <a:endParaRPr lang="en-US" sz="2000" dirty="0">
              <a:latin typeface="Times New Roman" pitchFamily="18" charset="0"/>
            </a:endParaRPr>
          </a:p>
        </p:txBody>
      </p:sp>
      <p:sp>
        <p:nvSpPr>
          <p:cNvPr id="10" name="TextBox 9"/>
          <p:cNvSpPr txBox="1"/>
          <p:nvPr/>
        </p:nvSpPr>
        <p:spPr>
          <a:xfrm>
            <a:off x="6695209" y="1799227"/>
            <a:ext cx="1104900" cy="369332"/>
          </a:xfrm>
          <a:prstGeom prst="rect">
            <a:avLst/>
          </a:prstGeom>
          <a:noFill/>
        </p:spPr>
        <p:txBody>
          <a:bodyPr wrap="square" rtlCol="0">
            <a:spAutoFit/>
          </a:bodyPr>
          <a:lstStyle/>
          <a:p>
            <a:pPr algn="r" rtl="1"/>
            <a:r>
              <a:rPr lang="fa-IR" dirty="0" smtClean="0"/>
              <a:t>منطقی</a:t>
            </a:r>
            <a:endParaRPr lang="en-US" dirty="0"/>
          </a:p>
        </p:txBody>
      </p:sp>
    </p:spTree>
    <p:extLst>
      <p:ext uri="{BB962C8B-B14F-4D97-AF65-F5344CB8AC3E}">
        <p14:creationId xmlns:p14="http://schemas.microsoft.com/office/powerpoint/2010/main" val="3593216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381000"/>
            <a:ext cx="3581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مثالی برای ورودی دلخواه </a:t>
            </a:r>
            <a:endParaRPr lang="en-US"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762000" y="1092882"/>
                <a:ext cx="2563091"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𝐶</m:t>
                          </m:r>
                          <m:r>
                            <a:rPr lang="en-US" b="0" i="1" smtClean="0">
                              <a:latin typeface="Cambria Math"/>
                            </a:rPr>
                            <m:t>(</m:t>
                          </m:r>
                          <m:r>
                            <a:rPr lang="en-US" b="0" i="1" smtClean="0">
                              <a:latin typeface="Cambria Math"/>
                            </a:rPr>
                            <m:t>𝑠</m:t>
                          </m:r>
                          <m:r>
                            <a:rPr lang="en-US" b="0" i="1" smtClean="0">
                              <a:latin typeface="Cambria Math"/>
                            </a:rPr>
                            <m:t>)</m:t>
                          </m:r>
                        </m:num>
                        <m:den>
                          <m:r>
                            <a:rPr lang="en-US" b="0" i="1" smtClean="0">
                              <a:latin typeface="Cambria Math"/>
                            </a:rPr>
                            <m:t>𝑅</m:t>
                          </m:r>
                          <m:r>
                            <a:rPr lang="en-US" b="0" i="1" smtClean="0">
                              <a:latin typeface="Cambria Math"/>
                            </a:rPr>
                            <m:t>(</m:t>
                          </m:r>
                          <m:r>
                            <a:rPr lang="en-US" b="0" i="1" smtClean="0">
                              <a:latin typeface="Cambria Math"/>
                            </a:rPr>
                            <m:t>𝑠</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𝑠</m:t>
                              </m:r>
                            </m:e>
                            <m:sup>
                              <m:r>
                                <a:rPr lang="en-US" b="0" i="1" smtClean="0">
                                  <a:latin typeface="Cambria Math"/>
                                </a:rPr>
                                <m:t>2</m:t>
                              </m:r>
                            </m:sup>
                          </m:sSup>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1</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62000" y="1092882"/>
                <a:ext cx="2563091" cy="669094"/>
              </a:xfrm>
              <a:prstGeom prst="rect">
                <a:avLst/>
              </a:prstGeom>
              <a:blipFill rotWithShape="1">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46564"/>
            <a:ext cx="8438322" cy="4191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761975"/>
            <a:ext cx="5715000" cy="4800133"/>
          </a:xfrm>
          <a:prstGeom prst="rect">
            <a:avLst/>
          </a:prstGeom>
        </p:spPr>
      </p:pic>
    </p:spTree>
    <p:extLst>
      <p:ext uri="{BB962C8B-B14F-4D97-AF65-F5344CB8AC3E}">
        <p14:creationId xmlns:p14="http://schemas.microsoft.com/office/powerpoint/2010/main" val="4176375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426582"/>
            <a:ext cx="3533775" cy="28194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5257800" y="457200"/>
            <a:ext cx="36576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یافتن پاسخ به شرایط اولیه </a:t>
            </a:r>
            <a:endParaRPr lang="en-US" sz="2400" b="1" dirty="0">
              <a:latin typeface="Times New Roman" pitchFamily="18" charset="0"/>
              <a:cs typeface="Times New Roman" pitchFamily="18" charset="0"/>
            </a:endParaRPr>
          </a:p>
        </p:txBody>
      </p:sp>
      <p:sp>
        <p:nvSpPr>
          <p:cNvPr id="3" name="TextBox 2"/>
          <p:cNvSpPr txBox="1"/>
          <p:nvPr/>
        </p:nvSpPr>
        <p:spPr>
          <a:xfrm>
            <a:off x="685800" y="1066800"/>
            <a:ext cx="5943600" cy="923330"/>
          </a:xfrm>
          <a:prstGeom prst="rect">
            <a:avLst/>
          </a:prstGeom>
          <a:noFill/>
        </p:spPr>
        <p:txBody>
          <a:bodyPr wrap="square" rtlCol="0">
            <a:spAutoFit/>
          </a:bodyPr>
          <a:lstStyle/>
          <a:p>
            <a:pPr>
              <a:lnSpc>
                <a:spcPct val="150000"/>
              </a:lnSpc>
            </a:pPr>
            <a:r>
              <a:rPr lang="en-US" b="1" dirty="0" smtClean="0">
                <a:latin typeface="Times New Roman" pitchFamily="18" charset="0"/>
                <a:cs typeface="Times New Roman" pitchFamily="18" charset="0"/>
              </a:rPr>
              <a:t>initial( A ,B ,C ,D , [initial condition] ,t)</a:t>
            </a:r>
          </a:p>
          <a:p>
            <a:pPr>
              <a:lnSpc>
                <a:spcPct val="150000"/>
              </a:lnSpc>
            </a:pPr>
            <a:r>
              <a:rPr lang="en-US" b="1" dirty="0" smtClean="0">
                <a:latin typeface="Times New Roman" pitchFamily="18" charset="0"/>
                <a:cs typeface="Times New Roman" pitchFamily="18" charset="0"/>
              </a:rPr>
              <a:t>[y,x]=initial( A ,B ,C ,D , [</a:t>
            </a:r>
            <a:r>
              <a:rPr lang="en-US" b="1" dirty="0">
                <a:latin typeface="Times New Roman" pitchFamily="18" charset="0"/>
                <a:cs typeface="Times New Roman" pitchFamily="18" charset="0"/>
              </a:rPr>
              <a:t>initial condition</a:t>
            </a:r>
            <a:r>
              <a:rPr lang="en-US" b="1" dirty="0" smtClean="0">
                <a:latin typeface="Times New Roman" pitchFamily="18" charset="0"/>
                <a:cs typeface="Times New Roman" pitchFamily="18" charset="0"/>
              </a:rPr>
              <a:t>] ,t )</a:t>
            </a:r>
            <a:endParaRPr lang="en-US" b="1" dirty="0">
              <a:latin typeface="Times New Roman" pitchFamily="18" charset="0"/>
              <a:cs typeface="Times New Roman" pitchFamily="18" charset="0"/>
            </a:endParaRPr>
          </a:p>
        </p:txBody>
      </p:sp>
      <p:sp>
        <p:nvSpPr>
          <p:cNvPr id="4" name="TextBox 3"/>
          <p:cNvSpPr txBox="1"/>
          <p:nvPr/>
        </p:nvSpPr>
        <p:spPr>
          <a:xfrm>
            <a:off x="685800" y="2438400"/>
            <a:ext cx="8229600" cy="646331"/>
          </a:xfrm>
          <a:prstGeom prst="rect">
            <a:avLst/>
          </a:prstGeom>
          <a:noFill/>
        </p:spPr>
        <p:txBody>
          <a:bodyPr wrap="square" rtlCol="0">
            <a:spAutoFit/>
          </a:bodyPr>
          <a:lstStyle/>
          <a:p>
            <a:pPr algn="r" rtl="1"/>
            <a:r>
              <a:rPr lang="fa-IR" dirty="0" smtClean="0"/>
              <a:t>اگر سیستم در فضای حالت توصیف شده باشد دستور فوق پاسخ را نسبت به شرایط اولیه می‌دهد.</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12" y="3084729"/>
            <a:ext cx="4538188" cy="35031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22523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304800"/>
            <a:ext cx="38862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تحلیل مکان هندسی ریشه‌ها</a:t>
            </a:r>
            <a:endParaRPr lang="en-US" sz="2800" b="1" dirty="0">
              <a:latin typeface="Times New Roman" pitchFamily="18" charset="0"/>
              <a:cs typeface="Times New Roman" pitchFamily="18" charset="0"/>
            </a:endParaRPr>
          </a:p>
        </p:txBody>
      </p:sp>
      <p:sp>
        <p:nvSpPr>
          <p:cNvPr id="3" name="TextBox 2"/>
          <p:cNvSpPr txBox="1"/>
          <p:nvPr/>
        </p:nvSpPr>
        <p:spPr>
          <a:xfrm>
            <a:off x="457200" y="1941731"/>
            <a:ext cx="3124200" cy="707501"/>
          </a:xfrm>
          <a:prstGeom prst="rect">
            <a:avLst/>
          </a:prstGeom>
          <a:noFill/>
        </p:spPr>
        <p:txBody>
          <a:bodyPr wrap="square" rtlCol="0">
            <a:spAutoFit/>
          </a:bodyPr>
          <a:lstStyle/>
          <a:p>
            <a:pPr>
              <a:lnSpc>
                <a:spcPts val="2500"/>
              </a:lnSpc>
            </a:pPr>
            <a:r>
              <a:rPr lang="en-US" b="1" dirty="0" smtClean="0">
                <a:latin typeface="Times New Roman" pitchFamily="18" charset="0"/>
                <a:cs typeface="Times New Roman" pitchFamily="18" charset="0"/>
              </a:rPr>
              <a:t>rlocus(A,B,C,D,K)</a:t>
            </a:r>
          </a:p>
          <a:p>
            <a:pPr>
              <a:lnSpc>
                <a:spcPts val="2500"/>
              </a:lnSpc>
            </a:pPr>
            <a:r>
              <a:rPr lang="en-US" b="1" dirty="0" smtClean="0">
                <a:latin typeface="Times New Roman" pitchFamily="18" charset="0"/>
                <a:cs typeface="Times New Roman" pitchFamily="18" charset="0"/>
              </a:rPr>
              <a:t>rlocus(num,den,K)</a:t>
            </a:r>
            <a:endParaRPr lang="en-US" b="1" dirty="0">
              <a:latin typeface="Times New Roman" pitchFamily="18" charset="0"/>
              <a:cs typeface="Times New Roman" pitchFamily="18" charset="0"/>
            </a:endParaRPr>
          </a:p>
        </p:txBody>
      </p:sp>
      <p:sp>
        <p:nvSpPr>
          <p:cNvPr id="4" name="TextBox 3"/>
          <p:cNvSpPr txBox="1"/>
          <p:nvPr/>
        </p:nvSpPr>
        <p:spPr>
          <a:xfrm>
            <a:off x="457200" y="1295400"/>
            <a:ext cx="8458200"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دستورهای زیر نمودار مکان هندسی ریشه ها را رسم می‌کند. می‌توان بردار بهره </a:t>
            </a:r>
            <a:r>
              <a:rPr lang="en-US" dirty="0" smtClean="0">
                <a:latin typeface="Times New Roman" pitchFamily="18" charset="0"/>
                <a:cs typeface="Times New Roman" pitchFamily="18" charset="0"/>
              </a:rPr>
              <a:t>k</a:t>
            </a:r>
            <a:r>
              <a:rPr lang="fa-IR" dirty="0" smtClean="0">
                <a:latin typeface="Times New Roman" pitchFamily="18" charset="0"/>
                <a:cs typeface="Times New Roman" pitchFamily="18" charset="0"/>
              </a:rPr>
              <a:t> را تعریف کرد اگر این کار را نکنیم متلب بردار </a:t>
            </a:r>
            <a:r>
              <a:rPr lang="en-US" dirty="0" smtClean="0">
                <a:latin typeface="Times New Roman" pitchFamily="18" charset="0"/>
                <a:cs typeface="Times New Roman" pitchFamily="18" charset="0"/>
              </a:rPr>
              <a:t>k</a:t>
            </a:r>
            <a:r>
              <a:rPr lang="fa-IR" dirty="0" smtClean="0">
                <a:latin typeface="Times New Roman" pitchFamily="18" charset="0"/>
                <a:cs typeface="Times New Roman" pitchFamily="18" charset="0"/>
              </a:rPr>
              <a:t> را به صورت خودکار تعیین می‌کند.</a:t>
            </a:r>
            <a:endParaRPr lang="en-US" dirty="0">
              <a:latin typeface="Times New Roman" pitchFamily="18" charset="0"/>
              <a:cs typeface="Times New Roman" pitchFamily="18" charset="0"/>
            </a:endParaRPr>
          </a:p>
        </p:txBody>
      </p:sp>
      <p:sp>
        <p:nvSpPr>
          <p:cNvPr id="5" name="TextBox 4"/>
          <p:cNvSpPr txBox="1"/>
          <p:nvPr/>
        </p:nvSpPr>
        <p:spPr>
          <a:xfrm>
            <a:off x="1600200" y="2803359"/>
            <a:ext cx="73152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دستورهای زیر با آرگومان سمت چپ به کار می‌روند در نتیجه نمودار رسم نمی‌کنند. </a:t>
            </a:r>
            <a:endParaRPr lang="en-US" dirty="0">
              <a:latin typeface="Times New Roman" pitchFamily="18" charset="0"/>
              <a:cs typeface="Times New Roman" pitchFamily="18" charset="0"/>
            </a:endParaRPr>
          </a:p>
        </p:txBody>
      </p:sp>
      <p:sp>
        <p:nvSpPr>
          <p:cNvPr id="6" name="TextBox 5"/>
          <p:cNvSpPr txBox="1"/>
          <p:nvPr/>
        </p:nvSpPr>
        <p:spPr>
          <a:xfrm>
            <a:off x="457200" y="3581400"/>
            <a:ext cx="3352800" cy="1054135"/>
          </a:xfrm>
          <a:prstGeom prst="rect">
            <a:avLst/>
          </a:prstGeom>
          <a:noFill/>
        </p:spPr>
        <p:txBody>
          <a:bodyPr wrap="square" rtlCol="0">
            <a:spAutoFit/>
          </a:bodyPr>
          <a:lstStyle/>
          <a:p>
            <a:pPr>
              <a:lnSpc>
                <a:spcPts val="2500"/>
              </a:lnSpc>
            </a:pPr>
            <a:r>
              <a:rPr lang="en-US" b="1" dirty="0" smtClean="0">
                <a:latin typeface="Times New Roman" pitchFamily="18" charset="0"/>
                <a:cs typeface="Times New Roman" pitchFamily="18" charset="0"/>
              </a:rPr>
              <a:t>[r,k]=rlocus(num,den,K)</a:t>
            </a:r>
          </a:p>
          <a:p>
            <a:pPr>
              <a:lnSpc>
                <a:spcPts val="2500"/>
              </a:lnSpc>
            </a:pPr>
            <a:r>
              <a:rPr lang="en-US" b="1" dirty="0" smtClean="0">
                <a:latin typeface="Times New Roman" pitchFamily="18" charset="0"/>
                <a:cs typeface="Times New Roman" pitchFamily="18" charset="0"/>
              </a:rPr>
              <a:t>[r,k]=rlocus(A,B,C,D,k)</a:t>
            </a:r>
          </a:p>
          <a:p>
            <a:pPr>
              <a:lnSpc>
                <a:spcPts val="2500"/>
              </a:lnSpc>
            </a:pPr>
            <a:r>
              <a:rPr lang="en-US" b="1" dirty="0" smtClean="0">
                <a:latin typeface="Times New Roman" pitchFamily="18" charset="0"/>
                <a:cs typeface="Times New Roman" pitchFamily="18" charset="0"/>
              </a:rPr>
              <a:t>[r,k]=rlocus(sys)</a:t>
            </a:r>
            <a:endParaRPr lang="en-US" b="1" dirty="0">
              <a:latin typeface="Times New Roman" pitchFamily="18" charset="0"/>
              <a:cs typeface="Times New Roman" pitchFamily="18" charset="0"/>
            </a:endParaRPr>
          </a:p>
        </p:txBody>
      </p:sp>
      <p:sp>
        <p:nvSpPr>
          <p:cNvPr id="7" name="TextBox 6"/>
          <p:cNvSpPr txBox="1"/>
          <p:nvPr/>
        </p:nvSpPr>
        <p:spPr>
          <a:xfrm>
            <a:off x="457200" y="4953000"/>
            <a:ext cx="8534400" cy="733534"/>
          </a:xfrm>
          <a:prstGeom prst="rect">
            <a:avLst/>
          </a:prstGeom>
          <a:noFill/>
        </p:spPr>
        <p:txBody>
          <a:bodyPr wrap="square" rtlCol="0">
            <a:spAutoFit/>
          </a:bodyPr>
          <a:lstStyle/>
          <a:p>
            <a:pPr algn="just" rtl="1">
              <a:lnSpc>
                <a:spcPts val="2500"/>
              </a:lnSpc>
            </a:pPr>
            <a:r>
              <a:rPr lang="fa-IR" dirty="0" smtClean="0">
                <a:latin typeface="Times New Roman" pitchFamily="18" charset="0"/>
                <a:cs typeface="Times New Roman" pitchFamily="18" charset="0"/>
              </a:rPr>
              <a:t>ماتریس </a:t>
            </a:r>
            <a:r>
              <a:rPr lang="en-US" dirty="0" smtClean="0">
                <a:latin typeface="Times New Roman" pitchFamily="18" charset="0"/>
                <a:cs typeface="Times New Roman" pitchFamily="18" charset="0"/>
              </a:rPr>
              <a:t>r</a:t>
            </a:r>
            <a:r>
              <a:rPr lang="fa-IR" dirty="0" smtClean="0">
                <a:latin typeface="Times New Roman" pitchFamily="18" charset="0"/>
                <a:cs typeface="Times New Roman" pitchFamily="18" charset="0"/>
              </a:rPr>
              <a:t> دارای </a:t>
            </a:r>
            <a:r>
              <a:rPr lang="en-US" dirty="0" smtClean="0">
                <a:latin typeface="Times New Roman" pitchFamily="18" charset="0"/>
                <a:cs typeface="Times New Roman" pitchFamily="18" charset="0"/>
              </a:rPr>
              <a:t>k</a:t>
            </a:r>
            <a:r>
              <a:rPr lang="fa-IR" dirty="0" smtClean="0">
                <a:latin typeface="Times New Roman" pitchFamily="18" charset="0"/>
                <a:cs typeface="Times New Roman" pitchFamily="18" charset="0"/>
              </a:rPr>
              <a:t> ردیف و </a:t>
            </a:r>
            <a:r>
              <a:rPr lang="en-US" dirty="0" smtClean="0">
                <a:latin typeface="Times New Roman" pitchFamily="18" charset="0"/>
                <a:cs typeface="Times New Roman" pitchFamily="18" charset="0"/>
              </a:rPr>
              <a:t>n</a:t>
            </a:r>
            <a:r>
              <a:rPr lang="fa-IR" dirty="0" smtClean="0">
                <a:latin typeface="Times New Roman" pitchFamily="18" charset="0"/>
                <a:cs typeface="Times New Roman" pitchFamily="18" charset="0"/>
              </a:rPr>
              <a:t> ستون است (</a:t>
            </a:r>
            <a:r>
              <a:rPr lang="en-US" dirty="0" smtClean="0">
                <a:latin typeface="Times New Roman" pitchFamily="18" charset="0"/>
                <a:cs typeface="Times New Roman" pitchFamily="18" charset="0"/>
              </a:rPr>
              <a:t>n</a:t>
            </a:r>
            <a:r>
              <a:rPr lang="fa-IR" dirty="0" smtClean="0">
                <a:latin typeface="Times New Roman" pitchFamily="18" charset="0"/>
                <a:cs typeface="Times New Roman" pitchFamily="18" charset="0"/>
              </a:rPr>
              <a:t> مرتبه مخرج است) و درایه‌های آن محل ریشه‌های سیستم را در بر دارد.هر ردیف این ماتریس بایک بردار بهره‌ی مندرج در بردار </a:t>
            </a:r>
            <a:r>
              <a:rPr lang="en-US" dirty="0" smtClean="0">
                <a:latin typeface="Times New Roman" pitchFamily="18" charset="0"/>
                <a:cs typeface="Times New Roman" pitchFamily="18" charset="0"/>
              </a:rPr>
              <a:t>k</a:t>
            </a:r>
            <a:r>
              <a:rPr lang="fa-IR" dirty="0" smtClean="0">
                <a:latin typeface="Times New Roman" pitchFamily="18" charset="0"/>
                <a:cs typeface="Times New Roman" pitchFamily="18" charset="0"/>
              </a:rPr>
              <a:t> متناظر است.</a:t>
            </a:r>
            <a:endParaRPr lang="en-US" dirty="0">
              <a:latin typeface="Times New Roman" pitchFamily="18" charset="0"/>
              <a:cs typeface="Times New Roman" pitchFamily="18" charset="0"/>
            </a:endParaRPr>
          </a:p>
        </p:txBody>
      </p:sp>
      <p:sp>
        <p:nvSpPr>
          <p:cNvPr id="8" name="Curved Right Arrow 7">
            <a:hlinkClick r:id="rId2"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3467638"/>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7200"/>
            <a:ext cx="6096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مثالی برای رسم مکان هندسی ریشه‌ها</a:t>
            </a:r>
            <a:endParaRPr lang="en-US" sz="2400" b="1"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19200"/>
            <a:ext cx="6705600" cy="52790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8229600" cy="4495800"/>
          </a:xfrm>
          <a:prstGeom prst="rect">
            <a:avLst/>
          </a:prstGeom>
        </p:spPr>
      </p:pic>
    </p:spTree>
    <p:extLst>
      <p:ext uri="{BB962C8B-B14F-4D97-AF65-F5344CB8AC3E}">
        <p14:creationId xmlns:p14="http://schemas.microsoft.com/office/powerpoint/2010/main" val="4285578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06339"/>
            <a:ext cx="61722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نمودار مکان هندسی ریشه‌ها بر روی شبکه‌ی قطبی</a:t>
            </a:r>
            <a:endParaRPr lang="en-US" sz="2400" b="1" dirty="0">
              <a:latin typeface="Times New Roman" pitchFamily="18" charset="0"/>
              <a:cs typeface="Times New Roman" pitchFamily="18" charset="0"/>
            </a:endParaRPr>
          </a:p>
        </p:txBody>
      </p:sp>
      <p:sp>
        <p:nvSpPr>
          <p:cNvPr id="3" name="TextBox 2"/>
          <p:cNvSpPr txBox="1"/>
          <p:nvPr/>
        </p:nvSpPr>
        <p:spPr>
          <a:xfrm>
            <a:off x="381000" y="1295400"/>
            <a:ext cx="8458200" cy="677108"/>
          </a:xfrm>
          <a:prstGeom prst="rect">
            <a:avLst/>
          </a:prstGeom>
          <a:noFill/>
        </p:spPr>
        <p:txBody>
          <a:bodyPr wrap="square" rtlCol="0">
            <a:spAutoFit/>
          </a:bodyPr>
          <a:lstStyle/>
          <a:p>
            <a:pPr algn="just" rtl="1"/>
            <a:r>
              <a:rPr lang="fa-IR" sz="1900" dirty="0" smtClean="0">
                <a:latin typeface="Times New Roman" pitchFamily="18" charset="0"/>
                <a:cs typeface="Times New Roman" pitchFamily="18" charset="0"/>
              </a:rPr>
              <a:t>برای رسم خطوط  </a:t>
            </a:r>
            <a:r>
              <a:rPr lang="el-GR" sz="1900" b="1" dirty="0" smtClean="0">
                <a:latin typeface="Times New Roman" pitchFamily="18" charset="0"/>
                <a:cs typeface="Times New Roman" pitchFamily="18" charset="0"/>
              </a:rPr>
              <a:t>ξ</a:t>
            </a:r>
            <a:r>
              <a:rPr lang="fa-IR" sz="1900" dirty="0" smtClean="0">
                <a:latin typeface="Times New Roman" pitchFamily="18" charset="0"/>
                <a:cs typeface="Times New Roman" pitchFamily="18" charset="0"/>
              </a:rPr>
              <a:t> ثابت و دایره‌های  </a:t>
            </a:r>
            <a:r>
              <a:rPr lang="el-GR" sz="1900" b="1" dirty="0" smtClean="0">
                <a:latin typeface="Times New Roman" pitchFamily="18" charset="0"/>
                <a:cs typeface="Times New Roman" pitchFamily="18" charset="0"/>
              </a:rPr>
              <a:t>ω</a:t>
            </a:r>
            <a:r>
              <a:rPr lang="en-US" sz="1900" b="1" baseline="-25000" dirty="0" smtClean="0">
                <a:latin typeface="Times New Roman" pitchFamily="18" charset="0"/>
                <a:cs typeface="Times New Roman" pitchFamily="18" charset="0"/>
              </a:rPr>
              <a:t>n</a:t>
            </a:r>
            <a:r>
              <a:rPr lang="fa-IR" sz="1900" b="1" baseline="-25000"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ثابت بر روی نمودار مکان هندسی رسم شده توسط </a:t>
            </a:r>
            <a:r>
              <a:rPr lang="fa-IR" sz="1900" dirty="0">
                <a:latin typeface="Times New Roman" pitchFamily="18" charset="0"/>
                <a:cs typeface="Times New Roman" pitchFamily="18" charset="0"/>
              </a:rPr>
              <a:t> </a:t>
            </a:r>
            <a:r>
              <a:rPr lang="fa-IR" sz="1900" dirty="0" smtClean="0">
                <a:latin typeface="Times New Roman" pitchFamily="18" charset="0"/>
                <a:cs typeface="Times New Roman" pitchFamily="18" charset="0"/>
              </a:rPr>
              <a:t>متلب از دستور </a:t>
            </a:r>
            <a:r>
              <a:rPr lang="en-US" sz="1900" b="1" dirty="0" smtClean="0">
                <a:effectLst>
                  <a:outerShdw blurRad="38100" dist="38100" dir="2700000" algn="tl">
                    <a:srgbClr val="000000">
                      <a:alpha val="43137"/>
                    </a:srgbClr>
                  </a:outerShdw>
                </a:effectLst>
                <a:latin typeface="Times New Roman" pitchFamily="18" charset="0"/>
                <a:cs typeface="Times New Roman" pitchFamily="18" charset="0"/>
              </a:rPr>
              <a:t>sgrid</a:t>
            </a:r>
            <a:r>
              <a:rPr lang="fa-IR" sz="1900" b="1"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استفاده می‌کنیم.</a:t>
            </a:r>
            <a:endParaRPr lang="en-US" sz="1900" dirty="0">
              <a:latin typeface="Times New Roman" pitchFamily="18" charset="0"/>
              <a:cs typeface="Times New Roman" pitchFamily="18" charset="0"/>
            </a:endParaRPr>
          </a:p>
        </p:txBody>
      </p:sp>
      <p:sp>
        <p:nvSpPr>
          <p:cNvPr id="4" name="TextBox 3"/>
          <p:cNvSpPr txBox="1"/>
          <p:nvPr/>
        </p:nvSpPr>
        <p:spPr>
          <a:xfrm>
            <a:off x="381000" y="2286000"/>
            <a:ext cx="8458200" cy="677108"/>
          </a:xfrm>
          <a:prstGeom prst="rect">
            <a:avLst/>
          </a:prstGeom>
          <a:noFill/>
        </p:spPr>
        <p:txBody>
          <a:bodyPr wrap="square" rtlCol="0">
            <a:spAutoFit/>
          </a:bodyPr>
          <a:lstStyle/>
          <a:p>
            <a:pPr algn="justLow" rtl="1"/>
            <a:r>
              <a:rPr lang="fa-IR" sz="1900" dirty="0" smtClean="0">
                <a:latin typeface="Times New Roman" pitchFamily="18" charset="0"/>
                <a:cs typeface="Times New Roman" pitchFamily="18" charset="0"/>
              </a:rPr>
              <a:t>اگر تنها بخواهیم خطوطی با </a:t>
            </a:r>
            <a:r>
              <a:rPr lang="el-GR" sz="1900" b="1" dirty="0" smtClean="0">
                <a:latin typeface="Times New Roman" pitchFamily="18" charset="0"/>
                <a:cs typeface="Times New Roman" pitchFamily="18" charset="0"/>
              </a:rPr>
              <a:t>ξ</a:t>
            </a:r>
            <a:r>
              <a:rPr lang="fa-IR" sz="1900" b="1"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مشخص (مثلاً خط </a:t>
            </a:r>
            <a:r>
              <a:rPr lang="fa-IR" sz="1900" b="1" dirty="0" smtClean="0">
                <a:latin typeface="Times New Roman" pitchFamily="18" charset="0"/>
                <a:cs typeface="Times New Roman" pitchFamily="18" charset="0"/>
              </a:rPr>
              <a:t>0.5=</a:t>
            </a:r>
            <a:r>
              <a:rPr lang="el-GR" sz="1900" b="1" dirty="0" smtClean="0">
                <a:latin typeface="Times New Roman" pitchFamily="18" charset="0"/>
                <a:cs typeface="Times New Roman" pitchFamily="18" charset="0"/>
              </a:rPr>
              <a:t>ξ</a:t>
            </a:r>
            <a:r>
              <a:rPr lang="fa-IR" sz="1900" b="1"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و خط </a:t>
            </a:r>
            <a:r>
              <a:rPr lang="fa-IR" sz="1900" b="1" dirty="0" smtClean="0">
                <a:latin typeface="Times New Roman" pitchFamily="18" charset="0"/>
                <a:cs typeface="Times New Roman" pitchFamily="18" charset="0"/>
              </a:rPr>
              <a:t>0.707=</a:t>
            </a:r>
            <a:r>
              <a:rPr lang="el-GR" sz="1900" b="1" dirty="0" smtClean="0">
                <a:latin typeface="Times New Roman" pitchFamily="18" charset="0"/>
                <a:cs typeface="Times New Roman" pitchFamily="18" charset="0"/>
              </a:rPr>
              <a:t>ξ</a:t>
            </a:r>
            <a:r>
              <a:rPr lang="fa-IR" sz="1900" b="1" dirty="0">
                <a:latin typeface="Times New Roman" pitchFamily="18" charset="0"/>
                <a:cs typeface="Times New Roman" pitchFamily="18" charset="0"/>
              </a:rPr>
              <a:t> </a:t>
            </a:r>
            <a:r>
              <a:rPr lang="fa-IR" sz="1900" dirty="0" smtClean="0">
                <a:latin typeface="Times New Roman" pitchFamily="18" charset="0"/>
                <a:cs typeface="Times New Roman" pitchFamily="18" charset="0"/>
              </a:rPr>
              <a:t>) و دایره‌های </a:t>
            </a:r>
            <a:r>
              <a:rPr lang="el-GR" sz="1900" b="1" dirty="0" smtClean="0">
                <a:latin typeface="Times New Roman" pitchFamily="18" charset="0"/>
                <a:cs typeface="Times New Roman" pitchFamily="18" charset="0"/>
              </a:rPr>
              <a:t>ω</a:t>
            </a:r>
            <a:r>
              <a:rPr lang="en-US" sz="1900" b="1" baseline="-25000" dirty="0" smtClean="0">
                <a:latin typeface="Times New Roman" pitchFamily="18" charset="0"/>
                <a:cs typeface="Times New Roman" pitchFamily="18" charset="0"/>
              </a:rPr>
              <a:t>n</a:t>
            </a:r>
            <a:r>
              <a:rPr lang="fa-IR" sz="1900" b="1" baseline="-25000"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ثابت خاصی(مثلاً دایره‌ی </a:t>
            </a:r>
            <a:r>
              <a:rPr lang="fa-IR" sz="1900" b="1" dirty="0" smtClean="0">
                <a:latin typeface="Times New Roman" pitchFamily="18" charset="0"/>
                <a:cs typeface="Times New Roman" pitchFamily="18" charset="0"/>
              </a:rPr>
              <a:t>0.5=</a:t>
            </a:r>
            <a:r>
              <a:rPr lang="el-GR" sz="1900" b="1" dirty="0">
                <a:latin typeface="Times New Roman" pitchFamily="18" charset="0"/>
                <a:cs typeface="Times New Roman" pitchFamily="18" charset="0"/>
              </a:rPr>
              <a:t> ω</a:t>
            </a:r>
            <a:r>
              <a:rPr lang="en-US" sz="1900" b="1" baseline="-25000" dirty="0" smtClean="0">
                <a:latin typeface="Times New Roman" pitchFamily="18" charset="0"/>
                <a:cs typeface="Times New Roman" pitchFamily="18" charset="0"/>
              </a:rPr>
              <a:t>n</a:t>
            </a:r>
            <a:r>
              <a:rPr lang="fa-IR" sz="1900" baseline="-25000"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دایره‌ی </a:t>
            </a:r>
            <a:r>
              <a:rPr lang="fa-IR" sz="1900" b="1" dirty="0" smtClean="0">
                <a:latin typeface="Times New Roman" pitchFamily="18" charset="0"/>
                <a:cs typeface="Times New Roman" pitchFamily="18" charset="0"/>
              </a:rPr>
              <a:t>1=</a:t>
            </a:r>
            <a:r>
              <a:rPr lang="el-GR" sz="1900" b="1" dirty="0">
                <a:latin typeface="Times New Roman" pitchFamily="18" charset="0"/>
                <a:cs typeface="Times New Roman" pitchFamily="18" charset="0"/>
              </a:rPr>
              <a:t> ω</a:t>
            </a:r>
            <a:r>
              <a:rPr lang="en-US" sz="1900" b="1" baseline="-25000" dirty="0" smtClean="0">
                <a:latin typeface="Times New Roman" pitchFamily="18" charset="0"/>
                <a:cs typeface="Times New Roman" pitchFamily="18" charset="0"/>
              </a:rPr>
              <a:t>n</a:t>
            </a:r>
            <a:r>
              <a:rPr lang="fa-IR" sz="1900" baseline="-25000"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و دایره‌ی </a:t>
            </a:r>
            <a:r>
              <a:rPr lang="fa-IR" sz="1900" b="1" dirty="0" smtClean="0">
                <a:latin typeface="Times New Roman" pitchFamily="18" charset="0"/>
                <a:cs typeface="Times New Roman" pitchFamily="18" charset="0"/>
              </a:rPr>
              <a:t>2=</a:t>
            </a:r>
            <a:r>
              <a:rPr lang="el-GR" sz="1900" b="1" dirty="0">
                <a:latin typeface="Times New Roman" pitchFamily="18" charset="0"/>
                <a:cs typeface="Times New Roman" pitchFamily="18" charset="0"/>
              </a:rPr>
              <a:t> ω</a:t>
            </a:r>
            <a:r>
              <a:rPr lang="en-US" sz="1900" b="1" baseline="-25000" dirty="0" smtClean="0">
                <a:latin typeface="Times New Roman" pitchFamily="18" charset="0"/>
                <a:cs typeface="Times New Roman" pitchFamily="18" charset="0"/>
              </a:rPr>
              <a:t>n</a:t>
            </a:r>
            <a:r>
              <a:rPr lang="fa-IR" sz="1900" baseline="-25000" dirty="0" smtClean="0">
                <a:latin typeface="Times New Roman" pitchFamily="18" charset="0"/>
                <a:cs typeface="Times New Roman" pitchFamily="18" charset="0"/>
              </a:rPr>
              <a:t> </a:t>
            </a:r>
            <a:r>
              <a:rPr lang="fa-IR" sz="1900" dirty="0" smtClean="0">
                <a:latin typeface="Times New Roman" pitchFamily="18" charset="0"/>
                <a:cs typeface="Times New Roman" pitchFamily="18" charset="0"/>
              </a:rPr>
              <a:t>) رسم شود،باید دستور زیر را به کار بریم. </a:t>
            </a:r>
            <a:endParaRPr lang="en-US" sz="1900" dirty="0">
              <a:latin typeface="Times New Roman" pitchFamily="18" charset="0"/>
              <a:cs typeface="Times New Roman" pitchFamily="18" charset="0"/>
            </a:endParaRPr>
          </a:p>
        </p:txBody>
      </p:sp>
      <p:sp>
        <p:nvSpPr>
          <p:cNvPr id="5" name="TextBox 4"/>
          <p:cNvSpPr txBox="1"/>
          <p:nvPr/>
        </p:nvSpPr>
        <p:spPr>
          <a:xfrm>
            <a:off x="609600" y="2932331"/>
            <a:ext cx="3276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sgrid ( [0.5 0.707] , [0.5,1,2] )</a:t>
            </a:r>
            <a:endParaRPr lang="en-US" sz="2000" b="1"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3657600"/>
            <a:ext cx="5334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6403" r="29690"/>
          <a:stretch/>
        </p:blipFill>
        <p:spPr>
          <a:xfrm>
            <a:off x="5753100" y="3097750"/>
            <a:ext cx="3144982" cy="3228975"/>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3388411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94" y="971550"/>
            <a:ext cx="8187806" cy="5538372"/>
          </a:xfrm>
          <a:prstGeom prst="rect">
            <a:avLst/>
          </a:prstGeom>
        </p:spPr>
      </p:pic>
      <p:sp>
        <p:nvSpPr>
          <p:cNvPr id="2" name="TextBox 1"/>
          <p:cNvSpPr txBox="1"/>
          <p:nvPr/>
        </p:nvSpPr>
        <p:spPr>
          <a:xfrm>
            <a:off x="1295400" y="381000"/>
            <a:ext cx="75438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مثالی برای نمودار مکان هندسی ریشه‌ها بر روی شبکه قطبی</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94" y="990600"/>
            <a:ext cx="8187806" cy="5519322"/>
          </a:xfrm>
          <a:prstGeom prst="rect">
            <a:avLst/>
          </a:prstGeom>
        </p:spPr>
      </p:pic>
    </p:spTree>
    <p:extLst>
      <p:ext uri="{BB962C8B-B14F-4D97-AF65-F5344CB8AC3E}">
        <p14:creationId xmlns:p14="http://schemas.microsoft.com/office/powerpoint/2010/main" val="89292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57200"/>
            <a:ext cx="6477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یافتن مقدار بهره در یک نقطه‌ی خاص مکان هندسی ریشه‌ها</a:t>
            </a:r>
            <a:endParaRPr lang="en-US" sz="2400" b="1" dirty="0">
              <a:latin typeface="Times New Roman" pitchFamily="18" charset="0"/>
              <a:cs typeface="Times New Roman" pitchFamily="18" charset="0"/>
            </a:endParaRPr>
          </a:p>
        </p:txBody>
      </p:sp>
      <p:sp>
        <p:nvSpPr>
          <p:cNvPr id="3" name="TextBox 2"/>
          <p:cNvSpPr txBox="1"/>
          <p:nvPr/>
        </p:nvSpPr>
        <p:spPr>
          <a:xfrm>
            <a:off x="457200" y="1295400"/>
            <a:ext cx="8229600" cy="707501"/>
          </a:xfrm>
          <a:prstGeom prst="rect">
            <a:avLst/>
          </a:prstGeom>
          <a:noFill/>
        </p:spPr>
        <p:txBody>
          <a:bodyPr wrap="square" rtlCol="0">
            <a:spAutoFit/>
          </a:bodyPr>
          <a:lstStyle/>
          <a:p>
            <a:pPr algn="r" rtl="1">
              <a:lnSpc>
                <a:spcPts val="2500"/>
              </a:lnSpc>
            </a:pPr>
            <a:r>
              <a:rPr lang="fa-IR" dirty="0" smtClean="0">
                <a:latin typeface="Times New Roman" pitchFamily="18" charset="0"/>
                <a:cs typeface="Times New Roman" pitchFamily="18" charset="0"/>
              </a:rPr>
              <a:t>هنگامی که یک سیستم حلقه بسته را با متلب تحلیل می‌کنیم غالباً لازم می‌شود بهره را در  نقطه‌ی دلخواهی از مکان هندسی ریشه‌ها بیابیم.برای این منظور می‌توانیم از دستور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rlocfind</a:t>
            </a:r>
            <a:r>
              <a:rPr lang="fa-IR" dirty="0" smtClean="0">
                <a:latin typeface="Times New Roman" pitchFamily="18" charset="0"/>
                <a:cs typeface="Times New Roman" pitchFamily="18" charset="0"/>
              </a:rPr>
              <a:t> به صورت زیر استفاده کنیم.</a:t>
            </a:r>
            <a:endParaRPr lang="en-US" dirty="0">
              <a:latin typeface="Times New Roman" pitchFamily="18" charset="0"/>
              <a:cs typeface="Times New Roman" pitchFamily="18" charset="0"/>
            </a:endParaRPr>
          </a:p>
        </p:txBody>
      </p:sp>
      <p:sp>
        <p:nvSpPr>
          <p:cNvPr id="4" name="TextBox 3"/>
          <p:cNvSpPr txBox="1"/>
          <p:nvPr/>
        </p:nvSpPr>
        <p:spPr>
          <a:xfrm>
            <a:off x="685800" y="2362200"/>
            <a:ext cx="3581400" cy="872547"/>
          </a:xfrm>
          <a:prstGeom prst="rect">
            <a:avLst/>
          </a:prstGeom>
          <a:noFill/>
        </p:spPr>
        <p:txBody>
          <a:bodyPr wrap="square" rtlCol="0">
            <a:spAutoFit/>
          </a:bodyPr>
          <a:lstStyle/>
          <a:p>
            <a:pPr>
              <a:lnSpc>
                <a:spcPct val="150000"/>
              </a:lnSpc>
            </a:pPr>
            <a:r>
              <a:rPr lang="en-US" b="1" dirty="0" smtClean="0">
                <a:latin typeface="Times New Roman" pitchFamily="18" charset="0"/>
                <a:cs typeface="Times New Roman" pitchFamily="18" charset="0"/>
              </a:rPr>
              <a:t>[k,r]=rlocfind (num,den) </a:t>
            </a:r>
          </a:p>
          <a:p>
            <a:pPr>
              <a:lnSpc>
                <a:spcPct val="150000"/>
              </a:lnSpc>
            </a:pPr>
            <a:r>
              <a:rPr lang="en-US" b="1" dirty="0" smtClean="0">
                <a:latin typeface="Times New Roman" pitchFamily="18" charset="0"/>
                <a:cs typeface="Times New Roman" pitchFamily="18" charset="0"/>
              </a:rPr>
              <a:t>[k,r]=rlocfind (A,B,C,D)</a:t>
            </a:r>
            <a:endParaRPr lang="en-US" b="1" dirty="0">
              <a:latin typeface="Times New Roman" pitchFamily="18" charset="0"/>
              <a:cs typeface="Times New Roman" pitchFamily="18" charset="0"/>
            </a:endParaRPr>
          </a:p>
        </p:txBody>
      </p:sp>
      <p:sp>
        <p:nvSpPr>
          <p:cNvPr id="5" name="TextBox 4"/>
          <p:cNvSpPr txBox="1"/>
          <p:nvPr/>
        </p:nvSpPr>
        <p:spPr>
          <a:xfrm>
            <a:off x="457200" y="3810000"/>
            <a:ext cx="8229600" cy="1374735"/>
          </a:xfrm>
          <a:prstGeom prst="rect">
            <a:avLst/>
          </a:prstGeom>
          <a:noFill/>
        </p:spPr>
        <p:txBody>
          <a:bodyPr wrap="square" rtlCol="0">
            <a:spAutoFit/>
          </a:bodyPr>
          <a:lstStyle/>
          <a:p>
            <a:pPr algn="just" rtl="1">
              <a:lnSpc>
                <a:spcPts val="2500"/>
              </a:lnSpc>
            </a:pPr>
            <a:r>
              <a:rPr lang="en-US" dirty="0" smtClean="0">
                <a:latin typeface="Times New Roman" pitchFamily="18" charset="0"/>
                <a:cs typeface="Times New Roman" pitchFamily="18" charset="0"/>
              </a:rPr>
              <a:t>r</a:t>
            </a:r>
            <a:r>
              <a:rPr lang="fa-IR" dirty="0" smtClean="0">
                <a:latin typeface="Times New Roman" pitchFamily="18" charset="0"/>
                <a:cs typeface="Times New Roman" pitchFamily="18" charset="0"/>
              </a:rPr>
              <a:t> قطب‌های حلقه بسته را بدست می‌دهد.دستور </a:t>
            </a:r>
            <a:r>
              <a:rPr lang="en-US" b="1" dirty="0" smtClean="0">
                <a:latin typeface="Times New Roman" pitchFamily="18" charset="0"/>
                <a:cs typeface="Times New Roman" pitchFamily="18" charset="0"/>
              </a:rPr>
              <a:t>rlocfind</a:t>
            </a:r>
            <a:r>
              <a:rPr lang="fa-IR" dirty="0" smtClean="0">
                <a:latin typeface="Times New Roman" pitchFamily="18" charset="0"/>
                <a:cs typeface="Times New Roman" pitchFamily="18" charset="0"/>
              </a:rPr>
              <a:t>، که باید به دنبال یک دستور </a:t>
            </a:r>
            <a:r>
              <a:rPr lang="en-US" b="1" dirty="0" smtClean="0">
                <a:latin typeface="Times New Roman" pitchFamily="18" charset="0"/>
                <a:cs typeface="Times New Roman" pitchFamily="18" charset="0"/>
              </a:rPr>
              <a:t>rlocus</a:t>
            </a:r>
            <a:r>
              <a:rPr lang="fa-IR" dirty="0" smtClean="0">
                <a:latin typeface="Times New Roman" pitchFamily="18" charset="0"/>
                <a:cs typeface="Times New Roman" pitchFamily="18" charset="0"/>
              </a:rPr>
              <a:t> به کار رود.یک دستگاه مختصات </a:t>
            </a:r>
            <a:r>
              <a:rPr lang="en-US" b="1" dirty="0" smtClean="0">
                <a:latin typeface="Times New Roman" pitchFamily="18" charset="0"/>
                <a:cs typeface="Times New Roman" pitchFamily="18" charset="0"/>
              </a:rPr>
              <a:t>xy</a:t>
            </a:r>
            <a:r>
              <a:rPr lang="fa-IR" dirty="0" smtClean="0">
                <a:latin typeface="Times New Roman" pitchFamily="18" charset="0"/>
                <a:cs typeface="Times New Roman" pitchFamily="18" charset="0"/>
              </a:rPr>
              <a:t> جابجاپذیر روی صفحه ایجاد می‌کند.مبدا این دستگاه مختصات را می‌توان به کمک ماوس بر روی نقطه‌ی مورد نظر مکان هندسی ریشه‌ها قرار داد و کلید ماوس را فشرد.متلب مختصات آن نقطه ، بهره در آن نقطه، و قطب‌های حلقه بسته‌ی متناظر با آن بهره را روی صفحه نشان می‌دهد.</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729377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52488"/>
            <a:ext cx="7391400" cy="55483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52487"/>
            <a:ext cx="7391400" cy="5548313"/>
          </a:xfrm>
          <a:prstGeom prst="rect">
            <a:avLst/>
          </a:prstGeom>
        </p:spPr>
      </p:pic>
      <p:sp>
        <p:nvSpPr>
          <p:cNvPr id="4" name="TextBox 3"/>
          <p:cNvSpPr txBox="1"/>
          <p:nvPr/>
        </p:nvSpPr>
        <p:spPr>
          <a:xfrm>
            <a:off x="3200400" y="250522"/>
            <a:ext cx="5105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مثالی برای یافتن مقدار بهره در یک نقطه خاص</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346638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7772400" cy="4876800"/>
          </a:xfrm>
          <a:prstGeom prst="rect">
            <a:avLst/>
          </a:prstGeom>
        </p:spPr>
      </p:pic>
      <p:sp>
        <p:nvSpPr>
          <p:cNvPr id="2" name="TextBox 1"/>
          <p:cNvSpPr txBox="1"/>
          <p:nvPr/>
        </p:nvSpPr>
        <p:spPr>
          <a:xfrm>
            <a:off x="3893127" y="471054"/>
            <a:ext cx="48006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مکان هندسی ریشه‌های دارای پایداری مشروط</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7772400" cy="4876800"/>
          </a:xfrm>
          <a:prstGeom prst="rect">
            <a:avLst/>
          </a:prstGeom>
        </p:spPr>
      </p:pic>
    </p:spTree>
    <p:extLst>
      <p:ext uri="{BB962C8B-B14F-4D97-AF65-F5344CB8AC3E}">
        <p14:creationId xmlns:p14="http://schemas.microsoft.com/office/powerpoint/2010/main" val="3989178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370820"/>
            <a:ext cx="4953000" cy="523220"/>
          </a:xfrm>
          <a:prstGeom prst="rect">
            <a:avLst/>
          </a:prstGeom>
          <a:noFill/>
        </p:spPr>
        <p:txBody>
          <a:bodyPr wrap="square" rtlCol="0">
            <a:spAutoFit/>
          </a:bodyPr>
          <a:lstStyle/>
          <a:p>
            <a:pPr algn="r" rtl="1"/>
            <a:r>
              <a:rPr lang="en-US" sz="2800" b="1" dirty="0" smtClean="0">
                <a:latin typeface="Times New Roman" pitchFamily="18" charset="0"/>
                <a:cs typeface="Times New Roman" pitchFamily="18" charset="0"/>
              </a:rPr>
              <a:t>SIMULINK</a:t>
            </a:r>
            <a:r>
              <a:rPr lang="fa-IR" sz="2800" b="1" dirty="0" smtClean="0">
                <a:latin typeface="Times New Roman" pitchFamily="18" charset="0"/>
                <a:cs typeface="Times New Roman" pitchFamily="18" charset="0"/>
              </a:rPr>
              <a:t> در کنترل</a:t>
            </a:r>
            <a:endParaRPr lang="en-US" sz="2800" b="1" dirty="0">
              <a:latin typeface="Times New Roman" pitchFamily="18" charset="0"/>
              <a:cs typeface="Times New Roman" pitchFamily="18" charset="0"/>
            </a:endParaRPr>
          </a:p>
        </p:txBody>
      </p:sp>
      <p:sp>
        <p:nvSpPr>
          <p:cNvPr id="3" name="TextBox 2"/>
          <p:cNvSpPr txBox="1"/>
          <p:nvPr/>
        </p:nvSpPr>
        <p:spPr>
          <a:xfrm>
            <a:off x="3276600" y="1371600"/>
            <a:ext cx="5638800" cy="3416320"/>
          </a:xfrm>
          <a:prstGeom prst="rect">
            <a:avLst/>
          </a:prstGeom>
          <a:noFill/>
        </p:spPr>
        <p:txBody>
          <a:bodyPr wrap="square" rtlCol="0">
            <a:spAutoFit/>
          </a:bodyPr>
          <a:lstStyle/>
          <a:p>
            <a:pPr algn="r" rtl="1">
              <a:lnSpc>
                <a:spcPct val="150000"/>
              </a:lnSpc>
            </a:pPr>
            <a:r>
              <a:rPr lang="fa-IR" dirty="0" smtClean="0"/>
              <a:t>سیمولینک شامل دو قسمت است:</a:t>
            </a:r>
          </a:p>
          <a:p>
            <a:pPr algn="r" rtl="1">
              <a:lnSpc>
                <a:spcPct val="150000"/>
              </a:lnSpc>
            </a:pPr>
            <a:r>
              <a:rPr lang="fa-IR" dirty="0" smtClean="0"/>
              <a:t>الف)</a:t>
            </a:r>
            <a:r>
              <a:rPr lang="en-US" dirty="0" smtClean="0"/>
              <a:t> </a:t>
            </a:r>
            <a:r>
              <a:rPr lang="fa-IR" dirty="0" smtClean="0"/>
              <a:t> </a:t>
            </a:r>
            <a:r>
              <a:rPr lang="en-US" dirty="0" smtClean="0"/>
              <a:t> </a:t>
            </a:r>
            <a:r>
              <a:rPr lang="en-US" b="1" dirty="0" smtClean="0"/>
              <a:t>SIMULINK library browser</a:t>
            </a:r>
          </a:p>
          <a:p>
            <a:pPr algn="r" rtl="1">
              <a:lnSpc>
                <a:spcPct val="150000"/>
              </a:lnSpc>
            </a:pPr>
            <a:endParaRPr lang="en-US" dirty="0" smtClean="0"/>
          </a:p>
          <a:p>
            <a:pPr algn="r" rtl="1">
              <a:lnSpc>
                <a:spcPct val="150000"/>
              </a:lnSpc>
            </a:pPr>
            <a:endParaRPr lang="en-US" dirty="0"/>
          </a:p>
          <a:p>
            <a:pPr algn="r" rtl="1">
              <a:lnSpc>
                <a:spcPct val="150000"/>
              </a:lnSpc>
            </a:pPr>
            <a:endParaRPr lang="en-US" dirty="0" smtClean="0"/>
          </a:p>
          <a:p>
            <a:pPr algn="r" rtl="1">
              <a:lnSpc>
                <a:spcPct val="150000"/>
              </a:lnSpc>
            </a:pPr>
            <a:endParaRPr lang="en-US" dirty="0"/>
          </a:p>
          <a:p>
            <a:pPr algn="r" rtl="1">
              <a:lnSpc>
                <a:spcPct val="150000"/>
              </a:lnSpc>
            </a:pPr>
            <a:endParaRPr lang="en-US" dirty="0" smtClean="0"/>
          </a:p>
          <a:p>
            <a:pPr algn="r" rtl="1">
              <a:lnSpc>
                <a:spcPct val="150000"/>
              </a:lnSpc>
            </a:pPr>
            <a:r>
              <a:rPr lang="fa-IR" dirty="0" smtClean="0"/>
              <a:t>ب)</a:t>
            </a:r>
            <a:r>
              <a:rPr lang="en-US" dirty="0" smtClean="0"/>
              <a:t> </a:t>
            </a:r>
            <a:r>
              <a:rPr lang="en-US" b="1" dirty="0" smtClean="0"/>
              <a:t> work space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58" y="1406236"/>
            <a:ext cx="3012316" cy="315407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11" y="4787920"/>
            <a:ext cx="2636810" cy="19176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419600" y="2567636"/>
            <a:ext cx="40386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شامل ابزارهای موجود برای انجام محاسبات است.</a:t>
            </a:r>
            <a:endParaRPr lang="en-US" dirty="0">
              <a:latin typeface="Times New Roman" pitchFamily="18" charset="0"/>
              <a:cs typeface="Times New Roman" pitchFamily="18" charset="0"/>
            </a:endParaRPr>
          </a:p>
        </p:txBody>
      </p:sp>
      <p:sp>
        <p:nvSpPr>
          <p:cNvPr id="7" name="TextBox 6"/>
          <p:cNvSpPr txBox="1"/>
          <p:nvPr/>
        </p:nvSpPr>
        <p:spPr>
          <a:xfrm>
            <a:off x="3810000" y="4953000"/>
            <a:ext cx="4800600" cy="923330"/>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محیط کاری سیمولینک است .</a:t>
            </a:r>
          </a:p>
          <a:p>
            <a:pPr algn="r" rtl="1"/>
            <a:r>
              <a:rPr lang="fa-IR" dirty="0" smtClean="0">
                <a:latin typeface="Times New Roman" pitchFamily="18" charset="0"/>
                <a:cs typeface="Times New Roman" pitchFamily="18" charset="0"/>
              </a:rPr>
              <a:t>نکته: با نگه داشتن کلید </a:t>
            </a:r>
            <a:r>
              <a:rPr lang="en-US" b="1" dirty="0" smtClean="0">
                <a:latin typeface="Times New Roman" pitchFamily="18" charset="0"/>
                <a:cs typeface="Times New Roman" pitchFamily="18" charset="0"/>
              </a:rPr>
              <a:t>ctrl</a:t>
            </a:r>
            <a:r>
              <a:rPr lang="fa-IR" dirty="0" smtClean="0">
                <a:latin typeface="Times New Roman" pitchFamily="18" charset="0"/>
                <a:cs typeface="Times New Roman" pitchFamily="18" charset="0"/>
              </a:rPr>
              <a:t> و انتخاب چند ابزار می‌توان بین آنها ارتباط برقرار کرد.</a:t>
            </a:r>
            <a:endParaRPr lang="en-US" dirty="0">
              <a:latin typeface="Times New Roman" pitchFamily="18" charset="0"/>
              <a:cs typeface="Times New Roman" pitchFamily="18" charset="0"/>
            </a:endParaRPr>
          </a:p>
        </p:txBody>
      </p:sp>
      <p:sp>
        <p:nvSpPr>
          <p:cNvPr id="8" name="Curved Right Arrow 7">
            <a:hlinkClick r:id="rId4"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437926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607559"/>
            <a:ext cx="3200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کاراکترهای ویژه</a:t>
            </a:r>
            <a:endParaRPr lang="en-US" sz="2400" b="1" dirty="0">
              <a:latin typeface="Times New Roman" pitchFamily="18" charset="0"/>
              <a:cs typeface="Times New Roman" pitchFamily="18" charset="0"/>
            </a:endParaRPr>
          </a:p>
        </p:txBody>
      </p:sp>
      <p:grpSp>
        <p:nvGrpSpPr>
          <p:cNvPr id="6" name="Group 5"/>
          <p:cNvGrpSpPr/>
          <p:nvPr/>
        </p:nvGrpSpPr>
        <p:grpSpPr>
          <a:xfrm>
            <a:off x="762000" y="1676400"/>
            <a:ext cx="6896100" cy="3323987"/>
            <a:chOff x="1676400" y="1600200"/>
            <a:chExt cx="5905500" cy="2752288"/>
          </a:xfrm>
        </p:grpSpPr>
        <p:sp>
          <p:nvSpPr>
            <p:cNvPr id="3" name="TextBox 2"/>
            <p:cNvSpPr txBox="1"/>
            <p:nvPr/>
          </p:nvSpPr>
          <p:spPr>
            <a:xfrm>
              <a:off x="1676400" y="1600200"/>
              <a:ext cx="3048000" cy="2370025"/>
            </a:xfrm>
            <a:prstGeom prst="rect">
              <a:avLst/>
            </a:prstGeom>
            <a:noFill/>
          </p:spPr>
          <p:txBody>
            <a:bodyPr wrap="square" rtlCol="0">
              <a:spAutoFit/>
            </a:bodyPr>
            <a:lstStyle/>
            <a:p>
              <a:pPr algn="ctr" rtl="1">
                <a:lnSpc>
                  <a:spcPct val="150000"/>
                </a:lnSpc>
              </a:pPr>
              <a:r>
                <a:rPr lang="en-US" sz="2000" b="1" dirty="0" smtClean="0">
                  <a:latin typeface="Times New Roman" pitchFamily="18" charset="0"/>
                  <a:cs typeface="Times New Roman" pitchFamily="18" charset="0"/>
                </a:rPr>
                <a:t>[]</a:t>
              </a:r>
            </a:p>
            <a:p>
              <a:pPr algn="ctr" rtl="1">
                <a:lnSpc>
                  <a:spcPct val="150000"/>
                </a:lnSpc>
              </a:pPr>
              <a:r>
                <a:rPr lang="en-US" sz="2000" b="1" dirty="0" smtClean="0">
                  <a:latin typeface="Times New Roman" pitchFamily="18" charset="0"/>
                  <a:cs typeface="Times New Roman" pitchFamily="18" charset="0"/>
                </a:rPr>
                <a:t>()</a:t>
              </a:r>
            </a:p>
            <a:p>
              <a:pPr algn="ctr" rtl="1">
                <a:lnSpc>
                  <a:spcPct val="150000"/>
                </a:lnSpc>
              </a:pPr>
              <a:r>
                <a:rPr lang="en-US" sz="2000" b="1" dirty="0" smtClean="0">
                  <a:latin typeface="Times New Roman" pitchFamily="18" charset="0"/>
                  <a:cs typeface="Times New Roman" pitchFamily="18" charset="0"/>
                </a:rPr>
                <a:t>,</a:t>
              </a:r>
            </a:p>
            <a:p>
              <a:pPr algn="ctr" rtl="1">
                <a:lnSpc>
                  <a:spcPct val="150000"/>
                </a:lnSpc>
              </a:pPr>
              <a:r>
                <a:rPr lang="en-US" sz="2000" b="1" dirty="0" smtClean="0">
                  <a:latin typeface="Times New Roman" pitchFamily="18" charset="0"/>
                  <a:cs typeface="Times New Roman" pitchFamily="18" charset="0"/>
                </a:rPr>
                <a:t>;</a:t>
              </a:r>
            </a:p>
            <a:p>
              <a:pPr algn="ctr" rtl="1">
                <a:lnSpc>
                  <a:spcPct val="150000"/>
                </a:lnSpc>
              </a:pPr>
              <a:r>
                <a:rPr lang="en-US"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lgn="ctr" rtl="1">
                <a:lnSpc>
                  <a:spcPct val="150000"/>
                </a:lnSpc>
              </a:pPr>
              <a:r>
                <a:rPr lang="en-US" sz="2000" b="1" dirty="0">
                  <a:latin typeface="Times New Roman" pitchFamily="18" charset="0"/>
                  <a:cs typeface="Times New Roman" pitchFamily="18" charset="0"/>
                </a:rPr>
                <a:t>%</a:t>
              </a:r>
            </a:p>
          </p:txBody>
        </p:sp>
        <p:sp>
          <p:nvSpPr>
            <p:cNvPr id="4" name="TextBox 3"/>
            <p:cNvSpPr txBox="1"/>
            <p:nvPr/>
          </p:nvSpPr>
          <p:spPr>
            <a:xfrm>
              <a:off x="3581400" y="1600200"/>
              <a:ext cx="4000500" cy="2752288"/>
            </a:xfrm>
            <a:prstGeom prst="rect">
              <a:avLst/>
            </a:prstGeom>
            <a:noFill/>
          </p:spPr>
          <p:txBody>
            <a:bodyPr wrap="square" rtlCol="0">
              <a:spAutoFit/>
            </a:bodyPr>
            <a:lstStyle/>
            <a:p>
              <a:pPr algn="r" rtl="1">
                <a:lnSpc>
                  <a:spcPct val="150000"/>
                </a:lnSpc>
              </a:pPr>
              <a:r>
                <a:rPr lang="fa-IR" sz="2000" dirty="0" smtClean="0"/>
                <a:t>برای تشکیل بردار یا ماتریس</a:t>
              </a:r>
            </a:p>
            <a:p>
              <a:pPr algn="r" rtl="1">
                <a:lnSpc>
                  <a:spcPct val="150000"/>
                </a:lnSpc>
              </a:pPr>
              <a:r>
                <a:rPr lang="fa-IR" sz="2000" dirty="0" smtClean="0"/>
                <a:t>برای تعیین اولویت عملگرهای ریاضی</a:t>
              </a:r>
            </a:p>
            <a:p>
              <a:pPr algn="r" rtl="1">
                <a:lnSpc>
                  <a:spcPct val="150000"/>
                </a:lnSpc>
              </a:pPr>
              <a:r>
                <a:rPr lang="fa-IR" sz="2000" dirty="0" smtClean="0"/>
                <a:t>جداکردن زیرنویس و آرگومان توابع</a:t>
              </a:r>
            </a:p>
            <a:p>
              <a:pPr algn="r" rtl="1">
                <a:lnSpc>
                  <a:spcPct val="150000"/>
                </a:lnSpc>
              </a:pPr>
              <a:r>
                <a:rPr lang="fa-IR" sz="2000" dirty="0" smtClean="0"/>
                <a:t>انتهای ردیف ، نشان ندادن نتیجه</a:t>
              </a:r>
            </a:p>
            <a:p>
              <a:pPr algn="r" rtl="1">
                <a:lnSpc>
                  <a:spcPct val="150000"/>
                </a:lnSpc>
              </a:pPr>
              <a:r>
                <a:rPr lang="fa-IR" sz="2000" dirty="0" smtClean="0"/>
                <a:t>تولید </a:t>
              </a:r>
              <a:r>
                <a:rPr lang="fa-IR" sz="2000" dirty="0" smtClean="0"/>
                <a:t>بردار</a:t>
              </a:r>
              <a:endParaRPr lang="fa-IR" sz="2000" dirty="0" smtClean="0"/>
            </a:p>
            <a:p>
              <a:pPr algn="r" rtl="1">
                <a:lnSpc>
                  <a:spcPct val="150000"/>
                </a:lnSpc>
              </a:pPr>
              <a:r>
                <a:rPr lang="fa-IR" sz="2000" dirty="0" smtClean="0"/>
                <a:t>توضیح</a:t>
              </a:r>
            </a:p>
            <a:p>
              <a:pPr algn="r" rtl="1">
                <a:lnSpc>
                  <a:spcPct val="150000"/>
                </a:lnSpc>
              </a:pPr>
              <a:endParaRPr lang="en-US" sz="2000" dirty="0"/>
            </a:p>
          </p:txBody>
        </p:sp>
      </p:grpSp>
    </p:spTree>
    <p:extLst>
      <p:ext uri="{BB962C8B-B14F-4D97-AF65-F5344CB8AC3E}">
        <p14:creationId xmlns:p14="http://schemas.microsoft.com/office/powerpoint/2010/main" val="4204479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57200"/>
            <a:ext cx="64008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معرفی تعدادی از ابزارهای کاربردی در کنترل </a:t>
            </a:r>
            <a:endParaRPr lang="en-US" sz="2800" b="1" dirty="0">
              <a:latin typeface="Times New Roman" pitchFamily="18" charset="0"/>
              <a:cs typeface="Times New Roman" pitchFamily="18" charset="0"/>
            </a:endParaRPr>
          </a:p>
        </p:txBody>
      </p:sp>
      <p:sp>
        <p:nvSpPr>
          <p:cNvPr id="6" name="TextBox 5"/>
          <p:cNvSpPr txBox="1"/>
          <p:nvPr/>
        </p:nvSpPr>
        <p:spPr>
          <a:xfrm>
            <a:off x="6629400" y="1060708"/>
            <a:ext cx="21336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الف)  </a:t>
            </a:r>
            <a:r>
              <a:rPr lang="en-US" sz="2000" b="1" dirty="0" smtClean="0">
                <a:latin typeface="Times New Roman" pitchFamily="18" charset="0"/>
                <a:cs typeface="Times New Roman" pitchFamily="18" charset="0"/>
              </a:rPr>
              <a:t>continuous</a:t>
            </a:r>
            <a:endParaRPr lang="en-US" sz="2000" b="1" dirty="0">
              <a:latin typeface="Times New Roman" pitchFamily="18" charset="0"/>
              <a:cs typeface="Times New Roman" pitchFamily="18" charset="0"/>
            </a:endParaRPr>
          </a:p>
        </p:txBody>
      </p:sp>
      <p:grpSp>
        <p:nvGrpSpPr>
          <p:cNvPr id="25" name="Group 24"/>
          <p:cNvGrpSpPr/>
          <p:nvPr/>
        </p:nvGrpSpPr>
        <p:grpSpPr>
          <a:xfrm>
            <a:off x="915543" y="1671659"/>
            <a:ext cx="5942457" cy="4757716"/>
            <a:chOff x="915543" y="1671659"/>
            <a:chExt cx="5942457" cy="4757716"/>
          </a:xfrm>
        </p:grpSpPr>
        <p:grpSp>
          <p:nvGrpSpPr>
            <p:cNvPr id="15" name="Group 14"/>
            <p:cNvGrpSpPr/>
            <p:nvPr/>
          </p:nvGrpSpPr>
          <p:grpSpPr>
            <a:xfrm>
              <a:off x="915543" y="1671659"/>
              <a:ext cx="5942457" cy="666750"/>
              <a:chOff x="915543" y="1671659"/>
              <a:chExt cx="5942457" cy="66675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43" y="1671659"/>
                <a:ext cx="2290140" cy="666750"/>
              </a:xfrm>
              <a:prstGeom prst="rect">
                <a:avLst/>
              </a:prstGeom>
            </p:spPr>
          </p:pic>
          <p:sp>
            <p:nvSpPr>
              <p:cNvPr id="13" name="TextBox 12"/>
              <p:cNvSpPr txBox="1"/>
              <p:nvPr/>
            </p:nvSpPr>
            <p:spPr>
              <a:xfrm>
                <a:off x="5257800" y="1820368"/>
                <a:ext cx="16002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انتگرال گیر</a:t>
                </a:r>
                <a:endParaRPr lang="en-US" b="1" dirty="0">
                  <a:latin typeface="Times New Roman" pitchFamily="18" charset="0"/>
                  <a:cs typeface="Times New Roman" pitchFamily="18" charset="0"/>
                </a:endParaRPr>
              </a:p>
            </p:txBody>
          </p:sp>
        </p:grpSp>
        <p:grpSp>
          <p:nvGrpSpPr>
            <p:cNvPr id="20" name="Group 19"/>
            <p:cNvGrpSpPr/>
            <p:nvPr/>
          </p:nvGrpSpPr>
          <p:grpSpPr>
            <a:xfrm>
              <a:off x="957881" y="2589444"/>
              <a:ext cx="5900119" cy="557212"/>
              <a:chOff x="957881" y="2589444"/>
              <a:chExt cx="5900119" cy="557212"/>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81" y="2589444"/>
                <a:ext cx="2228848" cy="557212"/>
              </a:xfrm>
              <a:prstGeom prst="rect">
                <a:avLst/>
              </a:prstGeom>
            </p:spPr>
          </p:pic>
          <p:sp>
            <p:nvSpPr>
              <p:cNvPr id="14" name="Rectangle 13"/>
              <p:cNvSpPr/>
              <p:nvPr/>
            </p:nvSpPr>
            <p:spPr>
              <a:xfrm>
                <a:off x="5392534" y="2683384"/>
                <a:ext cx="1465466" cy="369332"/>
              </a:xfrm>
              <a:prstGeom prst="rect">
                <a:avLst/>
              </a:prstGeom>
            </p:spPr>
            <p:txBody>
              <a:bodyPr wrap="none">
                <a:spAutoFit/>
              </a:bodyPr>
              <a:lstStyle/>
              <a:p>
                <a:pPr algn="r" rtl="1"/>
                <a:r>
                  <a:rPr lang="fa-IR" b="1" dirty="0">
                    <a:latin typeface="Times New Roman" pitchFamily="18" charset="0"/>
                    <a:cs typeface="Times New Roman" pitchFamily="18" charset="0"/>
                  </a:rPr>
                  <a:t>انتگرال </a:t>
                </a:r>
                <a:r>
                  <a:rPr lang="fa-IR" b="1" dirty="0" smtClean="0">
                    <a:latin typeface="Times New Roman" pitchFamily="18" charset="0"/>
                    <a:cs typeface="Times New Roman" pitchFamily="18" charset="0"/>
                  </a:rPr>
                  <a:t>گیر معین</a:t>
                </a:r>
                <a:endParaRPr lang="en-US" b="1" dirty="0">
                  <a:latin typeface="Times New Roman" pitchFamily="18" charset="0"/>
                  <a:cs typeface="Times New Roman" pitchFamily="18" charset="0"/>
                </a:endParaRPr>
              </a:p>
            </p:txBody>
          </p:sp>
        </p:grpSp>
        <p:grpSp>
          <p:nvGrpSpPr>
            <p:cNvPr id="21" name="Group 20"/>
            <p:cNvGrpSpPr/>
            <p:nvPr/>
          </p:nvGrpSpPr>
          <p:grpSpPr>
            <a:xfrm>
              <a:off x="985590" y="3410150"/>
              <a:ext cx="5872410" cy="581060"/>
              <a:chOff x="985590" y="3410150"/>
              <a:chExt cx="5872410" cy="58106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590" y="3410150"/>
                <a:ext cx="2251608" cy="581060"/>
              </a:xfrm>
              <a:prstGeom prst="rect">
                <a:avLst/>
              </a:prstGeom>
            </p:spPr>
          </p:pic>
          <p:sp>
            <p:nvSpPr>
              <p:cNvPr id="16" name="Rectangle 15"/>
              <p:cNvSpPr/>
              <p:nvPr/>
            </p:nvSpPr>
            <p:spPr>
              <a:xfrm>
                <a:off x="5929541" y="3494378"/>
                <a:ext cx="928459" cy="369332"/>
              </a:xfrm>
              <a:prstGeom prst="rect">
                <a:avLst/>
              </a:prstGeom>
            </p:spPr>
            <p:txBody>
              <a:bodyPr wrap="none">
                <a:spAutoFit/>
              </a:bodyPr>
              <a:lstStyle/>
              <a:p>
                <a:pPr algn="r" rtl="1"/>
                <a:r>
                  <a:rPr lang="fa-IR" b="1" dirty="0" smtClean="0">
                    <a:latin typeface="Times New Roman" pitchFamily="18" charset="0"/>
                    <a:cs typeface="Times New Roman" pitchFamily="18" charset="0"/>
                  </a:rPr>
                  <a:t>مشتق‌ گیر</a:t>
                </a:r>
                <a:endParaRPr lang="en-US" b="1" dirty="0">
                  <a:latin typeface="Times New Roman" pitchFamily="18" charset="0"/>
                  <a:cs typeface="Times New Roman" pitchFamily="18" charset="0"/>
                </a:endParaRPr>
              </a:p>
            </p:txBody>
          </p:sp>
        </p:grpSp>
        <p:grpSp>
          <p:nvGrpSpPr>
            <p:cNvPr id="22" name="Group 21"/>
            <p:cNvGrpSpPr/>
            <p:nvPr/>
          </p:nvGrpSpPr>
          <p:grpSpPr>
            <a:xfrm>
              <a:off x="1019606" y="4114800"/>
              <a:ext cx="5838394" cy="628650"/>
              <a:chOff x="1019606" y="4114800"/>
              <a:chExt cx="5838394" cy="628650"/>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06" y="4114800"/>
                <a:ext cx="2238374" cy="628650"/>
              </a:xfrm>
              <a:prstGeom prst="rect">
                <a:avLst/>
              </a:prstGeom>
            </p:spPr>
          </p:pic>
          <p:sp>
            <p:nvSpPr>
              <p:cNvPr id="17" name="Rectangle 16"/>
              <p:cNvSpPr/>
              <p:nvPr/>
            </p:nvSpPr>
            <p:spPr>
              <a:xfrm>
                <a:off x="4167840" y="4258541"/>
                <a:ext cx="2690160" cy="369332"/>
              </a:xfrm>
              <a:prstGeom prst="rect">
                <a:avLst/>
              </a:prstGeom>
            </p:spPr>
            <p:txBody>
              <a:bodyPr wrap="none">
                <a:spAutoFit/>
              </a:bodyPr>
              <a:lstStyle/>
              <a:p>
                <a:pPr algn="r" rtl="1"/>
                <a:r>
                  <a:rPr lang="fa-IR" b="1" dirty="0" smtClean="0">
                    <a:latin typeface="Times New Roman" pitchFamily="18" charset="0"/>
                    <a:cs typeface="Times New Roman" pitchFamily="18" charset="0"/>
                  </a:rPr>
                  <a:t>تابع فضای حالت (</a:t>
                </a:r>
                <a:r>
                  <a:rPr lang="en-US" b="1" dirty="0" smtClean="0">
                    <a:latin typeface="Times New Roman" pitchFamily="18" charset="0"/>
                    <a:cs typeface="Times New Roman" pitchFamily="18" charset="0"/>
                  </a:rPr>
                  <a:t>state space</a:t>
                </a:r>
                <a:r>
                  <a:rPr lang="fa-IR"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pSp>
        <p:grpSp>
          <p:nvGrpSpPr>
            <p:cNvPr id="23" name="Group 22"/>
            <p:cNvGrpSpPr/>
            <p:nvPr/>
          </p:nvGrpSpPr>
          <p:grpSpPr>
            <a:xfrm>
              <a:off x="1041254" y="4977088"/>
              <a:ext cx="5816746" cy="604562"/>
              <a:chOff x="1041254" y="4977088"/>
              <a:chExt cx="5816746" cy="604562"/>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254" y="4977088"/>
                <a:ext cx="2216726" cy="604562"/>
              </a:xfrm>
              <a:prstGeom prst="rect">
                <a:avLst/>
              </a:prstGeom>
            </p:spPr>
          </p:pic>
          <p:sp>
            <p:nvSpPr>
              <p:cNvPr id="18" name="Rectangle 17"/>
              <p:cNvSpPr/>
              <p:nvPr/>
            </p:nvSpPr>
            <p:spPr>
              <a:xfrm>
                <a:off x="4018120" y="5094703"/>
                <a:ext cx="2839880" cy="369332"/>
              </a:xfrm>
              <a:prstGeom prst="rect">
                <a:avLst/>
              </a:prstGeom>
            </p:spPr>
            <p:txBody>
              <a:bodyPr wrap="none">
                <a:spAutoFit/>
              </a:bodyPr>
              <a:lstStyle/>
              <a:p>
                <a:pPr algn="r" rtl="1"/>
                <a:r>
                  <a:rPr lang="fa-IR" b="1" dirty="0" smtClean="0">
                    <a:latin typeface="Times New Roman" pitchFamily="18" charset="0"/>
                    <a:cs typeface="Times New Roman" pitchFamily="18" charset="0"/>
                  </a:rPr>
                  <a:t>تابع تبدیل ( </a:t>
                </a:r>
                <a:r>
                  <a:rPr lang="en-US" b="1" dirty="0" smtClean="0">
                    <a:latin typeface="Times New Roman" pitchFamily="18" charset="0"/>
                    <a:cs typeface="Times New Roman" pitchFamily="18" charset="0"/>
                  </a:rPr>
                  <a:t>transfer function</a:t>
                </a:r>
                <a:r>
                  <a:rPr lang="fa-IR"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pSp>
        <p:grpSp>
          <p:nvGrpSpPr>
            <p:cNvPr id="24" name="Group 23"/>
            <p:cNvGrpSpPr/>
            <p:nvPr/>
          </p:nvGrpSpPr>
          <p:grpSpPr>
            <a:xfrm>
              <a:off x="1071562" y="5791200"/>
              <a:ext cx="5624854" cy="638175"/>
              <a:chOff x="1071562" y="5791200"/>
              <a:chExt cx="5624854" cy="638175"/>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562" y="5791200"/>
                <a:ext cx="2209178" cy="638175"/>
              </a:xfrm>
              <a:prstGeom prst="rect">
                <a:avLst/>
              </a:prstGeom>
            </p:spPr>
          </p:pic>
          <p:sp>
            <p:nvSpPr>
              <p:cNvPr id="19" name="Rectangle 18"/>
              <p:cNvSpPr/>
              <p:nvPr/>
            </p:nvSpPr>
            <p:spPr>
              <a:xfrm>
                <a:off x="5554117" y="5925621"/>
                <a:ext cx="1142299" cy="369332"/>
              </a:xfrm>
              <a:prstGeom prst="rect">
                <a:avLst/>
              </a:prstGeom>
            </p:spPr>
            <p:txBody>
              <a:bodyPr wrap="none">
                <a:spAutoFit/>
              </a:bodyPr>
              <a:lstStyle/>
              <a:p>
                <a:pPr algn="r" rtl="1"/>
                <a:r>
                  <a:rPr lang="en-US" b="1" dirty="0" smtClean="0">
                    <a:latin typeface="Times New Roman" pitchFamily="18" charset="0"/>
                    <a:cs typeface="Times New Roman" pitchFamily="18" charset="0"/>
                  </a:rPr>
                  <a:t>Zero-pole</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72299454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1982" y="386255"/>
            <a:ext cx="28194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ب)  </a:t>
            </a:r>
            <a:r>
              <a:rPr lang="en-US" sz="2000" b="1" dirty="0" smtClean="0">
                <a:latin typeface="Times New Roman" pitchFamily="18" charset="0"/>
                <a:cs typeface="Times New Roman" pitchFamily="18" charset="0"/>
              </a:rPr>
              <a:t>math operations</a:t>
            </a:r>
            <a:endParaRPr lang="en-US" sz="2000" b="1" dirty="0">
              <a:latin typeface="Times New Roman" pitchFamily="18" charset="0"/>
              <a:cs typeface="Times New Roman" pitchFamily="18" charset="0"/>
            </a:endParaRPr>
          </a:p>
        </p:txBody>
      </p:sp>
      <p:grpSp>
        <p:nvGrpSpPr>
          <p:cNvPr id="35" name="Group 34"/>
          <p:cNvGrpSpPr/>
          <p:nvPr/>
        </p:nvGrpSpPr>
        <p:grpSpPr>
          <a:xfrm>
            <a:off x="1201881" y="1071042"/>
            <a:ext cx="6054437" cy="5253558"/>
            <a:chOff x="1201881" y="1071042"/>
            <a:chExt cx="6054437" cy="5253558"/>
          </a:xfrm>
        </p:grpSpPr>
        <p:grpSp>
          <p:nvGrpSpPr>
            <p:cNvPr id="29" name="Group 28"/>
            <p:cNvGrpSpPr/>
            <p:nvPr/>
          </p:nvGrpSpPr>
          <p:grpSpPr>
            <a:xfrm>
              <a:off x="1201881" y="1071042"/>
              <a:ext cx="6019801" cy="715460"/>
              <a:chOff x="1201881" y="1071042"/>
              <a:chExt cx="6019801" cy="71546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881" y="1071042"/>
                <a:ext cx="2455719" cy="715460"/>
              </a:xfrm>
              <a:prstGeom prst="rect">
                <a:avLst/>
              </a:prstGeom>
            </p:spPr>
          </p:pic>
          <p:sp>
            <p:nvSpPr>
              <p:cNvPr id="23" name="TextBox 22"/>
              <p:cNvSpPr txBox="1"/>
              <p:nvPr/>
            </p:nvSpPr>
            <p:spPr>
              <a:xfrm>
                <a:off x="5773882" y="1244106"/>
                <a:ext cx="14478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قدر مطلق</a:t>
                </a:r>
                <a:endParaRPr lang="en-US" b="1" dirty="0">
                  <a:latin typeface="Times New Roman" pitchFamily="18" charset="0"/>
                  <a:cs typeface="Times New Roman" pitchFamily="18" charset="0"/>
                </a:endParaRPr>
              </a:p>
            </p:txBody>
          </p:sp>
        </p:grpSp>
        <p:grpSp>
          <p:nvGrpSpPr>
            <p:cNvPr id="30" name="Group 29"/>
            <p:cNvGrpSpPr/>
            <p:nvPr/>
          </p:nvGrpSpPr>
          <p:grpSpPr>
            <a:xfrm>
              <a:off x="1219199" y="1946502"/>
              <a:ext cx="6002483" cy="720498"/>
              <a:chOff x="1219199" y="1946502"/>
              <a:chExt cx="6002483" cy="72049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946502"/>
                <a:ext cx="2438401" cy="720498"/>
              </a:xfrm>
              <a:prstGeom prst="rect">
                <a:avLst/>
              </a:prstGeom>
            </p:spPr>
          </p:pic>
          <p:sp>
            <p:nvSpPr>
              <p:cNvPr id="24" name="TextBox 23"/>
              <p:cNvSpPr txBox="1"/>
              <p:nvPr/>
            </p:nvSpPr>
            <p:spPr>
              <a:xfrm>
                <a:off x="4326082" y="2122085"/>
                <a:ext cx="28956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جمع و تفریق چند مولفه</a:t>
                </a:r>
                <a:endParaRPr lang="en-US" b="1" dirty="0">
                  <a:latin typeface="Times New Roman" pitchFamily="18" charset="0"/>
                  <a:cs typeface="Times New Roman" pitchFamily="18" charset="0"/>
                </a:endParaRPr>
              </a:p>
            </p:txBody>
          </p:sp>
        </p:grpSp>
        <p:grpSp>
          <p:nvGrpSpPr>
            <p:cNvPr id="31" name="Group 30"/>
            <p:cNvGrpSpPr/>
            <p:nvPr/>
          </p:nvGrpSpPr>
          <p:grpSpPr>
            <a:xfrm>
              <a:off x="1246909" y="2895600"/>
              <a:ext cx="5974773" cy="694028"/>
              <a:chOff x="1246909" y="2895600"/>
              <a:chExt cx="5974773" cy="694028"/>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09" y="2895600"/>
                <a:ext cx="2410691" cy="694028"/>
              </a:xfrm>
              <a:prstGeom prst="rect">
                <a:avLst/>
              </a:prstGeom>
            </p:spPr>
          </p:pic>
          <p:sp>
            <p:nvSpPr>
              <p:cNvPr id="25" name="TextBox 24"/>
              <p:cNvSpPr txBox="1"/>
              <p:nvPr/>
            </p:nvSpPr>
            <p:spPr>
              <a:xfrm>
                <a:off x="3886200" y="3057948"/>
                <a:ext cx="3335482"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تبدیل حالت عدد حقیقی و مجازی به مختلط</a:t>
                </a:r>
                <a:endParaRPr lang="en-US" b="1" dirty="0">
                  <a:latin typeface="Times New Roman" pitchFamily="18" charset="0"/>
                  <a:cs typeface="Times New Roman" pitchFamily="18" charset="0"/>
                </a:endParaRPr>
              </a:p>
            </p:txBody>
          </p:sp>
        </p:grpSp>
        <p:grpSp>
          <p:nvGrpSpPr>
            <p:cNvPr id="32" name="Group 31"/>
            <p:cNvGrpSpPr/>
            <p:nvPr/>
          </p:nvGrpSpPr>
          <p:grpSpPr>
            <a:xfrm>
              <a:off x="1236516" y="3810000"/>
              <a:ext cx="5964384" cy="685800"/>
              <a:chOff x="1236516" y="3810000"/>
              <a:chExt cx="5964384" cy="6858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516" y="3810000"/>
                <a:ext cx="2421084" cy="685800"/>
              </a:xfrm>
              <a:prstGeom prst="rect">
                <a:avLst/>
              </a:prstGeom>
            </p:spPr>
          </p:pic>
          <p:sp>
            <p:nvSpPr>
              <p:cNvPr id="26" name="TextBox 25"/>
              <p:cNvSpPr txBox="1"/>
              <p:nvPr/>
            </p:nvSpPr>
            <p:spPr>
              <a:xfrm>
                <a:off x="3865418" y="3968234"/>
                <a:ext cx="3335482"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تبدیل عدد مختلط به اندازه و زاویه</a:t>
                </a:r>
                <a:endParaRPr lang="en-US" b="1" dirty="0">
                  <a:latin typeface="Times New Roman" pitchFamily="18" charset="0"/>
                  <a:cs typeface="Times New Roman" pitchFamily="18" charset="0"/>
                </a:endParaRPr>
              </a:p>
            </p:txBody>
          </p:sp>
        </p:grpSp>
        <p:grpSp>
          <p:nvGrpSpPr>
            <p:cNvPr id="33" name="Group 32"/>
            <p:cNvGrpSpPr/>
            <p:nvPr/>
          </p:nvGrpSpPr>
          <p:grpSpPr>
            <a:xfrm>
              <a:off x="1246910" y="4724401"/>
              <a:ext cx="5974772" cy="685800"/>
              <a:chOff x="1246910" y="4724401"/>
              <a:chExt cx="5974772" cy="68580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6910" y="4724401"/>
                <a:ext cx="2410690" cy="685800"/>
              </a:xfrm>
              <a:prstGeom prst="rect">
                <a:avLst/>
              </a:prstGeom>
            </p:spPr>
          </p:pic>
          <p:sp>
            <p:nvSpPr>
              <p:cNvPr id="27" name="TextBox 26"/>
              <p:cNvSpPr txBox="1"/>
              <p:nvPr/>
            </p:nvSpPr>
            <p:spPr>
              <a:xfrm>
                <a:off x="3886200" y="4882635"/>
                <a:ext cx="3335482"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تبدیل عدد مختلط به حالت حقیقی و مجازی</a:t>
                </a:r>
                <a:endParaRPr lang="en-US" b="1" dirty="0">
                  <a:latin typeface="Times New Roman" pitchFamily="18" charset="0"/>
                  <a:cs typeface="Times New Roman" pitchFamily="18" charset="0"/>
                </a:endParaRPr>
              </a:p>
            </p:txBody>
          </p:sp>
        </p:grpSp>
        <p:grpSp>
          <p:nvGrpSpPr>
            <p:cNvPr id="34" name="Group 33"/>
            <p:cNvGrpSpPr/>
            <p:nvPr/>
          </p:nvGrpSpPr>
          <p:grpSpPr>
            <a:xfrm>
              <a:off x="1219199" y="5638800"/>
              <a:ext cx="6037119" cy="685800"/>
              <a:chOff x="1219199" y="5638800"/>
              <a:chExt cx="6037119" cy="685800"/>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199" y="5638800"/>
                <a:ext cx="2438401" cy="685800"/>
              </a:xfrm>
              <a:prstGeom prst="rect">
                <a:avLst/>
              </a:prstGeom>
            </p:spPr>
          </p:pic>
          <p:sp>
            <p:nvSpPr>
              <p:cNvPr id="28" name="TextBox 27"/>
              <p:cNvSpPr txBox="1"/>
              <p:nvPr/>
            </p:nvSpPr>
            <p:spPr>
              <a:xfrm>
                <a:off x="3920836" y="5797034"/>
                <a:ext cx="3335482"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تبدیل حالت اندازه و زاویه به عدد مختلط</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61093594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35675" y="609600"/>
            <a:ext cx="6932470" cy="5638800"/>
            <a:chOff x="1435675" y="609600"/>
            <a:chExt cx="6932470" cy="5638800"/>
          </a:xfrm>
        </p:grpSpPr>
        <p:grpSp>
          <p:nvGrpSpPr>
            <p:cNvPr id="19" name="Group 18"/>
            <p:cNvGrpSpPr/>
            <p:nvPr/>
          </p:nvGrpSpPr>
          <p:grpSpPr>
            <a:xfrm>
              <a:off x="1454726" y="609600"/>
              <a:ext cx="5936674" cy="762000"/>
              <a:chOff x="1454726" y="609600"/>
              <a:chExt cx="5936674" cy="762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26" y="609600"/>
                <a:ext cx="2641600" cy="762000"/>
              </a:xfrm>
              <a:prstGeom prst="rect">
                <a:avLst/>
              </a:prstGeom>
            </p:spPr>
          </p:pic>
          <p:sp>
            <p:nvSpPr>
              <p:cNvPr id="13" name="TextBox 12"/>
              <p:cNvSpPr txBox="1"/>
              <p:nvPr/>
            </p:nvSpPr>
            <p:spPr>
              <a:xfrm>
                <a:off x="5410200" y="805934"/>
                <a:ext cx="19812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ضرب چند تابع </a:t>
                </a:r>
                <a:endParaRPr lang="en-US" b="1" dirty="0">
                  <a:latin typeface="Times New Roman" pitchFamily="18" charset="0"/>
                  <a:cs typeface="Times New Roman" pitchFamily="18" charset="0"/>
                </a:endParaRPr>
              </a:p>
            </p:txBody>
          </p:sp>
        </p:grpSp>
        <p:grpSp>
          <p:nvGrpSpPr>
            <p:cNvPr id="20" name="Group 19"/>
            <p:cNvGrpSpPr/>
            <p:nvPr/>
          </p:nvGrpSpPr>
          <p:grpSpPr>
            <a:xfrm>
              <a:off x="1454725" y="1669411"/>
              <a:ext cx="6913420" cy="768989"/>
              <a:chOff x="1454725" y="1669411"/>
              <a:chExt cx="6913420" cy="76898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25" y="1669411"/>
                <a:ext cx="2665829" cy="768989"/>
              </a:xfrm>
              <a:prstGeom prst="rect">
                <a:avLst/>
              </a:prstGeom>
            </p:spPr>
          </p:pic>
          <p:sp>
            <p:nvSpPr>
              <p:cNvPr id="14" name="TextBox 13"/>
              <p:cNvSpPr txBox="1"/>
              <p:nvPr/>
            </p:nvSpPr>
            <p:spPr>
              <a:xfrm>
                <a:off x="4433454" y="1869239"/>
                <a:ext cx="3934691"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ضرب و تقسیم  چند تابع و معکوس ماتریس</a:t>
                </a:r>
                <a:endParaRPr lang="en-US" b="1" dirty="0">
                  <a:latin typeface="Times New Roman" pitchFamily="18" charset="0"/>
                  <a:cs typeface="Times New Roman" pitchFamily="18" charset="0"/>
                </a:endParaRPr>
              </a:p>
            </p:txBody>
          </p:sp>
        </p:grpSp>
        <p:grpSp>
          <p:nvGrpSpPr>
            <p:cNvPr id="21" name="Group 20"/>
            <p:cNvGrpSpPr/>
            <p:nvPr/>
          </p:nvGrpSpPr>
          <p:grpSpPr>
            <a:xfrm>
              <a:off x="1454725" y="2614612"/>
              <a:ext cx="5992093" cy="738188"/>
              <a:chOff x="1454725" y="2614612"/>
              <a:chExt cx="5992093" cy="73818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25" y="2614612"/>
                <a:ext cx="2665829" cy="738188"/>
              </a:xfrm>
              <a:prstGeom prst="rect">
                <a:avLst/>
              </a:prstGeom>
            </p:spPr>
          </p:pic>
          <p:sp>
            <p:nvSpPr>
              <p:cNvPr id="15" name="TextBox 14"/>
              <p:cNvSpPr txBox="1"/>
              <p:nvPr/>
            </p:nvSpPr>
            <p:spPr>
              <a:xfrm>
                <a:off x="4752109" y="2799040"/>
                <a:ext cx="2694709"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ضرب داخلی </a:t>
                </a:r>
                <a:endParaRPr lang="en-US" b="1" dirty="0">
                  <a:latin typeface="Times New Roman" pitchFamily="18" charset="0"/>
                  <a:cs typeface="Times New Roman" pitchFamily="18" charset="0"/>
                </a:endParaRPr>
              </a:p>
            </p:txBody>
          </p:sp>
        </p:grpSp>
        <p:grpSp>
          <p:nvGrpSpPr>
            <p:cNvPr id="22" name="Group 21"/>
            <p:cNvGrpSpPr/>
            <p:nvPr/>
          </p:nvGrpSpPr>
          <p:grpSpPr>
            <a:xfrm>
              <a:off x="1435675" y="3566245"/>
              <a:ext cx="5955725" cy="700955"/>
              <a:chOff x="1435675" y="3566245"/>
              <a:chExt cx="5955725" cy="70095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675" y="3566245"/>
                <a:ext cx="2701241" cy="700955"/>
              </a:xfrm>
              <a:prstGeom prst="rect">
                <a:avLst/>
              </a:prstGeom>
            </p:spPr>
          </p:pic>
          <p:sp>
            <p:nvSpPr>
              <p:cNvPr id="16" name="TextBox 15"/>
              <p:cNvSpPr txBox="1"/>
              <p:nvPr/>
            </p:nvSpPr>
            <p:spPr>
              <a:xfrm>
                <a:off x="4696691" y="3732056"/>
                <a:ext cx="2694709"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ضرب یک ضریب در تابع</a:t>
                </a:r>
                <a:endParaRPr lang="en-US" b="1" dirty="0">
                  <a:latin typeface="Times New Roman" pitchFamily="18" charset="0"/>
                  <a:cs typeface="Times New Roman" pitchFamily="18" charset="0"/>
                </a:endParaRPr>
              </a:p>
            </p:txBody>
          </p:sp>
        </p:grpSp>
        <p:grpSp>
          <p:nvGrpSpPr>
            <p:cNvPr id="23" name="Group 22"/>
            <p:cNvGrpSpPr/>
            <p:nvPr/>
          </p:nvGrpSpPr>
          <p:grpSpPr>
            <a:xfrm>
              <a:off x="1435676" y="4419600"/>
              <a:ext cx="5955724" cy="762000"/>
              <a:chOff x="1435676" y="4419600"/>
              <a:chExt cx="5955724" cy="76200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676" y="4419600"/>
                <a:ext cx="2701240" cy="762000"/>
              </a:xfrm>
              <a:prstGeom prst="rect">
                <a:avLst/>
              </a:prstGeom>
            </p:spPr>
          </p:pic>
          <p:sp>
            <p:nvSpPr>
              <p:cNvPr id="17" name="TextBox 16"/>
              <p:cNvSpPr txBox="1"/>
              <p:nvPr/>
            </p:nvSpPr>
            <p:spPr>
              <a:xfrm>
                <a:off x="4696691" y="4615934"/>
                <a:ext cx="2694709"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جمع چند تابع</a:t>
                </a:r>
                <a:endParaRPr lang="en-US" b="1" dirty="0">
                  <a:latin typeface="Times New Roman" pitchFamily="18" charset="0"/>
                  <a:cs typeface="Times New Roman" pitchFamily="18" charset="0"/>
                </a:endParaRPr>
              </a:p>
            </p:txBody>
          </p:sp>
        </p:grpSp>
        <p:grpSp>
          <p:nvGrpSpPr>
            <p:cNvPr id="26" name="Group 25"/>
            <p:cNvGrpSpPr/>
            <p:nvPr/>
          </p:nvGrpSpPr>
          <p:grpSpPr>
            <a:xfrm>
              <a:off x="1483301" y="5385086"/>
              <a:ext cx="5908098" cy="863314"/>
              <a:chOff x="1483301" y="5385086"/>
              <a:chExt cx="5908098" cy="863314"/>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3301" y="5385086"/>
                <a:ext cx="2637253" cy="863314"/>
              </a:xfrm>
              <a:prstGeom prst="rect">
                <a:avLst/>
              </a:prstGeom>
            </p:spPr>
          </p:pic>
          <p:sp>
            <p:nvSpPr>
              <p:cNvPr id="18" name="TextBox 17"/>
              <p:cNvSpPr txBox="1"/>
              <p:nvPr/>
            </p:nvSpPr>
            <p:spPr>
              <a:xfrm>
                <a:off x="4696690" y="5632077"/>
                <a:ext cx="2694709"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ماکزیمم یا مینیمم چند تابع</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137740095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48603" y="639508"/>
            <a:ext cx="6214197" cy="5323142"/>
            <a:chOff x="948603" y="639508"/>
            <a:chExt cx="6214197" cy="5323142"/>
          </a:xfrm>
        </p:grpSpPr>
        <p:grpSp>
          <p:nvGrpSpPr>
            <p:cNvPr id="16" name="Group 15"/>
            <p:cNvGrpSpPr/>
            <p:nvPr/>
          </p:nvGrpSpPr>
          <p:grpSpPr>
            <a:xfrm>
              <a:off x="948603" y="639508"/>
              <a:ext cx="6214197" cy="775346"/>
              <a:chOff x="948603" y="639508"/>
              <a:chExt cx="6214197" cy="77534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03" y="639508"/>
                <a:ext cx="3042804" cy="775346"/>
              </a:xfrm>
              <a:prstGeom prst="rect">
                <a:avLst/>
              </a:prstGeom>
            </p:spPr>
          </p:pic>
          <p:sp>
            <p:nvSpPr>
              <p:cNvPr id="7" name="TextBox 6"/>
              <p:cNvSpPr txBox="1"/>
              <p:nvPr/>
            </p:nvSpPr>
            <p:spPr>
              <a:xfrm>
                <a:off x="5486400" y="862871"/>
                <a:ext cx="1676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توابع مثلتاتی</a:t>
                </a:r>
                <a:endParaRPr lang="en-US" b="1" dirty="0">
                  <a:latin typeface="Times New Roman" pitchFamily="18" charset="0"/>
                  <a:cs typeface="Times New Roman" pitchFamily="18" charset="0"/>
                </a:endParaRPr>
              </a:p>
            </p:txBody>
          </p:sp>
        </p:grpSp>
        <p:grpSp>
          <p:nvGrpSpPr>
            <p:cNvPr id="15" name="Group 14"/>
            <p:cNvGrpSpPr/>
            <p:nvPr/>
          </p:nvGrpSpPr>
          <p:grpSpPr>
            <a:xfrm>
              <a:off x="948603" y="1883074"/>
              <a:ext cx="6214197" cy="760701"/>
              <a:chOff x="948603" y="1883074"/>
              <a:chExt cx="6214197" cy="76070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03" y="1883074"/>
                <a:ext cx="3042804" cy="760701"/>
              </a:xfrm>
              <a:prstGeom prst="rect">
                <a:avLst/>
              </a:prstGeom>
            </p:spPr>
          </p:pic>
          <p:sp>
            <p:nvSpPr>
              <p:cNvPr id="8" name="TextBox 7"/>
              <p:cNvSpPr txBox="1"/>
              <p:nvPr/>
            </p:nvSpPr>
            <p:spPr>
              <a:xfrm>
                <a:off x="5486400" y="2078758"/>
                <a:ext cx="1676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تابع علامت</a:t>
                </a:r>
                <a:endParaRPr lang="en-US" b="1" dirty="0">
                  <a:latin typeface="Times New Roman" pitchFamily="18" charset="0"/>
                  <a:cs typeface="Times New Roman" pitchFamily="18" charset="0"/>
                </a:endParaRPr>
              </a:p>
            </p:txBody>
          </p:sp>
        </p:grpSp>
        <p:grpSp>
          <p:nvGrpSpPr>
            <p:cNvPr id="14" name="Group 13"/>
            <p:cNvGrpSpPr/>
            <p:nvPr/>
          </p:nvGrpSpPr>
          <p:grpSpPr>
            <a:xfrm>
              <a:off x="1021339" y="3058762"/>
              <a:ext cx="6141461" cy="697334"/>
              <a:chOff x="1021339" y="3058762"/>
              <a:chExt cx="6141461" cy="69733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39" y="3058762"/>
                <a:ext cx="2970068" cy="697334"/>
              </a:xfrm>
              <a:prstGeom prst="rect">
                <a:avLst/>
              </a:prstGeom>
            </p:spPr>
          </p:pic>
          <p:sp>
            <p:nvSpPr>
              <p:cNvPr id="9" name="TextBox 8"/>
              <p:cNvSpPr txBox="1"/>
              <p:nvPr/>
            </p:nvSpPr>
            <p:spPr>
              <a:xfrm>
                <a:off x="4191000" y="3222763"/>
                <a:ext cx="29718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ضرب چند تابع و معکوس ماتریس</a:t>
                </a:r>
                <a:endParaRPr lang="en-US" b="1" dirty="0">
                  <a:latin typeface="Times New Roman" pitchFamily="18" charset="0"/>
                  <a:cs typeface="Times New Roman" pitchFamily="18" charset="0"/>
                </a:endParaRPr>
              </a:p>
            </p:txBody>
          </p:sp>
        </p:grpSp>
        <p:grpSp>
          <p:nvGrpSpPr>
            <p:cNvPr id="13" name="Group 12"/>
            <p:cNvGrpSpPr/>
            <p:nvPr/>
          </p:nvGrpSpPr>
          <p:grpSpPr>
            <a:xfrm>
              <a:off x="1042122" y="4038601"/>
              <a:ext cx="6046210" cy="838199"/>
              <a:chOff x="1042122" y="4038601"/>
              <a:chExt cx="6046210" cy="838199"/>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22" y="4038601"/>
                <a:ext cx="2949286" cy="838199"/>
              </a:xfrm>
              <a:prstGeom prst="rect">
                <a:avLst/>
              </a:prstGeom>
            </p:spPr>
          </p:pic>
          <p:sp>
            <p:nvSpPr>
              <p:cNvPr id="10" name="TextBox 9"/>
              <p:cNvSpPr txBox="1"/>
              <p:nvPr/>
            </p:nvSpPr>
            <p:spPr>
              <a:xfrm>
                <a:off x="5602432" y="4273034"/>
                <a:ext cx="14859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جذر تابع</a:t>
                </a:r>
                <a:endParaRPr lang="en-US" b="1" dirty="0">
                  <a:latin typeface="Times New Roman" pitchFamily="18" charset="0"/>
                  <a:cs typeface="Times New Roman" pitchFamily="18" charset="0"/>
                </a:endParaRPr>
              </a:p>
            </p:txBody>
          </p:sp>
        </p:grpSp>
        <p:grpSp>
          <p:nvGrpSpPr>
            <p:cNvPr id="12" name="Group 11"/>
            <p:cNvGrpSpPr/>
            <p:nvPr/>
          </p:nvGrpSpPr>
          <p:grpSpPr>
            <a:xfrm>
              <a:off x="1021339" y="5181600"/>
              <a:ext cx="6141461" cy="781050"/>
              <a:chOff x="1021339" y="5181600"/>
              <a:chExt cx="6141461" cy="78105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339" y="5181600"/>
                <a:ext cx="2919639" cy="781050"/>
              </a:xfrm>
              <a:prstGeom prst="rect">
                <a:avLst/>
              </a:prstGeom>
            </p:spPr>
          </p:pic>
          <p:sp>
            <p:nvSpPr>
              <p:cNvPr id="11" name="TextBox 10"/>
              <p:cNvSpPr txBox="1"/>
              <p:nvPr/>
            </p:nvSpPr>
            <p:spPr>
              <a:xfrm>
                <a:off x="3704794" y="5387459"/>
                <a:ext cx="3458006"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توابع اصلی (لگاریتم،تابع نمایی و .....)</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209799734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34377" y="762000"/>
            <a:ext cx="6428423" cy="2872643"/>
            <a:chOff x="734377" y="762000"/>
            <a:chExt cx="6428423" cy="2872643"/>
          </a:xfrm>
        </p:grpSpPr>
        <p:grpSp>
          <p:nvGrpSpPr>
            <p:cNvPr id="16" name="Group 15"/>
            <p:cNvGrpSpPr/>
            <p:nvPr/>
          </p:nvGrpSpPr>
          <p:grpSpPr>
            <a:xfrm>
              <a:off x="734377" y="762000"/>
              <a:ext cx="6428423" cy="685800"/>
              <a:chOff x="734377" y="762000"/>
              <a:chExt cx="6428423" cy="6858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77" y="762000"/>
                <a:ext cx="2674620" cy="685800"/>
              </a:xfrm>
              <a:prstGeom prst="rect">
                <a:avLst/>
              </a:prstGeom>
            </p:spPr>
          </p:pic>
          <p:sp>
            <p:nvSpPr>
              <p:cNvPr id="6" name="TextBox 5"/>
              <p:cNvSpPr txBox="1"/>
              <p:nvPr/>
            </p:nvSpPr>
            <p:spPr>
              <a:xfrm>
                <a:off x="5105400" y="920234"/>
                <a:ext cx="2057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ذخیره کردن در تابع </a:t>
                </a:r>
                <a:endParaRPr lang="en-US" b="1" dirty="0">
                  <a:latin typeface="Times New Roman" pitchFamily="18" charset="0"/>
                  <a:cs typeface="Times New Roman" pitchFamily="18" charset="0"/>
                </a:endParaRPr>
              </a:p>
            </p:txBody>
          </p:sp>
        </p:grpSp>
        <p:grpSp>
          <p:nvGrpSpPr>
            <p:cNvPr id="17" name="Group 16"/>
            <p:cNvGrpSpPr/>
            <p:nvPr/>
          </p:nvGrpSpPr>
          <p:grpSpPr>
            <a:xfrm>
              <a:off x="734377" y="1828800"/>
              <a:ext cx="6428423" cy="762000"/>
              <a:chOff x="734377" y="1828800"/>
              <a:chExt cx="6428423" cy="762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77" y="1828800"/>
                <a:ext cx="2674620" cy="762000"/>
              </a:xfrm>
              <a:prstGeom prst="rect">
                <a:avLst/>
              </a:prstGeom>
            </p:spPr>
          </p:pic>
          <p:sp>
            <p:nvSpPr>
              <p:cNvPr id="7" name="TextBox 6"/>
              <p:cNvSpPr txBox="1"/>
              <p:nvPr/>
            </p:nvSpPr>
            <p:spPr>
              <a:xfrm>
                <a:off x="4343400" y="2025134"/>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استفاده از تابع ذخیره شده</a:t>
                </a:r>
                <a:endParaRPr lang="en-US" b="1" dirty="0">
                  <a:latin typeface="Times New Roman" pitchFamily="18" charset="0"/>
                  <a:cs typeface="Times New Roman" pitchFamily="18" charset="0"/>
                </a:endParaRPr>
              </a:p>
            </p:txBody>
          </p:sp>
        </p:grpSp>
        <p:grpSp>
          <p:nvGrpSpPr>
            <p:cNvPr id="18" name="Group 17"/>
            <p:cNvGrpSpPr/>
            <p:nvPr/>
          </p:nvGrpSpPr>
          <p:grpSpPr>
            <a:xfrm>
              <a:off x="734377" y="2895600"/>
              <a:ext cx="6428423" cy="739043"/>
              <a:chOff x="734377" y="2895600"/>
              <a:chExt cx="6428423" cy="73904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77" y="2895600"/>
                <a:ext cx="2674620" cy="739043"/>
              </a:xfrm>
              <a:prstGeom prst="rect">
                <a:avLst/>
              </a:prstGeom>
            </p:spPr>
          </p:pic>
          <p:sp>
            <p:nvSpPr>
              <p:cNvPr id="8" name="TextBox 7"/>
              <p:cNvSpPr txBox="1"/>
              <p:nvPr/>
            </p:nvSpPr>
            <p:spPr>
              <a:xfrm>
                <a:off x="4343400" y="3080455"/>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ترکیب دو نمودار</a:t>
                </a:r>
                <a:endParaRPr lang="en-US" b="1" dirty="0">
                  <a:latin typeface="Times New Roman" pitchFamily="18" charset="0"/>
                  <a:cs typeface="Times New Roman" pitchFamily="18" charset="0"/>
                </a:endParaRPr>
              </a:p>
            </p:txBody>
          </p:sp>
        </p:grpSp>
      </p:grpSp>
      <p:sp>
        <p:nvSpPr>
          <p:cNvPr id="9" name="TextBox 8"/>
          <p:cNvSpPr txBox="1"/>
          <p:nvPr/>
        </p:nvSpPr>
        <p:spPr>
          <a:xfrm>
            <a:off x="6019800" y="3733800"/>
            <a:ext cx="23622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د)  </a:t>
            </a:r>
            <a:r>
              <a:rPr lang="en-US" b="1" dirty="0" smtClean="0">
                <a:latin typeface="Times New Roman" pitchFamily="18" charset="0"/>
                <a:cs typeface="Times New Roman" pitchFamily="18" charset="0"/>
              </a:rPr>
              <a:t>sinks</a:t>
            </a:r>
            <a:endParaRPr lang="en-US" b="1" dirty="0">
              <a:latin typeface="Times New Roman" pitchFamily="18" charset="0"/>
              <a:cs typeface="Times New Roman" pitchFamily="18" charset="0"/>
            </a:endParaRPr>
          </a:p>
        </p:txBody>
      </p:sp>
      <p:sp>
        <p:nvSpPr>
          <p:cNvPr id="10" name="TextBox 9"/>
          <p:cNvSpPr txBox="1"/>
          <p:nvPr/>
        </p:nvSpPr>
        <p:spPr>
          <a:xfrm>
            <a:off x="5753100" y="381000"/>
            <a:ext cx="26289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ج)</a:t>
            </a:r>
            <a:r>
              <a:rPr lang="en-US" b="1" dirty="0" smtClean="0">
                <a:latin typeface="Times New Roman" pitchFamily="18" charset="0"/>
                <a:cs typeface="Times New Roman" pitchFamily="18" charset="0"/>
              </a:rPr>
              <a:t> </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signal routing</a:t>
            </a:r>
            <a:endParaRPr lang="en-US" b="1" dirty="0">
              <a:latin typeface="Times New Roman" pitchFamily="18" charset="0"/>
              <a:cs typeface="Times New Roman" pitchFamily="18" charset="0"/>
            </a:endParaRPr>
          </a:p>
        </p:txBody>
      </p:sp>
      <p:grpSp>
        <p:nvGrpSpPr>
          <p:cNvPr id="21" name="Group 20"/>
          <p:cNvGrpSpPr/>
          <p:nvPr/>
        </p:nvGrpSpPr>
        <p:grpSpPr>
          <a:xfrm>
            <a:off x="699741" y="4607783"/>
            <a:ext cx="6601604" cy="1691518"/>
            <a:chOff x="699741" y="4607783"/>
            <a:chExt cx="6601604" cy="1691518"/>
          </a:xfrm>
        </p:grpSpPr>
        <p:grpSp>
          <p:nvGrpSpPr>
            <p:cNvPr id="19" name="Group 18"/>
            <p:cNvGrpSpPr/>
            <p:nvPr/>
          </p:nvGrpSpPr>
          <p:grpSpPr>
            <a:xfrm>
              <a:off x="699741" y="4607783"/>
              <a:ext cx="6587750" cy="681166"/>
              <a:chOff x="699741" y="4607783"/>
              <a:chExt cx="6587750" cy="681166"/>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41" y="4607783"/>
                <a:ext cx="2591754" cy="681166"/>
              </a:xfrm>
              <a:prstGeom prst="rect">
                <a:avLst/>
              </a:prstGeom>
            </p:spPr>
          </p:pic>
          <p:sp>
            <p:nvSpPr>
              <p:cNvPr id="14" name="TextBox 13"/>
              <p:cNvSpPr txBox="1"/>
              <p:nvPr/>
            </p:nvSpPr>
            <p:spPr>
              <a:xfrm>
                <a:off x="4468091" y="4763700"/>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رسم خروجی به صورت نمودار</a:t>
                </a:r>
                <a:endParaRPr lang="en-US" b="1" dirty="0">
                  <a:latin typeface="Times New Roman" pitchFamily="18" charset="0"/>
                  <a:cs typeface="Times New Roman" pitchFamily="18" charset="0"/>
                </a:endParaRPr>
              </a:p>
            </p:txBody>
          </p:sp>
        </p:grpSp>
        <p:grpSp>
          <p:nvGrpSpPr>
            <p:cNvPr id="20" name="Group 19"/>
            <p:cNvGrpSpPr/>
            <p:nvPr/>
          </p:nvGrpSpPr>
          <p:grpSpPr>
            <a:xfrm>
              <a:off x="717059" y="5601905"/>
              <a:ext cx="6584286" cy="697396"/>
              <a:chOff x="717059" y="5601905"/>
              <a:chExt cx="6584286" cy="69739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059" y="5601905"/>
                <a:ext cx="2557118" cy="697396"/>
              </a:xfrm>
              <a:prstGeom prst="rect">
                <a:avLst/>
              </a:prstGeom>
            </p:spPr>
          </p:pic>
          <p:sp>
            <p:nvSpPr>
              <p:cNvPr id="15" name="TextBox 14"/>
              <p:cNvSpPr txBox="1"/>
              <p:nvPr/>
            </p:nvSpPr>
            <p:spPr>
              <a:xfrm>
                <a:off x="4481945" y="5765937"/>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انتقال خروجی به فضای کار</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357560010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4200" y="457200"/>
            <a:ext cx="16002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ه)  </a:t>
            </a:r>
            <a:r>
              <a:rPr lang="en-US" b="1" dirty="0" smtClean="0">
                <a:latin typeface="Times New Roman" pitchFamily="18" charset="0"/>
                <a:cs typeface="Times New Roman" pitchFamily="18" charset="0"/>
              </a:rPr>
              <a:t>sources</a:t>
            </a:r>
            <a:endParaRPr lang="en-US" b="1" dirty="0">
              <a:latin typeface="Times New Roman" pitchFamily="18" charset="0"/>
              <a:cs typeface="Times New Roman" pitchFamily="18" charset="0"/>
            </a:endParaRPr>
          </a:p>
        </p:txBody>
      </p:sp>
      <p:grpSp>
        <p:nvGrpSpPr>
          <p:cNvPr id="21" name="Group 20"/>
          <p:cNvGrpSpPr/>
          <p:nvPr/>
        </p:nvGrpSpPr>
        <p:grpSpPr>
          <a:xfrm>
            <a:off x="852056" y="934065"/>
            <a:ext cx="6691744" cy="5028585"/>
            <a:chOff x="852056" y="934065"/>
            <a:chExt cx="6691744" cy="5028585"/>
          </a:xfrm>
        </p:grpSpPr>
        <p:grpSp>
          <p:nvGrpSpPr>
            <p:cNvPr id="15" name="Group 14"/>
            <p:cNvGrpSpPr/>
            <p:nvPr/>
          </p:nvGrpSpPr>
          <p:grpSpPr>
            <a:xfrm>
              <a:off x="852056" y="934065"/>
              <a:ext cx="6691744" cy="648928"/>
              <a:chOff x="852056" y="934065"/>
              <a:chExt cx="6691744" cy="64892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6" y="934065"/>
                <a:ext cx="2514599" cy="648928"/>
              </a:xfrm>
              <a:prstGeom prst="rect">
                <a:avLst/>
              </a:prstGeom>
            </p:spPr>
          </p:pic>
          <p:sp>
            <p:nvSpPr>
              <p:cNvPr id="9" name="TextBox 8"/>
              <p:cNvSpPr txBox="1"/>
              <p:nvPr/>
            </p:nvSpPr>
            <p:spPr>
              <a:xfrm>
                <a:off x="4724400" y="1073863"/>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بردار زمان </a:t>
                </a:r>
                <a:endParaRPr lang="en-US" b="1" dirty="0">
                  <a:latin typeface="Times New Roman" pitchFamily="18" charset="0"/>
                  <a:cs typeface="Times New Roman" pitchFamily="18" charset="0"/>
                </a:endParaRPr>
              </a:p>
            </p:txBody>
          </p:sp>
        </p:grpSp>
        <p:grpSp>
          <p:nvGrpSpPr>
            <p:cNvPr id="16" name="Group 15"/>
            <p:cNvGrpSpPr/>
            <p:nvPr/>
          </p:nvGrpSpPr>
          <p:grpSpPr>
            <a:xfrm>
              <a:off x="896057" y="1902835"/>
              <a:ext cx="6647743" cy="619125"/>
              <a:chOff x="896057" y="1902835"/>
              <a:chExt cx="6647743" cy="61912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57" y="1902835"/>
                <a:ext cx="2470597" cy="619125"/>
              </a:xfrm>
              <a:prstGeom prst="rect">
                <a:avLst/>
              </a:prstGeom>
            </p:spPr>
          </p:pic>
          <p:sp>
            <p:nvSpPr>
              <p:cNvPr id="10" name="TextBox 9"/>
              <p:cNvSpPr txBox="1"/>
              <p:nvPr/>
            </p:nvSpPr>
            <p:spPr>
              <a:xfrm>
                <a:off x="4724400" y="2000249"/>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ورودی ثابت</a:t>
                </a:r>
                <a:endParaRPr lang="en-US" b="1" dirty="0">
                  <a:latin typeface="Times New Roman" pitchFamily="18" charset="0"/>
                  <a:cs typeface="Times New Roman" pitchFamily="18" charset="0"/>
                </a:endParaRPr>
              </a:p>
            </p:txBody>
          </p:sp>
        </p:grpSp>
        <p:grpSp>
          <p:nvGrpSpPr>
            <p:cNvPr id="17" name="Group 16"/>
            <p:cNvGrpSpPr/>
            <p:nvPr/>
          </p:nvGrpSpPr>
          <p:grpSpPr>
            <a:xfrm>
              <a:off x="926340" y="2743200"/>
              <a:ext cx="6617460" cy="685800"/>
              <a:chOff x="926340" y="2743200"/>
              <a:chExt cx="6617460" cy="6858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40" y="2743200"/>
                <a:ext cx="2404129" cy="685800"/>
              </a:xfrm>
              <a:prstGeom prst="rect">
                <a:avLst/>
              </a:prstGeom>
            </p:spPr>
          </p:pic>
          <p:sp>
            <p:nvSpPr>
              <p:cNvPr id="11" name="TextBox 10"/>
              <p:cNvSpPr txBox="1"/>
              <p:nvPr/>
            </p:nvSpPr>
            <p:spPr>
              <a:xfrm>
                <a:off x="4724400" y="2901434"/>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ورودی از فضای کاری</a:t>
                </a:r>
                <a:endParaRPr lang="en-US" b="1" dirty="0">
                  <a:latin typeface="Times New Roman" pitchFamily="18" charset="0"/>
                  <a:cs typeface="Times New Roman" pitchFamily="18" charset="0"/>
                </a:endParaRPr>
              </a:p>
            </p:txBody>
          </p:sp>
        </p:grpSp>
        <p:grpSp>
          <p:nvGrpSpPr>
            <p:cNvPr id="18" name="Group 17"/>
            <p:cNvGrpSpPr/>
            <p:nvPr/>
          </p:nvGrpSpPr>
          <p:grpSpPr>
            <a:xfrm>
              <a:off x="935947" y="3657600"/>
              <a:ext cx="6607853" cy="600075"/>
              <a:chOff x="935947" y="3657600"/>
              <a:chExt cx="6607853" cy="60007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47" y="3657600"/>
                <a:ext cx="2384913" cy="600075"/>
              </a:xfrm>
              <a:prstGeom prst="rect">
                <a:avLst/>
              </a:prstGeom>
            </p:spPr>
          </p:pic>
          <p:sp>
            <p:nvSpPr>
              <p:cNvPr id="12" name="TextBox 11"/>
              <p:cNvSpPr txBox="1"/>
              <p:nvPr/>
            </p:nvSpPr>
            <p:spPr>
              <a:xfrm>
                <a:off x="4724400" y="3772971"/>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ورودی شیب</a:t>
                </a:r>
                <a:endParaRPr lang="en-US" b="1" dirty="0">
                  <a:latin typeface="Times New Roman" pitchFamily="18" charset="0"/>
                  <a:cs typeface="Times New Roman" pitchFamily="18" charset="0"/>
                </a:endParaRPr>
              </a:p>
            </p:txBody>
          </p:sp>
        </p:grpSp>
        <p:grpSp>
          <p:nvGrpSpPr>
            <p:cNvPr id="19" name="Group 18"/>
            <p:cNvGrpSpPr/>
            <p:nvPr/>
          </p:nvGrpSpPr>
          <p:grpSpPr>
            <a:xfrm>
              <a:off x="987329" y="4419600"/>
              <a:ext cx="6556471" cy="609599"/>
              <a:chOff x="987329" y="4419600"/>
              <a:chExt cx="6556471" cy="60959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29" y="4419600"/>
                <a:ext cx="2333531" cy="609599"/>
              </a:xfrm>
              <a:prstGeom prst="rect">
                <a:avLst/>
              </a:prstGeom>
            </p:spPr>
          </p:pic>
          <p:sp>
            <p:nvSpPr>
              <p:cNvPr id="13" name="TextBox 12"/>
              <p:cNvSpPr txBox="1"/>
              <p:nvPr/>
            </p:nvSpPr>
            <p:spPr>
              <a:xfrm>
                <a:off x="4724400" y="4604243"/>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ورودی پله واحد</a:t>
                </a:r>
                <a:endParaRPr lang="en-US" b="1" dirty="0">
                  <a:latin typeface="Times New Roman" pitchFamily="18" charset="0"/>
                  <a:cs typeface="Times New Roman" pitchFamily="18" charset="0"/>
                </a:endParaRPr>
              </a:p>
            </p:txBody>
          </p:sp>
        </p:grpSp>
        <p:grpSp>
          <p:nvGrpSpPr>
            <p:cNvPr id="20" name="Group 19"/>
            <p:cNvGrpSpPr/>
            <p:nvPr/>
          </p:nvGrpSpPr>
          <p:grpSpPr>
            <a:xfrm>
              <a:off x="987328" y="5257800"/>
              <a:ext cx="6549545" cy="704850"/>
              <a:chOff x="987328" y="5257800"/>
              <a:chExt cx="6549545" cy="704850"/>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328" y="5257800"/>
                <a:ext cx="2333531" cy="704850"/>
              </a:xfrm>
              <a:prstGeom prst="rect">
                <a:avLst/>
              </a:prstGeom>
            </p:spPr>
          </p:pic>
          <p:sp>
            <p:nvSpPr>
              <p:cNvPr id="14" name="TextBox 13"/>
              <p:cNvSpPr txBox="1"/>
              <p:nvPr/>
            </p:nvSpPr>
            <p:spPr>
              <a:xfrm>
                <a:off x="4717473" y="5425559"/>
                <a:ext cx="2819400" cy="369332"/>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ورودی موج سینوسی </a:t>
                </a:r>
                <a:endParaRPr lang="en-US" b="1"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115122583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153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مثالی برای رسم پاسخ فضای حالت با ورودی </a:t>
            </a:r>
            <a:r>
              <a:rPr lang="en-US" sz="2400" b="1" dirty="0" smtClean="0">
                <a:latin typeface="Times New Roman" pitchFamily="18" charset="0"/>
                <a:cs typeface="Times New Roman" pitchFamily="18" charset="0"/>
              </a:rPr>
              <a:t>step</a:t>
            </a:r>
            <a:r>
              <a:rPr lang="fa-IR" sz="2400" b="1" dirty="0" smtClean="0">
                <a:latin typeface="Times New Roman" pitchFamily="18" charset="0"/>
                <a:cs typeface="Times New Roman" pitchFamily="18" charset="0"/>
              </a:rPr>
              <a:t> به وسیله  </a:t>
            </a:r>
            <a:r>
              <a:rPr lang="en-US" sz="2400" b="1" dirty="0" smtClean="0">
                <a:latin typeface="Times New Roman" pitchFamily="18" charset="0"/>
                <a:cs typeface="Times New Roman" pitchFamily="18" charset="0"/>
              </a:rPr>
              <a:t>SIMULINK</a:t>
            </a:r>
            <a:endParaRPr lang="fa-IR" sz="2400" b="1" dirty="0" smtClean="0">
              <a:latin typeface="Times New Roman" pitchFamily="18" charset="0"/>
              <a:cs typeface="Times New Roman" pitchFamily="18" charset="0"/>
            </a:endParaRPr>
          </a:p>
        </p:txBody>
      </p:sp>
      <p:sp>
        <p:nvSpPr>
          <p:cNvPr id="4" name="TextBox 3"/>
          <p:cNvSpPr txBox="1"/>
          <p:nvPr/>
        </p:nvSpPr>
        <p:spPr>
          <a:xfrm>
            <a:off x="3200400" y="1143000"/>
            <a:ext cx="55626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مدل ¼ خودرو با یک درجه آزادی با روش فضای حالت</a:t>
            </a:r>
            <a:endParaRPr lang="en-US" sz="2000" b="1"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45533708"/>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4181"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228600" y="1343054"/>
                <a:ext cx="4114800" cy="21458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m>
                        <m:mPr>
                          <m:mcs>
                            <m:mc>
                              <m:mcPr>
                                <m:count m:val="1"/>
                                <m:mcJc m:val="center"/>
                              </m:mcPr>
                            </m:mc>
                          </m:mcs>
                          <m:ctrlPr>
                            <a:rPr lang="en-US" i="1" smtClean="0">
                              <a:latin typeface="Cambria Math"/>
                            </a:rPr>
                          </m:ctrlPr>
                        </m:mPr>
                        <m:mr>
                          <m:e>
                            <m:r>
                              <a:rPr lang="en-US" i="1">
                                <a:latin typeface="Cambria Math"/>
                              </a:rPr>
                              <m:t>𝐴</m:t>
                            </m:r>
                            <m:r>
                              <a:rPr lang="en-US">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a:rPr lang="en-US">
                                          <a:latin typeface="Cambria Math"/>
                                        </a:rPr>
                                        <m:t>0</m:t>
                                      </m:r>
                                    </m:e>
                                    <m:e>
                                      <m:r>
                                        <a:rPr lang="en-US">
                                          <a:latin typeface="Cambria Math"/>
                                        </a:rPr>
                                        <m:t>1</m:t>
                                      </m:r>
                                    </m:e>
                                  </m:mr>
                                  <m:mr>
                                    <m:e>
                                      <m:d>
                                        <m:dPr>
                                          <m:begChr m:val=""/>
                                          <m:ctrlPr>
                                            <a:rPr lang="en-US" i="1">
                                              <a:latin typeface="Cambria Math"/>
                                            </a:rPr>
                                          </m:ctrlPr>
                                        </m:dPr>
                                        <m:e>
                                          <m:r>
                                            <a:rPr lang="en-US">
                                              <a:latin typeface="Cambria Math"/>
                                            </a:rPr>
                                            <m:t>−(</m:t>
                                          </m:r>
                                          <m:f>
                                            <m:fPr>
                                              <m:type m:val="lin"/>
                                              <m:ctrlPr>
                                                <a:rPr lang="en-US" i="1">
                                                  <a:latin typeface="Cambria Math"/>
                                                </a:rPr>
                                              </m:ctrlPr>
                                            </m:fPr>
                                            <m:num>
                                              <m:r>
                                                <a:rPr lang="en-US">
                                                  <a:latin typeface="Cambria Math"/>
                                                </a:rPr>
                                                <m:t>12000</m:t>
                                              </m:r>
                                            </m:num>
                                            <m:den>
                                              <m:r>
                                                <a:rPr lang="en-US">
                                                  <a:latin typeface="Cambria Math"/>
                                                </a:rPr>
                                                <m:t>800</m:t>
                                              </m:r>
                                            </m:den>
                                          </m:f>
                                        </m:e>
                                      </m:d>
                                    </m:e>
                                    <m:e>
                                      <m:r>
                                        <a:rPr lang="en-US">
                                          <a:latin typeface="Cambria Math"/>
                                        </a:rPr>
                                        <m:t>−</m:t>
                                      </m:r>
                                      <m:r>
                                        <a:rPr lang="en-US">
                                          <a:latin typeface="Cambria Math"/>
                                        </a:rPr>
                                        <m:t>1</m:t>
                                      </m:r>
                                    </m:e>
                                  </m:mr>
                                </m:m>
                              </m:e>
                            </m:d>
                          </m:e>
                        </m:mr>
                        <m:mr>
                          <m:e>
                            <m:r>
                              <a:rPr lang="en-US" i="1">
                                <a:latin typeface="Cambria Math"/>
                              </a:rPr>
                              <m:t>𝐵</m:t>
                            </m:r>
                            <m:r>
                              <a:rPr lang="en-US">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a:rPr lang="en-US">
                                          <a:latin typeface="Cambria Math"/>
                                        </a:rPr>
                                        <m:t>0</m:t>
                                      </m:r>
                                    </m:e>
                                    <m:e>
                                      <m:r>
                                        <a:rPr lang="en-US">
                                          <a:latin typeface="Cambria Math"/>
                                        </a:rPr>
                                        <m:t>0</m:t>
                                      </m:r>
                                    </m:e>
                                  </m:mr>
                                  <m:mr>
                                    <m:e>
                                      <m:f>
                                        <m:fPr>
                                          <m:type m:val="lin"/>
                                          <m:ctrlPr>
                                            <a:rPr lang="en-US" i="1">
                                              <a:latin typeface="Cambria Math"/>
                                            </a:rPr>
                                          </m:ctrlPr>
                                        </m:fPr>
                                        <m:num>
                                          <m:r>
                                            <a:rPr lang="en-US">
                                              <a:latin typeface="Cambria Math"/>
                                            </a:rPr>
                                            <m:t>12000</m:t>
                                          </m:r>
                                        </m:num>
                                        <m:den>
                                          <m:r>
                                            <a:rPr lang="en-US">
                                              <a:latin typeface="Cambria Math"/>
                                            </a:rPr>
                                            <m:t>800</m:t>
                                          </m:r>
                                        </m:den>
                                      </m:f>
                                    </m:e>
                                    <m:e>
                                      <m:r>
                                        <a:rPr lang="en-US">
                                          <a:latin typeface="Cambria Math"/>
                                        </a:rPr>
                                        <m:t>1</m:t>
                                      </m:r>
                                    </m:e>
                                  </m:mr>
                                </m:m>
                              </m:e>
                            </m:d>
                          </m:e>
                        </m:mr>
                        <m:mr>
                          <m:e>
                            <m:r>
                              <a:rPr lang="en-US" i="1">
                                <a:latin typeface="Cambria Math"/>
                              </a:rPr>
                              <m:t>𝐶</m:t>
                            </m:r>
                            <m:r>
                              <a:rPr lang="en-US">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a:rPr lang="en-US">
                                          <a:latin typeface="Cambria Math"/>
                                        </a:rPr>
                                        <m:t>1</m:t>
                                      </m:r>
                                    </m:e>
                                    <m:e>
                                      <m:r>
                                        <a:rPr lang="en-US">
                                          <a:latin typeface="Cambria Math"/>
                                        </a:rPr>
                                        <m:t>0</m:t>
                                      </m:r>
                                    </m:e>
                                  </m:mr>
                                  <m:mr>
                                    <m:e>
                                      <m:r>
                                        <a:rPr lang="en-US">
                                          <a:latin typeface="Cambria Math"/>
                                        </a:rPr>
                                        <m:t>0</m:t>
                                      </m:r>
                                    </m:e>
                                    <m:e>
                                      <m:r>
                                        <a:rPr lang="en-US">
                                          <a:latin typeface="Cambria Math"/>
                                        </a:rPr>
                                        <m:t>1</m:t>
                                      </m:r>
                                    </m:e>
                                  </m:mr>
                                </m:m>
                              </m:e>
                            </m:d>
                          </m:e>
                        </m:mr>
                        <m:mr>
                          <m:e>
                            <m:r>
                              <a:rPr lang="en-US" i="1">
                                <a:latin typeface="Cambria Math"/>
                              </a:rPr>
                              <m:t>𝐷</m:t>
                            </m:r>
                            <m:r>
                              <a:rPr lang="en-US">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a:rPr lang="en-US">
                                          <a:latin typeface="Cambria Math"/>
                                        </a:rPr>
                                        <m:t>0</m:t>
                                      </m:r>
                                    </m:e>
                                    <m:e>
                                      <m:r>
                                        <a:rPr lang="en-US">
                                          <a:latin typeface="Cambria Math"/>
                                        </a:rPr>
                                        <m:t>0</m:t>
                                      </m:r>
                                    </m:e>
                                  </m:mr>
                                  <m:mr>
                                    <m:e>
                                      <m:r>
                                        <a:rPr lang="en-US">
                                          <a:latin typeface="Cambria Math"/>
                                        </a:rPr>
                                        <m:t>0</m:t>
                                      </m:r>
                                    </m:e>
                                    <m:e>
                                      <m:r>
                                        <a:rPr lang="en-US">
                                          <a:latin typeface="Cambria Math"/>
                                        </a:rPr>
                                        <m:t>0</m:t>
                                      </m:r>
                                    </m:e>
                                  </m:mr>
                                </m:m>
                              </m:e>
                            </m:d>
                          </m:e>
                        </m:mr>
                      </m:m>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8600" y="1343054"/>
                <a:ext cx="4114800" cy="2145844"/>
              </a:xfrm>
              <a:prstGeom prst="rect">
                <a:avLst/>
              </a:prstGeom>
              <a:blipFill rotWithShape="1">
                <a:blip r:embed="rId5"/>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2895600"/>
            <a:ext cx="4654503" cy="336439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1748051"/>
            <a:ext cx="4876800" cy="477521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1748051"/>
            <a:ext cx="4876800" cy="492562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1643031"/>
            <a:ext cx="4876800" cy="5030642"/>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457200" y="1981200"/>
            <a:ext cx="7962900" cy="3800475"/>
            <a:chOff x="457200" y="1981200"/>
            <a:chExt cx="7962900" cy="3800475"/>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300" y="1981200"/>
              <a:ext cx="5257800" cy="380047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57200" y="3881437"/>
              <a:ext cx="2209800" cy="1200329"/>
            </a:xfrm>
            <a:prstGeom prst="rect">
              <a:avLst/>
            </a:prstGeom>
            <a:noFill/>
          </p:spPr>
          <p:txBody>
            <a:bodyPr wrap="square" rtlCol="0">
              <a:spAutoFit/>
            </a:bodyPr>
            <a:lstStyle/>
            <a:p>
              <a:pPr algn="r" rtl="1"/>
              <a:r>
                <a:rPr lang="fa-IR" dirty="0" smtClean="0"/>
                <a:t>1) انتخاب دکمه </a:t>
              </a:r>
              <a:r>
                <a:rPr lang="en-US" dirty="0" smtClean="0"/>
                <a:t>run</a:t>
              </a:r>
            </a:p>
            <a:p>
              <a:pPr algn="r" rtl="1"/>
              <a:endParaRPr lang="fa-IR" dirty="0"/>
            </a:p>
            <a:p>
              <a:pPr algn="r" rtl="1"/>
              <a:r>
                <a:rPr lang="fa-IR" dirty="0" smtClean="0"/>
                <a:t>2) دابل کلیک بر روی </a:t>
              </a:r>
              <a:r>
                <a:rPr lang="en-US" dirty="0" smtClean="0"/>
                <a:t>scope</a:t>
              </a:r>
              <a:endParaRPr lang="en-US" dirty="0"/>
            </a:p>
          </p:txBody>
        </p:sp>
        <p:cxnSp>
          <p:nvCxnSpPr>
            <p:cNvPr id="14" name="Straight Arrow Connector 13"/>
            <p:cNvCxnSpPr/>
            <p:nvPr/>
          </p:nvCxnSpPr>
          <p:spPr>
            <a:xfrm flipV="1">
              <a:off x="2667000" y="2667000"/>
              <a:ext cx="3657600" cy="14686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2641979" y="4135657"/>
              <a:ext cx="3530221" cy="480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9395" y="2400898"/>
            <a:ext cx="5864610" cy="3859098"/>
          </a:xfrm>
          <a:prstGeom prst="rect">
            <a:avLst/>
          </a:prstGeom>
        </p:spPr>
      </p:pic>
    </p:spTree>
    <p:extLst>
      <p:ext uri="{BB962C8B-B14F-4D97-AF65-F5344CB8AC3E}">
        <p14:creationId xmlns:p14="http://schemas.microsoft.com/office/powerpoint/2010/main" val="603046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9"/>
                                        </p:tgtEl>
                                      </p:cBhvr>
                                    </p:animEffect>
                                    <p:anim calcmode="lin" valueType="num">
                                      <p:cBhvr>
                                        <p:cTn id="31" dur="1000"/>
                                        <p:tgtEl>
                                          <p:spTgt spid="9"/>
                                        </p:tgtEl>
                                        <p:attrNameLst>
                                          <p:attrName>ppt_x</p:attrName>
                                        </p:attrNameLst>
                                      </p:cBhvr>
                                      <p:tavLst>
                                        <p:tav tm="0">
                                          <p:val>
                                            <p:strVal val="ppt_x"/>
                                          </p:val>
                                        </p:tav>
                                        <p:tav tm="100000">
                                          <p:val>
                                            <p:strVal val="ppt_x"/>
                                          </p:val>
                                        </p:tav>
                                      </p:tavLst>
                                    </p:anim>
                                    <p:anim calcmode="lin" valueType="num">
                                      <p:cBhvr>
                                        <p:cTn id="32" dur="1000"/>
                                        <p:tgtEl>
                                          <p:spTgt spid="9"/>
                                        </p:tgtEl>
                                        <p:attrNameLst>
                                          <p:attrName>ppt_y</p:attrName>
                                        </p:attrNameLst>
                                      </p:cBhvr>
                                      <p:tavLst>
                                        <p:tav tm="0">
                                          <p:val>
                                            <p:strVal val="ppt_y"/>
                                          </p:val>
                                        </p:tav>
                                        <p:tav tm="100000">
                                          <p:val>
                                            <p:strVal val="ppt_y-.1"/>
                                          </p:val>
                                        </p:tav>
                                      </p:tavLst>
                                    </p:anim>
                                    <p:set>
                                      <p:cBhvr>
                                        <p:cTn id="33" dur="1" fill="hold">
                                          <p:stCondLst>
                                            <p:cond delay="999"/>
                                          </p:stCondLst>
                                        </p:cTn>
                                        <p:tgtEl>
                                          <p:spTgt spid="9"/>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xit" presetSubtype="0" fill="hold" nodeType="clickEffect">
                                  <p:stCondLst>
                                    <p:cond delay="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0"/>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xit" presetSubtype="0" fill="hold" nodeType="clickEffect">
                                  <p:stCondLst>
                                    <p:cond delay="0"/>
                                  </p:stCondLst>
                                  <p:childTnLst>
                                    <p:animEffect transition="out" filter="fade">
                                      <p:cBhvr>
                                        <p:cTn id="54" dur="1000"/>
                                        <p:tgtEl>
                                          <p:spTgt spid="17"/>
                                        </p:tgtEl>
                                      </p:cBhvr>
                                    </p:animEffect>
                                    <p:anim calcmode="lin" valueType="num">
                                      <p:cBhvr>
                                        <p:cTn id="55" dur="1000"/>
                                        <p:tgtEl>
                                          <p:spTgt spid="17"/>
                                        </p:tgtEl>
                                        <p:attrNameLst>
                                          <p:attrName>ppt_x</p:attrName>
                                        </p:attrNameLst>
                                      </p:cBhvr>
                                      <p:tavLst>
                                        <p:tav tm="0">
                                          <p:val>
                                            <p:strVal val="ppt_x"/>
                                          </p:val>
                                        </p:tav>
                                        <p:tav tm="100000">
                                          <p:val>
                                            <p:strVal val="ppt_x"/>
                                          </p:val>
                                        </p:tav>
                                      </p:tavLst>
                                    </p:anim>
                                    <p:anim calcmode="lin" valueType="num">
                                      <p:cBhvr>
                                        <p:cTn id="56" dur="1000"/>
                                        <p:tgtEl>
                                          <p:spTgt spid="17"/>
                                        </p:tgtEl>
                                        <p:attrNameLst>
                                          <p:attrName>ppt_y</p:attrName>
                                        </p:attrNameLst>
                                      </p:cBhvr>
                                      <p:tavLst>
                                        <p:tav tm="0">
                                          <p:val>
                                            <p:strVal val="ppt_y"/>
                                          </p:val>
                                        </p:tav>
                                        <p:tav tm="100000">
                                          <p:val>
                                            <p:strVal val="ppt_y-.1"/>
                                          </p:val>
                                        </p:tav>
                                      </p:tavLst>
                                    </p:anim>
                                    <p:set>
                                      <p:cBhvr>
                                        <p:cTn id="57" dur="1" fill="hold">
                                          <p:stCondLst>
                                            <p:cond delay="999"/>
                                          </p:stCondLst>
                                        </p:cTn>
                                        <p:tgtEl>
                                          <p:spTgt spid="17"/>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461749"/>
            <a:ext cx="57150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حل بلوک دیاگرامی مدل ¼ خودرو به وسیله </a:t>
            </a:r>
            <a:r>
              <a:rPr lang="en-US" sz="2000" b="1" dirty="0" smtClean="0">
                <a:latin typeface="Times New Roman" pitchFamily="18" charset="0"/>
                <a:cs typeface="Times New Roman" pitchFamily="18" charset="0"/>
              </a:rPr>
              <a:t>SIMULINK</a:t>
            </a:r>
            <a:endParaRPr lang="en-US" sz="2000" b="1"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6881009"/>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5273"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28433" y="989010"/>
                <a:ext cx="3581400"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𝑥</m:t>
                          </m:r>
                        </m:e>
                      </m:acc>
                      <m:r>
                        <a:rPr lang="en-US">
                          <a:latin typeface="Cambria Math"/>
                        </a:rPr>
                        <m:t>=</m:t>
                      </m:r>
                      <m:f>
                        <m:fPr>
                          <m:ctrlPr>
                            <a:rPr lang="en-US" i="1">
                              <a:latin typeface="Cambria Math"/>
                            </a:rPr>
                          </m:ctrlPr>
                        </m:fPr>
                        <m:num>
                          <m:r>
                            <a:rPr lang="en-US" i="1">
                              <a:latin typeface="Cambria Math"/>
                            </a:rPr>
                            <m:t>𝑘</m:t>
                          </m:r>
                        </m:num>
                        <m:den>
                          <m:r>
                            <a:rPr lang="en-US" i="1">
                              <a:latin typeface="Cambria Math"/>
                            </a:rPr>
                            <m:t>𝑚</m:t>
                          </m:r>
                        </m:den>
                      </m:f>
                      <m:r>
                        <a:rPr lang="en-US" i="1">
                          <a:latin typeface="Cambria Math"/>
                        </a:rPr>
                        <m:t>𝑦</m:t>
                      </m:r>
                      <m:r>
                        <a:rPr lang="en-US">
                          <a:latin typeface="Cambria Math"/>
                        </a:rPr>
                        <m:t>+</m:t>
                      </m:r>
                      <m:f>
                        <m:fPr>
                          <m:ctrlPr>
                            <a:rPr lang="en-US" i="1">
                              <a:latin typeface="Cambria Math"/>
                            </a:rPr>
                          </m:ctrlPr>
                        </m:fPr>
                        <m:num>
                          <m:r>
                            <a:rPr lang="en-US" i="1">
                              <a:latin typeface="Cambria Math"/>
                            </a:rPr>
                            <m:t>𝑐</m:t>
                          </m:r>
                        </m:num>
                        <m:den>
                          <m:r>
                            <a:rPr lang="en-US" i="1">
                              <a:latin typeface="Cambria Math"/>
                            </a:rPr>
                            <m:t>𝑚</m:t>
                          </m:r>
                        </m:den>
                      </m:f>
                      <m:acc>
                        <m:accPr>
                          <m:chr m:val="̇"/>
                          <m:ctrlPr>
                            <a:rPr lang="en-US" i="1">
                              <a:latin typeface="Cambria Math"/>
                            </a:rPr>
                          </m:ctrlPr>
                        </m:accPr>
                        <m:e>
                          <m:r>
                            <a:rPr lang="en-US" i="1">
                              <a:latin typeface="Cambria Math"/>
                            </a:rPr>
                            <m:t>𝑦</m:t>
                          </m:r>
                        </m:e>
                      </m:acc>
                      <m:r>
                        <a:rPr lang="en-US">
                          <a:latin typeface="Cambria Math"/>
                        </a:rPr>
                        <m:t>−</m:t>
                      </m:r>
                      <m:f>
                        <m:fPr>
                          <m:ctrlPr>
                            <a:rPr lang="en-US" i="1">
                              <a:latin typeface="Cambria Math"/>
                            </a:rPr>
                          </m:ctrlPr>
                        </m:fPr>
                        <m:num>
                          <m:r>
                            <a:rPr lang="en-US" i="1">
                              <a:latin typeface="Cambria Math"/>
                            </a:rPr>
                            <m:t>𝑐</m:t>
                          </m:r>
                        </m:num>
                        <m:den>
                          <m:r>
                            <a:rPr lang="en-US" i="1">
                              <a:latin typeface="Cambria Math"/>
                            </a:rPr>
                            <m:t>𝑚</m:t>
                          </m:r>
                        </m:den>
                      </m:f>
                      <m:acc>
                        <m:accPr>
                          <m:chr m:val="̇"/>
                          <m:ctrlPr>
                            <a:rPr lang="en-US" i="1">
                              <a:latin typeface="Cambria Math"/>
                            </a:rPr>
                          </m:ctrlPr>
                        </m:accPr>
                        <m:e>
                          <m:r>
                            <a:rPr lang="en-US" i="1">
                              <a:latin typeface="Cambria Math"/>
                            </a:rPr>
                            <m:t>𝑥</m:t>
                          </m:r>
                        </m:e>
                      </m:acc>
                      <m:r>
                        <a:rPr lang="en-US">
                          <a:latin typeface="Cambria Math"/>
                        </a:rPr>
                        <m:t>−</m:t>
                      </m:r>
                      <m:f>
                        <m:fPr>
                          <m:ctrlPr>
                            <a:rPr lang="en-US" i="1">
                              <a:latin typeface="Cambria Math"/>
                            </a:rPr>
                          </m:ctrlPr>
                        </m:fPr>
                        <m:num>
                          <m:r>
                            <a:rPr lang="en-US" i="1">
                              <a:latin typeface="Cambria Math"/>
                            </a:rPr>
                            <m:t>𝑘</m:t>
                          </m:r>
                        </m:num>
                        <m:den>
                          <m:r>
                            <a:rPr lang="en-US" i="1">
                              <a:latin typeface="Cambria Math"/>
                            </a:rPr>
                            <m:t>𝑚</m:t>
                          </m:r>
                        </m:den>
                      </m:f>
                      <m:r>
                        <a:rPr lang="en-US" i="1">
                          <a:latin typeface="Cambria Math"/>
                        </a:rPr>
                        <m:t>𝑥</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8433" y="989010"/>
                <a:ext cx="3581400" cy="618246"/>
              </a:xfrm>
              <a:prstGeom prst="rect">
                <a:avLst/>
              </a:prstGeom>
              <a:blipFill rotWithShape="1">
                <a:blip r:embed="rId5"/>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1373" y="1178792"/>
            <a:ext cx="4876800" cy="522809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2449" y="1299723"/>
            <a:ext cx="3632233" cy="465252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3540" y="1168137"/>
            <a:ext cx="4210050" cy="5238750"/>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4262014" y="1900850"/>
            <a:ext cx="3673528" cy="3690120"/>
            <a:chOff x="4262014" y="1752601"/>
            <a:chExt cx="3673528" cy="3690120"/>
          </a:xfrm>
        </p:grpSpPr>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2014" y="1752601"/>
              <a:ext cx="3673528" cy="3311658"/>
            </a:xfrm>
            <a:prstGeom prst="rect">
              <a:avLst/>
            </a:prstGeom>
          </p:spPr>
        </p:pic>
        <p:sp>
          <p:nvSpPr>
            <p:cNvPr id="9" name="TextBox 8"/>
            <p:cNvSpPr txBox="1"/>
            <p:nvPr/>
          </p:nvSpPr>
          <p:spPr>
            <a:xfrm>
              <a:off x="4991100" y="4981056"/>
              <a:ext cx="21336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رسم پاسخ</a:t>
              </a:r>
              <a:r>
                <a:rPr lang="en-US" sz="2400" dirty="0" smtClean="0">
                  <a:latin typeface="Times New Roman" pitchFamily="18" charset="0"/>
                  <a:cs typeface="Times New Roman" pitchFamily="18" charset="0"/>
                </a:rPr>
                <a:t> </a:t>
              </a:r>
              <a:r>
                <a:rPr lang="fa-IR" sz="2400" dirty="0" smtClean="0">
                  <a:latin typeface="Times New Roman" pitchFamily="18" charset="0"/>
                  <a:cs typeface="Times New Roman" pitchFamily="18" charset="0"/>
                </a:rPr>
                <a:t> مکان</a:t>
              </a:r>
              <a:endParaRPr lang="en-US" sz="2400" dirty="0">
                <a:latin typeface="Times New Roman" pitchFamily="18" charset="0"/>
                <a:cs typeface="Times New Roman" pitchFamily="18" charset="0"/>
              </a:endParaRPr>
            </a:p>
          </p:txBody>
        </p:sp>
      </p:grpSp>
      <p:grpSp>
        <p:nvGrpSpPr>
          <p:cNvPr id="14" name="Group 13"/>
          <p:cNvGrpSpPr/>
          <p:nvPr/>
        </p:nvGrpSpPr>
        <p:grpSpPr>
          <a:xfrm>
            <a:off x="4325659" y="1799388"/>
            <a:ext cx="3705417" cy="3976248"/>
            <a:chOff x="4362449" y="1836424"/>
            <a:chExt cx="3705417" cy="3976248"/>
          </a:xfrm>
        </p:grpSpPr>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2449" y="1836424"/>
              <a:ext cx="3705417" cy="335356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820769" y="5443340"/>
              <a:ext cx="2547842" cy="369332"/>
            </a:xfrm>
            <a:prstGeom prst="rect">
              <a:avLst/>
            </a:prstGeom>
            <a:noFill/>
          </p:spPr>
          <p:txBody>
            <a:bodyPr wrap="square" rtlCol="0">
              <a:spAutoFit/>
            </a:bodyPr>
            <a:lstStyle/>
            <a:p>
              <a:pPr algn="r" rtl="1"/>
              <a:r>
                <a:rPr lang="fa-IR" dirty="0" smtClean="0"/>
                <a:t>رسم پاسخ سرعت</a:t>
              </a:r>
              <a:endParaRPr lang="en-US" dirty="0"/>
            </a:p>
          </p:txBody>
        </p:sp>
      </p:grpSp>
      <p:graphicFrame>
        <p:nvGraphicFramePr>
          <p:cNvPr id="17" name="Object 16"/>
          <p:cNvGraphicFramePr>
            <a:graphicFrameLocks noChangeAspect="1"/>
          </p:cNvGraphicFramePr>
          <p:nvPr>
            <p:extLst>
              <p:ext uri="{D42A27DB-BD31-4B8C-83A1-F6EECF244321}">
                <p14:modId xmlns:p14="http://schemas.microsoft.com/office/powerpoint/2010/main" val="376197869"/>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274" name="Equation" r:id="rId11" imgW="914400" imgH="198720" progId="Equation.DSMT4">
                  <p:embed/>
                </p:oleObj>
              </mc:Choice>
              <mc:Fallback>
                <p:oleObj name="Equation" r:id="rId11"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841365" y="2141139"/>
                <a:ext cx="1955535" cy="90127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m>
                        <m:mPr>
                          <m:mcs>
                            <m:mc>
                              <m:mcPr>
                                <m:count m:val="1"/>
                                <m:mcJc m:val="center"/>
                              </m:mcPr>
                            </m:mc>
                          </m:mcs>
                          <m:ctrlPr>
                            <a:rPr lang="en-US" i="1" smtClean="0">
                              <a:latin typeface="Cambria Math"/>
                            </a:rPr>
                          </m:ctrlPr>
                        </m:mPr>
                        <m:mr>
                          <m:e>
                            <m:r>
                              <a:rPr lang="en-US" i="1">
                                <a:latin typeface="Cambria Math"/>
                              </a:rPr>
                              <m:t>𝑘</m:t>
                            </m:r>
                            <m:r>
                              <a:rPr lang="en-US">
                                <a:latin typeface="Cambria Math"/>
                              </a:rPr>
                              <m:t>=</m:t>
                            </m:r>
                            <m:r>
                              <a:rPr lang="en-US">
                                <a:latin typeface="Cambria Math"/>
                              </a:rPr>
                              <m:t>12000</m:t>
                            </m:r>
                            <m:f>
                              <m:fPr>
                                <m:type m:val="lin"/>
                                <m:ctrlPr>
                                  <a:rPr lang="en-US" i="1">
                                    <a:latin typeface="Cambria Math"/>
                                  </a:rPr>
                                </m:ctrlPr>
                              </m:fPr>
                              <m:num>
                                <m:r>
                                  <a:rPr lang="en-US" i="1">
                                    <a:latin typeface="Cambria Math"/>
                                  </a:rPr>
                                  <m:t>𝑁</m:t>
                                </m:r>
                              </m:num>
                              <m:den>
                                <m:r>
                                  <a:rPr lang="en-US" i="1">
                                    <a:latin typeface="Cambria Math"/>
                                  </a:rPr>
                                  <m:t>𝑚</m:t>
                                </m:r>
                              </m:den>
                            </m:f>
                          </m:e>
                        </m:mr>
                        <m:mr>
                          <m:e>
                            <m:r>
                              <a:rPr lang="en-US" i="1">
                                <a:latin typeface="Cambria Math"/>
                              </a:rPr>
                              <m:t>𝑚</m:t>
                            </m:r>
                            <m:r>
                              <a:rPr lang="en-US">
                                <a:latin typeface="Cambria Math"/>
                              </a:rPr>
                              <m:t>=</m:t>
                            </m:r>
                            <m:r>
                              <a:rPr lang="en-US">
                                <a:latin typeface="Cambria Math"/>
                              </a:rPr>
                              <m:t>800</m:t>
                            </m:r>
                            <m:r>
                              <a:rPr lang="en-US" i="1">
                                <a:latin typeface="Cambria Math"/>
                              </a:rPr>
                              <m:t>𝐾𝑔</m:t>
                            </m:r>
                          </m:e>
                        </m:mr>
                        <m:mr>
                          <m:e>
                            <m:r>
                              <a:rPr lang="en-US" i="1">
                                <a:latin typeface="Cambria Math"/>
                              </a:rPr>
                              <m:t>𝐶</m:t>
                            </m:r>
                            <m:r>
                              <a:rPr lang="en-US">
                                <a:latin typeface="Cambria Math"/>
                              </a:rPr>
                              <m:t>=</m:t>
                            </m:r>
                            <m:r>
                              <a:rPr lang="en-US">
                                <a:latin typeface="Cambria Math"/>
                              </a:rPr>
                              <m:t>800</m:t>
                            </m:r>
                            <m:r>
                              <a:rPr lang="en-US" i="1">
                                <a:latin typeface="Cambria Math"/>
                              </a:rPr>
                              <m:t>𝑁</m:t>
                            </m:r>
                            <m:r>
                              <a:rPr lang="en-US">
                                <a:latin typeface="Cambria Math"/>
                              </a:rPr>
                              <m:t>.</m:t>
                            </m:r>
                            <m:f>
                              <m:fPr>
                                <m:type m:val="lin"/>
                                <m:ctrlPr>
                                  <a:rPr lang="en-US" i="1">
                                    <a:latin typeface="Cambria Math"/>
                                  </a:rPr>
                                </m:ctrlPr>
                              </m:fPr>
                              <m:num>
                                <m:r>
                                  <m:rPr>
                                    <m:sty m:val="p"/>
                                  </m:rPr>
                                  <a:rPr lang="en-US">
                                    <a:latin typeface="Cambria Math"/>
                                  </a:rPr>
                                  <m:t>sec</m:t>
                                </m:r>
                              </m:num>
                              <m:den>
                                <m:r>
                                  <a:rPr lang="en-US" i="1">
                                    <a:latin typeface="Cambria Math"/>
                                  </a:rPr>
                                  <m:t>𝑚</m:t>
                                </m:r>
                              </m:den>
                            </m:f>
                          </m:e>
                        </m:mr>
                      </m:m>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41365" y="2141139"/>
                <a:ext cx="1955535" cy="901272"/>
              </a:xfrm>
              <a:prstGeom prst="rect">
                <a:avLst/>
              </a:prstGeom>
              <a:blipFill rotWithShape="1">
                <a:blip r:embed="rId12"/>
                <a:stretch>
                  <a:fillRect r="-1869"/>
                </a:stretch>
              </a:blipFill>
            </p:spPr>
            <p:txBody>
              <a:bodyPr/>
              <a:lstStyle/>
              <a:p>
                <a:r>
                  <a:rPr lang="en-US">
                    <a:noFill/>
                  </a:rPr>
                  <a:t> </a:t>
                </a:r>
              </a:p>
            </p:txBody>
          </p:sp>
        </mc:Fallback>
      </mc:AlternateContent>
      <p:sp>
        <p:nvSpPr>
          <p:cNvPr id="16" name="Curved Right Arrow 15">
            <a:hlinkClick r:id="rId13"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041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7"/>
                                        </p:tgtEl>
                                      </p:cBhvr>
                                    </p:animEffect>
                                    <p:anim calcmode="lin" valueType="num">
                                      <p:cBhvr>
                                        <p:cTn id="31" dur="1000"/>
                                        <p:tgtEl>
                                          <p:spTgt spid="7"/>
                                        </p:tgtEl>
                                        <p:attrNameLst>
                                          <p:attrName>ppt_x</p:attrName>
                                        </p:attrNameLst>
                                      </p:cBhvr>
                                      <p:tavLst>
                                        <p:tav tm="0">
                                          <p:val>
                                            <p:strVal val="ppt_x"/>
                                          </p:val>
                                        </p:tav>
                                        <p:tav tm="100000">
                                          <p:val>
                                            <p:strVal val="ppt_x"/>
                                          </p:val>
                                        </p:tav>
                                      </p:tavLst>
                                    </p:anim>
                                    <p:anim calcmode="lin" valueType="num">
                                      <p:cBhvr>
                                        <p:cTn id="32" dur="1000"/>
                                        <p:tgtEl>
                                          <p:spTgt spid="7"/>
                                        </p:tgtEl>
                                        <p:attrNameLst>
                                          <p:attrName>ppt_y</p:attrName>
                                        </p:attrNameLst>
                                      </p:cBhvr>
                                      <p:tavLst>
                                        <p:tav tm="0">
                                          <p:val>
                                            <p:strVal val="ppt_y"/>
                                          </p:val>
                                        </p:tav>
                                        <p:tav tm="100000">
                                          <p:val>
                                            <p:strVal val="ppt_y-.1"/>
                                          </p:val>
                                        </p:tav>
                                      </p:tavLst>
                                    </p:anim>
                                    <p:set>
                                      <p:cBhvr>
                                        <p:cTn id="33" dur="1" fill="hold">
                                          <p:stCondLst>
                                            <p:cond delay="999"/>
                                          </p:stCondLst>
                                        </p:cTn>
                                        <p:tgtEl>
                                          <p:spTgt spid="7"/>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xit" presetSubtype="0" fill="hold" nodeType="clickEffect">
                                  <p:stCondLst>
                                    <p:cond delay="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0"/>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312" y="304800"/>
            <a:ext cx="8768687"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ابزارهای گرافیکی تحلیل و طراحی سیستم‌های کنترل خطی مستقل از زمان</a:t>
            </a:r>
            <a:endParaRPr lang="en-US" sz="2800" b="1" dirty="0">
              <a:latin typeface="Times New Roman" pitchFamily="18" charset="0"/>
              <a:cs typeface="Times New Roman" pitchFamily="18" charset="0"/>
            </a:endParaRPr>
          </a:p>
        </p:txBody>
      </p:sp>
      <p:sp>
        <p:nvSpPr>
          <p:cNvPr id="3" name="TextBox 2"/>
          <p:cNvSpPr txBox="1"/>
          <p:nvPr/>
        </p:nvSpPr>
        <p:spPr>
          <a:xfrm>
            <a:off x="4495800" y="1219200"/>
            <a:ext cx="447078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آشنایی کلی با </a:t>
            </a:r>
            <a:r>
              <a:rPr lang="en-US" sz="2000" b="1" dirty="0" smtClean="0">
                <a:latin typeface="Times New Roman" pitchFamily="18" charset="0"/>
                <a:cs typeface="Times New Roman" pitchFamily="18" charset="0"/>
              </a:rPr>
              <a:t>LTI Viewer</a:t>
            </a:r>
            <a:endParaRPr lang="en-US" sz="2000" b="1" dirty="0">
              <a:latin typeface="Times New Roman" pitchFamily="18" charset="0"/>
              <a:cs typeface="Times New Roman" pitchFamily="18" charset="0"/>
            </a:endParaRPr>
          </a:p>
        </p:txBody>
      </p:sp>
      <p:sp>
        <p:nvSpPr>
          <p:cNvPr id="4" name="TextBox 3"/>
          <p:cNvSpPr txBox="1"/>
          <p:nvPr/>
        </p:nvSpPr>
        <p:spPr>
          <a:xfrm>
            <a:off x="735842" y="1696648"/>
            <a:ext cx="8077200" cy="369332"/>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برای باز کردن </a:t>
            </a:r>
            <a:r>
              <a:rPr lang="en-US" dirty="0" smtClean="0">
                <a:latin typeface="Times New Roman" pitchFamily="18" charset="0"/>
                <a:cs typeface="Times New Roman" pitchFamily="18" charset="0"/>
              </a:rPr>
              <a:t>LTI Viewer</a:t>
            </a:r>
            <a:r>
              <a:rPr lang="fa-IR" dirty="0" smtClean="0">
                <a:latin typeface="Times New Roman" pitchFamily="18" charset="0"/>
                <a:cs typeface="Times New Roman" pitchFamily="18" charset="0"/>
              </a:rPr>
              <a:t> می‌توان از دستورهای زیر استفاده کرد:</a:t>
            </a:r>
            <a:endParaRPr lang="en-US" dirty="0">
              <a:latin typeface="Times New Roman" pitchFamily="18" charset="0"/>
              <a:cs typeface="Times New Roman" pitchFamily="18" charset="0"/>
            </a:endParaRPr>
          </a:p>
        </p:txBody>
      </p:sp>
      <p:sp>
        <p:nvSpPr>
          <p:cNvPr id="5" name="TextBox 4"/>
          <p:cNvSpPr txBox="1"/>
          <p:nvPr/>
        </p:nvSpPr>
        <p:spPr>
          <a:xfrm>
            <a:off x="533400" y="2065980"/>
            <a:ext cx="4241042" cy="1823576"/>
          </a:xfrm>
          <a:prstGeom prst="rect">
            <a:avLst/>
          </a:prstGeom>
          <a:noFill/>
        </p:spPr>
        <p:txBody>
          <a:bodyPr wrap="square" rtlCol="0">
            <a:spAutoFit/>
          </a:bodyPr>
          <a:lstStyle/>
          <a:p>
            <a:pPr>
              <a:lnSpc>
                <a:spcPts val="2700"/>
              </a:lnSpc>
            </a:pPr>
            <a:r>
              <a:rPr lang="en-US" b="1" dirty="0" smtClean="0">
                <a:latin typeface="Times New Roman" pitchFamily="18" charset="0"/>
                <a:cs typeface="Times New Roman" pitchFamily="18" charset="0"/>
              </a:rPr>
              <a:t>ltiview</a:t>
            </a:r>
            <a:endParaRPr lang="fa-IR" b="1" dirty="0" smtClean="0">
              <a:latin typeface="Times New Roman" pitchFamily="18" charset="0"/>
              <a:cs typeface="Times New Roman" pitchFamily="18" charset="0"/>
            </a:endParaRPr>
          </a:p>
          <a:p>
            <a:pPr>
              <a:lnSpc>
                <a:spcPts val="2700"/>
              </a:lnSpc>
            </a:pPr>
            <a:r>
              <a:rPr lang="en-US" b="1" dirty="0" smtClean="0">
                <a:latin typeface="Times New Roman" pitchFamily="18" charset="0"/>
                <a:cs typeface="Times New Roman" pitchFamily="18" charset="0"/>
              </a:rPr>
              <a:t>ltiview(sys1,sys2,…,sysn)</a:t>
            </a:r>
          </a:p>
          <a:p>
            <a:pPr>
              <a:lnSpc>
                <a:spcPts val="2700"/>
              </a:lnSpc>
            </a:pPr>
            <a:r>
              <a:rPr lang="en-US" b="1" dirty="0" smtClean="0">
                <a:latin typeface="Times New Roman" pitchFamily="18" charset="0"/>
                <a:cs typeface="Times New Roman" pitchFamily="18" charset="0"/>
              </a:rPr>
              <a:t>ltiview(‘plot type’,sys1,extras)</a:t>
            </a:r>
          </a:p>
          <a:p>
            <a:pPr>
              <a:lnSpc>
                <a:spcPts val="2700"/>
              </a:lnSpc>
            </a:pPr>
            <a:r>
              <a:rPr lang="en-US" b="1" dirty="0" smtClean="0">
                <a:latin typeface="Times New Roman" pitchFamily="18" charset="0"/>
                <a:cs typeface="Times New Roman" pitchFamily="18" charset="0"/>
              </a:rPr>
              <a:t>ltiview(</a:t>
            </a:r>
            <a:r>
              <a:rPr lang="fa-IR"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’plot type1’,’plot type2’</a:t>
            </a:r>
            <a:r>
              <a:rPr lang="fa-IR"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,sys1)</a:t>
            </a:r>
          </a:p>
          <a:p>
            <a:pPr>
              <a:lnSpc>
                <a:spcPts val="2700"/>
              </a:lnSpc>
            </a:pPr>
            <a:endParaRPr lang="en-US" b="1" dirty="0" smtClean="0">
              <a:latin typeface="Times New Roman" pitchFamily="18" charset="0"/>
              <a:cs typeface="Times New Roman" pitchFamily="18" charset="0"/>
            </a:endParaRPr>
          </a:p>
        </p:txBody>
      </p:sp>
      <p:sp>
        <p:nvSpPr>
          <p:cNvPr id="6" name="TextBox 5"/>
          <p:cNvSpPr txBox="1"/>
          <p:nvPr/>
        </p:nvSpPr>
        <p:spPr>
          <a:xfrm>
            <a:off x="585716" y="3657600"/>
            <a:ext cx="8227326" cy="923330"/>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دستور اول </a:t>
            </a:r>
            <a:r>
              <a:rPr lang="en-US" dirty="0" smtClean="0">
                <a:latin typeface="Times New Roman" pitchFamily="18" charset="0"/>
                <a:cs typeface="Times New Roman" pitchFamily="18" charset="0"/>
              </a:rPr>
              <a:t>LTI Viewer</a:t>
            </a:r>
            <a:r>
              <a:rPr lang="fa-IR" dirty="0" smtClean="0">
                <a:latin typeface="Times New Roman" pitchFamily="18" charset="0"/>
                <a:cs typeface="Times New Roman" pitchFamily="18" charset="0"/>
              </a:rPr>
              <a:t> را باز می‌کند.دستور دوم سیستم‌های 1 تا </a:t>
            </a:r>
            <a:r>
              <a:rPr lang="en-US" dirty="0" smtClean="0">
                <a:latin typeface="Times New Roman" pitchFamily="18" charset="0"/>
                <a:cs typeface="Times New Roman" pitchFamily="18" charset="0"/>
              </a:rPr>
              <a:t>n</a:t>
            </a:r>
            <a:r>
              <a:rPr lang="fa-IR" dirty="0" smtClean="0">
                <a:latin typeface="Times New Roman" pitchFamily="18" charset="0"/>
                <a:cs typeface="Times New Roman" pitchFamily="18" charset="0"/>
              </a:rPr>
              <a:t> را با پاسخ پله رسم می‌کند (پاسخ پله ورودی پیش فرض است.) در دستور سوم در ابتدا نوع نمودار وارد می‌شود سپس نام سیستم و در انتها شرایط اولیه را می‌توان وارد کرد  و در دستور چهارم سیستم با دو نمودار مختلف نمایش داده می‌شود.</a:t>
            </a:r>
            <a:endParaRPr lang="en-US" dirty="0">
              <a:latin typeface="Times New Roman" pitchFamily="18" charset="0"/>
              <a:cs typeface="Times New Roman" pitchFamily="18" charset="0"/>
            </a:endParaRPr>
          </a:p>
        </p:txBody>
      </p:sp>
      <p:sp>
        <p:nvSpPr>
          <p:cNvPr id="7" name="TextBox 6"/>
          <p:cNvSpPr txBox="1"/>
          <p:nvPr/>
        </p:nvSpPr>
        <p:spPr>
          <a:xfrm>
            <a:off x="888242" y="4482026"/>
            <a:ext cx="79248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در ادامه جملاتی که می‌توانند به جای </a:t>
            </a:r>
            <a:r>
              <a:rPr lang="en-US" dirty="0" smtClean="0">
                <a:latin typeface="Times New Roman" pitchFamily="18" charset="0"/>
                <a:cs typeface="Times New Roman" pitchFamily="18" charset="0"/>
              </a:rPr>
              <a:t>plot type </a:t>
            </a:r>
            <a:r>
              <a:rPr lang="fa-IR" dirty="0" smtClean="0">
                <a:latin typeface="Times New Roman" pitchFamily="18" charset="0"/>
                <a:cs typeface="Times New Roman" pitchFamily="18" charset="0"/>
              </a:rPr>
              <a:t> قرار گیرند آورده شده است.</a:t>
            </a:r>
            <a:endParaRPr lang="en-US" dirty="0">
              <a:latin typeface="Times New Roman" pitchFamily="18" charset="0"/>
              <a:cs typeface="Times New Roman" pitchFamily="18" charset="0"/>
            </a:endParaRPr>
          </a:p>
        </p:txBody>
      </p:sp>
      <p:sp>
        <p:nvSpPr>
          <p:cNvPr id="8" name="TextBox 7"/>
          <p:cNvSpPr txBox="1"/>
          <p:nvPr/>
        </p:nvSpPr>
        <p:spPr>
          <a:xfrm>
            <a:off x="266700" y="5286345"/>
            <a:ext cx="8865358"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step - impulse -  initial  -  lsim  -  pzmap  -  bode  -  nyquist  -  nichols  - sigma   </a:t>
            </a:r>
            <a:endParaRPr lang="en-US" sz="2000" b="1" dirty="0">
              <a:latin typeface="Times New Roman" pitchFamily="18" charset="0"/>
              <a:cs typeface="Times New Roman" pitchFamily="18" charset="0"/>
            </a:endParaRPr>
          </a:p>
        </p:txBody>
      </p:sp>
      <p:sp>
        <p:nvSpPr>
          <p:cNvPr id="9" name="Curved Right Arrow 8">
            <a:hlinkClick r:id="rId2"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1780759"/>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0999"/>
            <a:ext cx="3985736" cy="3519691"/>
          </a:xfrm>
          <a:prstGeom prst="rect">
            <a:avLst/>
          </a:prstGeom>
        </p:spPr>
      </p:pic>
      <p:sp>
        <p:nvSpPr>
          <p:cNvPr id="6" name="TextBox 5"/>
          <p:cNvSpPr txBox="1"/>
          <p:nvPr/>
        </p:nvSpPr>
        <p:spPr>
          <a:xfrm>
            <a:off x="5029200" y="1931070"/>
            <a:ext cx="36576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واسط گرافیکی  </a:t>
            </a:r>
            <a:r>
              <a:rPr lang="en-US" sz="2400" dirty="0" smtClean="0">
                <a:latin typeface="Times New Roman" pitchFamily="18" charset="0"/>
                <a:cs typeface="Times New Roman" pitchFamily="18" charset="0"/>
              </a:rPr>
              <a:t>LTI Viewer</a:t>
            </a:r>
            <a:r>
              <a:rPr lang="fa-I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115" y="4293105"/>
            <a:ext cx="1961905" cy="1771429"/>
          </a:xfrm>
          <a:prstGeom prst="rect">
            <a:avLst/>
          </a:prstGeom>
        </p:spPr>
      </p:pic>
      <p:sp>
        <p:nvSpPr>
          <p:cNvPr id="8" name="TextBox 7"/>
          <p:cNvSpPr txBox="1"/>
          <p:nvPr/>
        </p:nvSpPr>
        <p:spPr>
          <a:xfrm>
            <a:off x="2297667" y="6172200"/>
            <a:ext cx="1066800" cy="369332"/>
          </a:xfrm>
          <a:prstGeom prst="rect">
            <a:avLst/>
          </a:prstGeom>
          <a:noFill/>
        </p:spPr>
        <p:txBody>
          <a:bodyPr wrap="square" rtlCol="0">
            <a:spAutoFit/>
          </a:bodyPr>
          <a:lstStyle/>
          <a:p>
            <a:pPr algn="ctr" rtl="1"/>
            <a:r>
              <a:rPr lang="fa-IR" dirty="0" smtClean="0">
                <a:latin typeface="Times New Roman" pitchFamily="18" charset="0"/>
                <a:cs typeface="Times New Roman" pitchFamily="18" charset="0"/>
              </a:rPr>
              <a:t>منوی فایل</a:t>
            </a:r>
            <a:endParaRPr lang="en-US" dirty="0">
              <a:latin typeface="Times New Roman" pitchFamily="18" charset="0"/>
              <a:cs typeface="Times New Roman" pitchFamily="18" charset="0"/>
            </a:endParaRPr>
          </a:p>
        </p:txBody>
      </p:sp>
      <p:sp>
        <p:nvSpPr>
          <p:cNvPr id="9" name="TextBox 8"/>
          <p:cNvSpPr txBox="1"/>
          <p:nvPr/>
        </p:nvSpPr>
        <p:spPr>
          <a:xfrm>
            <a:off x="4267200" y="4495800"/>
            <a:ext cx="4419600" cy="1754326"/>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new viewer</a:t>
            </a:r>
            <a:r>
              <a:rPr lang="fa-IR" dirty="0" smtClean="0">
                <a:latin typeface="Times New Roman" pitchFamily="18" charset="0"/>
                <a:cs typeface="Times New Roman" pitchFamily="18" charset="0"/>
              </a:rPr>
              <a:t>: باز کردن یک پنجره </a:t>
            </a:r>
            <a:r>
              <a:rPr lang="en-US" dirty="0" smtClean="0">
                <a:latin typeface="Times New Roman" pitchFamily="18" charset="0"/>
                <a:cs typeface="Times New Roman" pitchFamily="18" charset="0"/>
              </a:rPr>
              <a:t>LTI Viewer</a:t>
            </a:r>
            <a:r>
              <a:rPr lang="fa-IR" dirty="0" smtClean="0">
                <a:latin typeface="Times New Roman" pitchFamily="18" charset="0"/>
                <a:cs typeface="Times New Roman" pitchFamily="18" charset="0"/>
              </a:rPr>
              <a:t> جدید</a:t>
            </a:r>
          </a:p>
          <a:p>
            <a:pPr algn="r" rtl="1"/>
            <a:r>
              <a:rPr lang="en-US" b="1" dirty="0" smtClean="0">
                <a:latin typeface="Times New Roman" pitchFamily="18" charset="0"/>
                <a:cs typeface="Times New Roman" pitchFamily="18" charset="0"/>
              </a:rPr>
              <a:t>page setup</a:t>
            </a:r>
            <a:r>
              <a:rPr lang="fa-IR"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تنظیمات کاغذ ، خطوط ، محورها و...</a:t>
            </a:r>
          </a:p>
          <a:p>
            <a:pPr algn="r" rtl="1"/>
            <a:r>
              <a:rPr lang="en-US" b="1" dirty="0" smtClean="0">
                <a:latin typeface="Times New Roman" pitchFamily="18" charset="0"/>
                <a:cs typeface="Times New Roman" pitchFamily="18" charset="0"/>
              </a:rPr>
              <a:t>print</a:t>
            </a:r>
            <a:r>
              <a:rPr lang="fa-IR" dirty="0" smtClean="0">
                <a:latin typeface="Times New Roman" pitchFamily="18" charset="0"/>
                <a:cs typeface="Times New Roman" pitchFamily="18" charset="0"/>
              </a:rPr>
              <a:t>: پرینت کردن نمودار رسم شده</a:t>
            </a:r>
          </a:p>
          <a:p>
            <a:pPr algn="r" rtl="1"/>
            <a:r>
              <a:rPr lang="en-US" b="1" dirty="0" smtClean="0">
                <a:latin typeface="Times New Roman" pitchFamily="18" charset="0"/>
                <a:cs typeface="Times New Roman" pitchFamily="18" charset="0"/>
              </a:rPr>
              <a:t>print to Figure</a:t>
            </a:r>
            <a:r>
              <a:rPr lang="fa-IR"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کپی کردن نمودار رسم شده در یک صفحه فیگور</a:t>
            </a:r>
          </a:p>
          <a:p>
            <a:pPr algn="r" rtl="1"/>
            <a:r>
              <a:rPr lang="en-US" b="1" dirty="0" smtClean="0">
                <a:latin typeface="Times New Roman" pitchFamily="18" charset="0"/>
                <a:cs typeface="Times New Roman" pitchFamily="18" charset="0"/>
              </a:rPr>
              <a:t>close</a:t>
            </a:r>
            <a:r>
              <a:rPr lang="fa-IR"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بستن پنجره </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LTI</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649078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533400"/>
            <a:ext cx="4114800" cy="523220"/>
          </a:xfrm>
          <a:prstGeom prst="rect">
            <a:avLst/>
          </a:prstGeom>
          <a:noFill/>
        </p:spPr>
        <p:txBody>
          <a:bodyPr wrap="square" rtlCol="0">
            <a:spAutoFit/>
          </a:bodyPr>
          <a:lstStyle/>
          <a:p>
            <a:pPr algn="r" rtl="1"/>
            <a:r>
              <a:rPr lang="fa-IR" sz="2800" b="1" dirty="0" smtClean="0">
                <a:latin typeface="Times New Roman" pitchFamily="18" charset="0"/>
                <a:cs typeface="Times New Roman" pitchFamily="18" charset="0"/>
              </a:rPr>
              <a:t>ایجاد یک ماتریس در متلب</a:t>
            </a:r>
            <a:endParaRPr lang="en-US" sz="2800" b="1" dirty="0">
              <a:latin typeface="Times New Roman" pitchFamily="18" charset="0"/>
              <a:cs typeface="Times New Roman" pitchFamily="18" charset="0"/>
            </a:endParaRPr>
          </a:p>
        </p:txBody>
      </p:sp>
      <p:sp>
        <p:nvSpPr>
          <p:cNvPr id="3" name="TextBox 2"/>
          <p:cNvSpPr txBox="1"/>
          <p:nvPr/>
        </p:nvSpPr>
        <p:spPr>
          <a:xfrm>
            <a:off x="762000" y="1404326"/>
            <a:ext cx="8001000" cy="1133965"/>
          </a:xfrm>
          <a:prstGeom prst="rect">
            <a:avLst/>
          </a:prstGeom>
          <a:noFill/>
        </p:spPr>
        <p:txBody>
          <a:bodyPr wrap="square" rtlCol="0">
            <a:spAutoFit/>
          </a:bodyPr>
          <a:lstStyle/>
          <a:p>
            <a:pPr algn="just" rtl="1">
              <a:lnSpc>
                <a:spcPct val="150000"/>
              </a:lnSpc>
            </a:pPr>
            <a:r>
              <a:rPr lang="fa-IR" sz="2400" dirty="0" smtClean="0">
                <a:latin typeface="Times New Roman" pitchFamily="18" charset="0"/>
                <a:cs typeface="Times New Roman" pitchFamily="18" charset="0"/>
              </a:rPr>
              <a:t>برای ایجاد ماتریس بین هر دو درایه در یک ردیف از </a:t>
            </a:r>
            <a:r>
              <a:rPr lang="en-US" sz="2400" b="1" dirty="0" smtClean="0">
                <a:latin typeface="Times New Roman" pitchFamily="18" charset="0"/>
                <a:cs typeface="Times New Roman" pitchFamily="18" charset="0"/>
              </a:rPr>
              <a:t>space</a:t>
            </a:r>
            <a:r>
              <a:rPr lang="fa-IR" sz="2400" dirty="0" smtClean="0">
                <a:latin typeface="Times New Roman" pitchFamily="18" charset="0"/>
                <a:cs typeface="Times New Roman" pitchFamily="18" charset="0"/>
              </a:rPr>
              <a:t> ویا </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r>
              <a:rPr lang="fa-IR" sz="2400" dirty="0" smtClean="0">
                <a:latin typeface="Times New Roman" pitchFamily="18" charset="0"/>
                <a:cs typeface="Times New Roman" pitchFamily="18" charset="0"/>
              </a:rPr>
              <a:t> استفاده می‌کنند و برای مشخص کردن ردیف ها می‌توان از </a:t>
            </a:r>
            <a:r>
              <a:rPr lang="en-US" sz="2400" b="1" dirty="0" smtClean="0">
                <a:latin typeface="Times New Roman" pitchFamily="18" charset="0"/>
                <a:cs typeface="Times New Roman" pitchFamily="18" charset="0"/>
              </a:rPr>
              <a:t>Enter</a:t>
            </a:r>
            <a:r>
              <a:rPr lang="fa-IR" sz="2400" dirty="0" smtClean="0">
                <a:latin typeface="Times New Roman" pitchFamily="18" charset="0"/>
                <a:cs typeface="Times New Roman" pitchFamily="18" charset="0"/>
              </a:rPr>
              <a:t> ویا </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r>
              <a:rPr lang="fa-IR" sz="2400" dirty="0" smtClean="0">
                <a:latin typeface="Times New Roman" pitchFamily="18" charset="0"/>
                <a:cs typeface="Times New Roman" pitchFamily="18" charset="0"/>
              </a:rPr>
              <a:t> استفاده کرد.</a:t>
            </a:r>
            <a:endParaRPr lang="en-US" sz="2400" dirty="0">
              <a:latin typeface="Times New Roman" pitchFamily="18" charset="0"/>
              <a:cs typeface="Times New Roman" pitchFamily="18" charset="0"/>
            </a:endParaRPr>
          </a:p>
        </p:txBody>
      </p:sp>
      <p:sp>
        <p:nvSpPr>
          <p:cNvPr id="4" name="TextBox 3"/>
          <p:cNvSpPr txBox="1"/>
          <p:nvPr/>
        </p:nvSpPr>
        <p:spPr>
          <a:xfrm>
            <a:off x="6629400" y="2867891"/>
            <a:ext cx="1905000"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برای مثال :</a:t>
            </a:r>
            <a:endParaRPr lang="en-US" sz="2000" dirty="0">
              <a:latin typeface="Times New Roman" pitchFamily="18" charset="0"/>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51" t="2750"/>
          <a:stretch/>
        </p:blipFill>
        <p:spPr>
          <a:xfrm>
            <a:off x="914400" y="2763982"/>
            <a:ext cx="4570599" cy="3675035"/>
          </a:xfrm>
          <a:prstGeom prst="rect">
            <a:avLst/>
          </a:prstGeom>
        </p:spPr>
      </p:pic>
    </p:spTree>
    <p:extLst>
      <p:ext uri="{BB962C8B-B14F-4D97-AF65-F5344CB8AC3E}">
        <p14:creationId xmlns:p14="http://schemas.microsoft.com/office/powerpoint/2010/main" val="3131297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4419830" cy="2800350"/>
          </a:xfrm>
          <a:prstGeom prst="rect">
            <a:avLst/>
          </a:prstGeom>
        </p:spPr>
      </p:pic>
      <p:sp>
        <p:nvSpPr>
          <p:cNvPr id="3" name="TextBox 2"/>
          <p:cNvSpPr txBox="1"/>
          <p:nvPr/>
        </p:nvSpPr>
        <p:spPr>
          <a:xfrm>
            <a:off x="5105400" y="1447800"/>
            <a:ext cx="35052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import</a:t>
            </a:r>
            <a:r>
              <a:rPr lang="fa-IR" dirty="0" smtClean="0">
                <a:latin typeface="Times New Roman" pitchFamily="18" charset="0"/>
                <a:cs typeface="Times New Roman" pitchFamily="18" charset="0"/>
              </a:rPr>
              <a:t>: وارد کردن مدل(سیستم)</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53" y="3581400"/>
            <a:ext cx="3281248" cy="2848469"/>
          </a:xfrm>
          <a:prstGeom prst="rect">
            <a:avLst/>
          </a:prstGeom>
        </p:spPr>
      </p:pic>
      <p:sp>
        <p:nvSpPr>
          <p:cNvPr id="6" name="TextBox 5"/>
          <p:cNvSpPr txBox="1"/>
          <p:nvPr/>
        </p:nvSpPr>
        <p:spPr>
          <a:xfrm>
            <a:off x="4267200" y="4718250"/>
            <a:ext cx="43434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toolbox preferences</a:t>
            </a:r>
            <a:r>
              <a:rPr lang="fa-IR" b="1"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تنظیمات مربوط به واحدها</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651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74" y="1954326"/>
            <a:ext cx="4739043" cy="646331"/>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toolbox preferences</a:t>
            </a:r>
            <a:r>
              <a:rPr lang="fa-IR" dirty="0" smtClean="0">
                <a:latin typeface="Times New Roman" pitchFamily="18" charset="0"/>
                <a:cs typeface="Times New Roman" pitchFamily="18" charset="0"/>
              </a:rPr>
              <a:t>: تنظیمات مربوط به فُنت </a:t>
            </a:r>
            <a:r>
              <a:rPr lang="fa-IR" dirty="0">
                <a:latin typeface="Times New Roman" pitchFamily="18" charset="0"/>
                <a:cs typeface="Times New Roman" pitchFamily="18" charset="0"/>
              </a:rPr>
              <a:t>نوشتار ، شبکه بندی صفحه، </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11" y="398644"/>
            <a:ext cx="3548276" cy="30740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10" y="3657600"/>
            <a:ext cx="3591352" cy="3036868"/>
          </a:xfrm>
          <a:prstGeom prst="rect">
            <a:avLst/>
          </a:prstGeom>
        </p:spPr>
      </p:pic>
      <p:sp>
        <p:nvSpPr>
          <p:cNvPr id="5" name="TextBox 4"/>
          <p:cNvSpPr txBox="1"/>
          <p:nvPr/>
        </p:nvSpPr>
        <p:spPr>
          <a:xfrm>
            <a:off x="4172162" y="4953000"/>
            <a:ext cx="4953641" cy="646331"/>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toolbox preferences</a:t>
            </a:r>
            <a:r>
              <a:rPr lang="fa-IR" dirty="0" smtClean="0">
                <a:latin typeface="Times New Roman" pitchFamily="18" charset="0"/>
                <a:cs typeface="Times New Roman" pitchFamily="18" charset="0"/>
              </a:rPr>
              <a:t>: تنظیمات مربوط به زمان نشست و زمان صعود و پاسخ فرکانسی</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26914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40833"/>
            <a:ext cx="3200400" cy="2754191"/>
          </a:xfrm>
          <a:prstGeom prst="rect">
            <a:avLst/>
          </a:prstGeom>
        </p:spPr>
      </p:pic>
      <p:sp>
        <p:nvSpPr>
          <p:cNvPr id="4" name="TextBox 3"/>
          <p:cNvSpPr txBox="1"/>
          <p:nvPr/>
        </p:nvSpPr>
        <p:spPr>
          <a:xfrm>
            <a:off x="4267200" y="1665532"/>
            <a:ext cx="4495800" cy="646331"/>
          </a:xfrm>
          <a:prstGeom prst="rect">
            <a:avLst/>
          </a:prstGeom>
          <a:noFill/>
        </p:spPr>
        <p:txBody>
          <a:bodyPr wrap="square" rtlCol="0">
            <a:spAutoFit/>
          </a:bodyPr>
          <a:lstStyle/>
          <a:p>
            <a:pPr algn="r" rtl="1"/>
            <a:r>
              <a:rPr lang="en-US" b="1" dirty="0">
                <a:latin typeface="Times New Roman" pitchFamily="18" charset="0"/>
                <a:cs typeface="Times New Roman" pitchFamily="18" charset="0"/>
              </a:rPr>
              <a:t>toolbox preferences</a:t>
            </a:r>
            <a:r>
              <a:rPr lang="fa-IR" dirty="0" smtClean="0">
                <a:latin typeface="Times New Roman" pitchFamily="18" charset="0"/>
                <a:cs typeface="Times New Roman" pitchFamily="18" charset="0"/>
              </a:rPr>
              <a:t>:تنظیمات مربوط به نوع جبرانساز (کنترلر)</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628" y="4191000"/>
            <a:ext cx="1457143" cy="1057143"/>
          </a:xfrm>
          <a:prstGeom prst="rect">
            <a:avLst/>
          </a:prstGeom>
        </p:spPr>
      </p:pic>
      <p:sp>
        <p:nvSpPr>
          <p:cNvPr id="7" name="TextBox 6"/>
          <p:cNvSpPr txBox="1"/>
          <p:nvPr/>
        </p:nvSpPr>
        <p:spPr>
          <a:xfrm>
            <a:off x="1633628" y="5413191"/>
            <a:ext cx="1457143" cy="369332"/>
          </a:xfrm>
          <a:prstGeom prst="rect">
            <a:avLst/>
          </a:prstGeom>
          <a:noFill/>
        </p:spPr>
        <p:txBody>
          <a:bodyPr wrap="square" rtlCol="0">
            <a:spAutoFit/>
          </a:bodyPr>
          <a:lstStyle/>
          <a:p>
            <a:pPr algn="ctr" rtl="1"/>
            <a:r>
              <a:rPr lang="fa-IR" dirty="0" smtClean="0">
                <a:latin typeface="Times New Roman" pitchFamily="18" charset="0"/>
                <a:cs typeface="Times New Roman" pitchFamily="18" charset="0"/>
              </a:rPr>
              <a:t>منوی </a:t>
            </a:r>
            <a:r>
              <a:rPr lang="en-US" dirty="0" smtClean="0">
                <a:latin typeface="Times New Roman" pitchFamily="18" charset="0"/>
                <a:cs typeface="Times New Roman" pitchFamily="18" charset="0"/>
              </a:rPr>
              <a:t>Edit </a:t>
            </a:r>
            <a:endParaRPr lang="en-US" dirty="0">
              <a:latin typeface="Times New Roman" pitchFamily="18" charset="0"/>
              <a:cs typeface="Times New Roman" pitchFamily="18" charset="0"/>
            </a:endParaRPr>
          </a:p>
        </p:txBody>
      </p:sp>
      <p:sp>
        <p:nvSpPr>
          <p:cNvPr id="9" name="TextBox 8"/>
          <p:cNvSpPr txBox="1"/>
          <p:nvPr/>
        </p:nvSpPr>
        <p:spPr>
          <a:xfrm>
            <a:off x="4343400" y="4419600"/>
            <a:ext cx="4419600" cy="923330"/>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Viewer preferences</a:t>
            </a:r>
            <a:r>
              <a:rPr lang="fa-IR" dirty="0" smtClean="0">
                <a:latin typeface="Times New Roman" pitchFamily="18" charset="0"/>
                <a:cs typeface="Times New Roman" pitchFamily="18" charset="0"/>
              </a:rPr>
              <a:t>: تنظیمات مربوط به بردار زمان و بردار فرکانس </a:t>
            </a:r>
          </a:p>
          <a:p>
            <a:pPr algn="r" rtl="1"/>
            <a:r>
              <a:rPr lang="en-US" b="1" dirty="0" smtClean="0">
                <a:latin typeface="Times New Roman" pitchFamily="18" charset="0"/>
                <a:cs typeface="Times New Roman" pitchFamily="18" charset="0"/>
              </a:rPr>
              <a:t>Delete systems</a:t>
            </a:r>
            <a:r>
              <a:rPr lang="fa-IR" dirty="0" smtClean="0">
                <a:latin typeface="Times New Roman" pitchFamily="18" charset="0"/>
                <a:cs typeface="Times New Roman" pitchFamily="18" charset="0"/>
              </a:rPr>
              <a:t>: پاک کردن سیستم وارد شده</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023850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7200"/>
            <a:ext cx="3429000" cy="35410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 y="4190999"/>
            <a:ext cx="4029075" cy="2401645"/>
          </a:xfrm>
          <a:prstGeom prst="rect">
            <a:avLst/>
          </a:prstGeom>
        </p:spPr>
      </p:pic>
      <p:sp>
        <p:nvSpPr>
          <p:cNvPr id="4" name="TextBox 3"/>
          <p:cNvSpPr txBox="1"/>
          <p:nvPr/>
        </p:nvSpPr>
        <p:spPr>
          <a:xfrm>
            <a:off x="4572001" y="1752600"/>
            <a:ext cx="43434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Line style</a:t>
            </a:r>
            <a:r>
              <a:rPr lang="fa-IR" dirty="0" smtClean="0">
                <a:latin typeface="Times New Roman" pitchFamily="18" charset="0"/>
                <a:cs typeface="Times New Roman" pitchFamily="18" charset="0"/>
              </a:rPr>
              <a:t>: تنظیمات مربوط به نوع و رنگ خطوط</a:t>
            </a:r>
            <a:endParaRPr lang="en-US" dirty="0">
              <a:latin typeface="Times New Roman" pitchFamily="18" charset="0"/>
              <a:cs typeface="Times New Roman" pitchFamily="18" charset="0"/>
            </a:endParaRPr>
          </a:p>
        </p:txBody>
      </p:sp>
      <p:sp>
        <p:nvSpPr>
          <p:cNvPr id="5" name="TextBox 4"/>
          <p:cNvSpPr txBox="1"/>
          <p:nvPr/>
        </p:nvSpPr>
        <p:spPr>
          <a:xfrm>
            <a:off x="4854977" y="5068654"/>
            <a:ext cx="4043364" cy="646331"/>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plot configuration</a:t>
            </a:r>
            <a:r>
              <a:rPr lang="fa-IR" b="1"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تنظیمات مربوط به تعداد نمودار و جوابهای هر نمودار</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482075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666" y="580030"/>
            <a:ext cx="1285714" cy="15238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66" y="2209800"/>
            <a:ext cx="1285714" cy="23619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663" y="4800600"/>
            <a:ext cx="1256717" cy="838095"/>
          </a:xfrm>
          <a:prstGeom prst="rect">
            <a:avLst/>
          </a:prstGeom>
        </p:spPr>
      </p:pic>
      <p:sp>
        <p:nvSpPr>
          <p:cNvPr id="5" name="TextBox 4"/>
          <p:cNvSpPr txBox="1"/>
          <p:nvPr/>
        </p:nvSpPr>
        <p:spPr>
          <a:xfrm>
            <a:off x="2590800" y="685800"/>
            <a:ext cx="6096000" cy="923330"/>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راست کلیک کردن بر روی صفحه می‌توان به منوی مقابل دسترسی پیدا کرد.</a:t>
            </a:r>
          </a:p>
          <a:p>
            <a:pPr algn="r" rtl="1"/>
            <a:r>
              <a:rPr lang="en-US" b="1" dirty="0" smtClean="0">
                <a:latin typeface="Times New Roman" pitchFamily="18" charset="0"/>
                <a:cs typeface="Times New Roman" pitchFamily="18" charset="0"/>
              </a:rPr>
              <a:t>systems</a:t>
            </a:r>
            <a:r>
              <a:rPr lang="fa-IR" dirty="0" smtClean="0">
                <a:latin typeface="Times New Roman" pitchFamily="18" charset="0"/>
                <a:cs typeface="Times New Roman" pitchFamily="18" charset="0"/>
              </a:rPr>
              <a:t>: سیستم ها را نمایش می‌‌دهد.</a:t>
            </a:r>
          </a:p>
          <a:p>
            <a:pPr algn="r" rtl="1"/>
            <a:r>
              <a:rPr lang="en-US" b="1" dirty="0" smtClean="0">
                <a:latin typeface="Times New Roman" pitchFamily="18" charset="0"/>
                <a:cs typeface="Times New Roman" pitchFamily="18" charset="0"/>
              </a:rPr>
              <a:t>Grid</a:t>
            </a:r>
            <a:r>
              <a:rPr lang="fa-IR" dirty="0" smtClean="0">
                <a:latin typeface="Times New Roman" pitchFamily="18" charset="0"/>
                <a:cs typeface="Times New Roman" pitchFamily="18" charset="0"/>
              </a:rPr>
              <a:t>: شبکه بندی صفحه</a:t>
            </a:r>
          </a:p>
        </p:txBody>
      </p:sp>
      <p:sp>
        <p:nvSpPr>
          <p:cNvPr id="6" name="TextBox 5"/>
          <p:cNvSpPr txBox="1"/>
          <p:nvPr/>
        </p:nvSpPr>
        <p:spPr>
          <a:xfrm>
            <a:off x="4953000" y="3206086"/>
            <a:ext cx="35814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plot type</a:t>
            </a:r>
            <a:r>
              <a:rPr lang="fa-I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مشخص کردن نوع نمودار</a:t>
            </a:r>
            <a:endParaRPr lang="en-US" dirty="0">
              <a:latin typeface="Times New Roman" pitchFamily="18" charset="0"/>
              <a:cs typeface="Times New Roman" pitchFamily="18" charset="0"/>
            </a:endParaRPr>
          </a:p>
        </p:txBody>
      </p:sp>
      <p:sp>
        <p:nvSpPr>
          <p:cNvPr id="7" name="TextBox 6"/>
          <p:cNvSpPr txBox="1"/>
          <p:nvPr/>
        </p:nvSpPr>
        <p:spPr>
          <a:xfrm>
            <a:off x="3352800" y="5034981"/>
            <a:ext cx="51816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characteristics</a:t>
            </a:r>
            <a:r>
              <a:rPr lang="fa-IR" dirty="0" smtClean="0">
                <a:latin typeface="Times New Roman" pitchFamily="18" charset="0"/>
                <a:cs typeface="Times New Roman" pitchFamily="18" charset="0"/>
              </a:rPr>
              <a:t>: نمایش زمان نشست ، زمان صعود ، زمان قله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24778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457200"/>
            <a:ext cx="3027673" cy="28715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581400"/>
            <a:ext cx="3027673" cy="2966420"/>
          </a:xfrm>
          <a:prstGeom prst="rect">
            <a:avLst/>
          </a:prstGeom>
        </p:spPr>
      </p:pic>
      <p:sp>
        <p:nvSpPr>
          <p:cNvPr id="4" name="TextBox 3"/>
          <p:cNvSpPr txBox="1"/>
          <p:nvPr/>
        </p:nvSpPr>
        <p:spPr>
          <a:xfrm>
            <a:off x="5410200" y="1708302"/>
            <a:ext cx="32766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propertis</a:t>
            </a:r>
            <a:r>
              <a:rPr lang="fa-IR" dirty="0" smtClean="0">
                <a:latin typeface="Times New Roman" pitchFamily="18" charset="0"/>
                <a:cs typeface="Times New Roman" pitchFamily="18" charset="0"/>
              </a:rPr>
              <a:t>: نام گذاری محورها و عنوان</a:t>
            </a:r>
            <a:endParaRPr lang="en-US" dirty="0">
              <a:latin typeface="Times New Roman" pitchFamily="18" charset="0"/>
              <a:cs typeface="Times New Roman" pitchFamily="18" charset="0"/>
            </a:endParaRPr>
          </a:p>
        </p:txBody>
      </p:sp>
      <p:sp>
        <p:nvSpPr>
          <p:cNvPr id="5" name="TextBox 4"/>
          <p:cNvSpPr txBox="1"/>
          <p:nvPr/>
        </p:nvSpPr>
        <p:spPr>
          <a:xfrm>
            <a:off x="4648200" y="4877413"/>
            <a:ext cx="4038600" cy="369332"/>
          </a:xfrm>
          <a:prstGeom prst="rect">
            <a:avLst/>
          </a:prstGeom>
          <a:noFill/>
        </p:spPr>
        <p:txBody>
          <a:bodyPr wrap="square" rtlCol="0">
            <a:spAutoFit/>
          </a:bodyPr>
          <a:lstStyle/>
          <a:p>
            <a:pPr algn="r" rtl="1"/>
            <a:r>
              <a:rPr lang="en-US" b="1" dirty="0" smtClean="0">
                <a:latin typeface="Times New Roman" pitchFamily="18" charset="0"/>
                <a:cs typeface="Times New Roman" pitchFamily="18" charset="0"/>
              </a:rPr>
              <a:t>propertis</a:t>
            </a:r>
            <a:r>
              <a:rPr lang="fa-IR" dirty="0" smtClean="0">
                <a:latin typeface="Times New Roman" pitchFamily="18" charset="0"/>
                <a:cs typeface="Times New Roman" pitchFamily="18" charset="0"/>
              </a:rPr>
              <a:t>: مشخص کردن محدوده اعداد محورها</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65316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81000"/>
            <a:ext cx="55626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ابزار طراحی جبرانساز سیستم‌</a:t>
            </a:r>
            <a:r>
              <a:rPr lang="fa-IR" sz="2400" b="1" i="1" dirty="0" smtClean="0">
                <a:latin typeface="Times New Roman" pitchFamily="18" charset="0"/>
                <a:cs typeface="Times New Roman" pitchFamily="18" charset="0"/>
              </a:rPr>
              <a:t>های خطی</a:t>
            </a:r>
            <a:endParaRPr lang="en-US" sz="2400" b="1" dirty="0">
              <a:latin typeface="Times New Roman" pitchFamily="18" charset="0"/>
              <a:cs typeface="Times New Roman" pitchFamily="18" charset="0"/>
            </a:endParaRPr>
          </a:p>
        </p:txBody>
      </p:sp>
      <p:sp>
        <p:nvSpPr>
          <p:cNvPr id="3" name="TextBox 2"/>
          <p:cNvSpPr txBox="1"/>
          <p:nvPr/>
        </p:nvSpPr>
        <p:spPr>
          <a:xfrm>
            <a:off x="762000" y="1066800"/>
            <a:ext cx="7990764"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برای فراخواندن ابزار طراحی </a:t>
            </a:r>
            <a:r>
              <a:rPr lang="en-US" dirty="0" smtClean="0">
                <a:latin typeface="Times New Roman" pitchFamily="18" charset="0"/>
                <a:cs typeface="Times New Roman" pitchFamily="18" charset="0"/>
              </a:rPr>
              <a:t>siso</a:t>
            </a:r>
            <a:r>
              <a:rPr lang="fa-IR" dirty="0" smtClean="0">
                <a:latin typeface="Times New Roman" pitchFamily="18" charset="0"/>
                <a:cs typeface="Times New Roman" pitchFamily="18" charset="0"/>
              </a:rPr>
              <a:t> می‌توان از دستور</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sisotool</a:t>
            </a:r>
            <a:r>
              <a:rPr lang="fa-IR" dirty="0" smtClean="0">
                <a:latin typeface="Times New Roman" pitchFamily="18" charset="0"/>
                <a:cs typeface="Times New Roman" pitchFamily="18" charset="0"/>
              </a:rPr>
              <a:t> استفاده کرد.</a:t>
            </a:r>
            <a:endParaRPr lang="en-US" dirty="0">
              <a:latin typeface="Times New Roman" pitchFamily="18" charset="0"/>
              <a:cs typeface="Times New Roman" pitchFamily="18" charset="0"/>
            </a:endParaRPr>
          </a:p>
        </p:txBody>
      </p:sp>
      <p:sp>
        <p:nvSpPr>
          <p:cNvPr id="4" name="TextBox 3"/>
          <p:cNvSpPr txBox="1"/>
          <p:nvPr/>
        </p:nvSpPr>
        <p:spPr>
          <a:xfrm>
            <a:off x="294564" y="1673956"/>
            <a:ext cx="8458200" cy="646331"/>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استفاده از دستور فوق دو پنجره باز می‌شود پنجره اول(شکل الف) بخش کنترل ابزار طراحی و پنجره دوم(شکل ب) پنجره تنظیم گرافیکی است.</a:t>
            </a:r>
            <a:endParaRPr lang="en-US" dirty="0">
              <a:latin typeface="Times New Roman" pitchFamily="18" charset="0"/>
              <a:cs typeface="Times New Roman" pitchFamily="18" charset="0"/>
            </a:endParaRPr>
          </a:p>
        </p:txBody>
      </p:sp>
      <p:grpSp>
        <p:nvGrpSpPr>
          <p:cNvPr id="10" name="Group 9"/>
          <p:cNvGrpSpPr/>
          <p:nvPr/>
        </p:nvGrpSpPr>
        <p:grpSpPr>
          <a:xfrm>
            <a:off x="4267200" y="2609387"/>
            <a:ext cx="4638778" cy="4003374"/>
            <a:chOff x="4267200" y="2609387"/>
            <a:chExt cx="4638778" cy="400337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609387"/>
              <a:ext cx="4638778" cy="3471862"/>
            </a:xfrm>
            <a:prstGeom prst="rect">
              <a:avLst/>
            </a:prstGeom>
          </p:spPr>
        </p:pic>
        <p:sp>
          <p:nvSpPr>
            <p:cNvPr id="7" name="TextBox 6"/>
            <p:cNvSpPr txBox="1"/>
            <p:nvPr/>
          </p:nvSpPr>
          <p:spPr>
            <a:xfrm>
              <a:off x="5824589" y="6243429"/>
              <a:ext cx="1524000" cy="369332"/>
            </a:xfrm>
            <a:prstGeom prst="rect">
              <a:avLst/>
            </a:prstGeom>
            <a:noFill/>
          </p:spPr>
          <p:txBody>
            <a:bodyPr wrap="square" rtlCol="0">
              <a:spAutoFit/>
            </a:bodyPr>
            <a:lstStyle/>
            <a:p>
              <a:pPr algn="ctr" rtl="1"/>
              <a:r>
                <a:rPr lang="fa-IR" dirty="0" smtClean="0"/>
                <a:t>(شکل الف)</a:t>
              </a:r>
              <a:endParaRPr lang="en-US" dirty="0"/>
            </a:p>
          </p:txBody>
        </p:sp>
      </p:grpSp>
      <p:grpSp>
        <p:nvGrpSpPr>
          <p:cNvPr id="9" name="Group 8"/>
          <p:cNvGrpSpPr/>
          <p:nvPr/>
        </p:nvGrpSpPr>
        <p:grpSpPr>
          <a:xfrm>
            <a:off x="454925" y="2256464"/>
            <a:ext cx="3644900" cy="4356297"/>
            <a:chOff x="454925" y="2256464"/>
            <a:chExt cx="3644900" cy="435629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25" y="2256464"/>
              <a:ext cx="3644900" cy="3810000"/>
            </a:xfrm>
            <a:prstGeom prst="rect">
              <a:avLst/>
            </a:prstGeom>
          </p:spPr>
        </p:pic>
        <p:sp>
          <p:nvSpPr>
            <p:cNvPr id="8" name="TextBox 7"/>
            <p:cNvSpPr txBox="1"/>
            <p:nvPr/>
          </p:nvSpPr>
          <p:spPr>
            <a:xfrm>
              <a:off x="1286775" y="6243429"/>
              <a:ext cx="1981200" cy="369332"/>
            </a:xfrm>
            <a:prstGeom prst="rect">
              <a:avLst/>
            </a:prstGeom>
            <a:noFill/>
          </p:spPr>
          <p:txBody>
            <a:bodyPr wrap="square" rtlCol="0">
              <a:spAutoFit/>
            </a:bodyPr>
            <a:lstStyle/>
            <a:p>
              <a:pPr algn="ctr" rtl="1"/>
              <a:r>
                <a:rPr lang="fa-IR" dirty="0" smtClean="0"/>
                <a:t>شکل (ب)</a:t>
              </a:r>
              <a:endParaRPr lang="en-US" dirty="0"/>
            </a:p>
          </p:txBody>
        </p:sp>
      </p:grpSp>
    </p:spTree>
    <p:extLst>
      <p:ext uri="{BB962C8B-B14F-4D97-AF65-F5344CB8AC3E}">
        <p14:creationId xmlns:p14="http://schemas.microsoft.com/office/powerpoint/2010/main" val="4201492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382000" cy="6186309"/>
          </a:xfrm>
          <a:prstGeom prst="rect">
            <a:avLst/>
          </a:prstGeom>
          <a:noFill/>
        </p:spPr>
        <p:txBody>
          <a:bodyPr wrap="square" rtlCol="0">
            <a:spAutoFit/>
          </a:bodyPr>
          <a:lstStyle/>
          <a:p>
            <a:pPr algn="r" rtl="1"/>
            <a:r>
              <a:rPr lang="fa-IR" b="1" dirty="0" smtClean="0">
                <a:latin typeface="Times New Roman" pitchFamily="18" charset="0"/>
                <a:cs typeface="Times New Roman" pitchFamily="18" charset="0"/>
              </a:rPr>
              <a:t>معماری</a:t>
            </a:r>
            <a:r>
              <a:rPr lang="en-US" b="1" dirty="0" smtClean="0">
                <a:latin typeface="Times New Roman" pitchFamily="18" charset="0"/>
                <a:cs typeface="Times New Roman" pitchFamily="18" charset="0"/>
              </a:rPr>
              <a:t>(Architecture)</a:t>
            </a:r>
            <a:endParaRPr lang="fa-IR" b="1" dirty="0" smtClean="0">
              <a:latin typeface="Times New Roman" pitchFamily="18" charset="0"/>
              <a:cs typeface="Times New Roman" pitchFamily="18" charset="0"/>
            </a:endParaRPr>
          </a:p>
          <a:p>
            <a:pPr algn="r" rtl="1"/>
            <a:r>
              <a:rPr lang="fa-IR" dirty="0" smtClean="0">
                <a:latin typeface="Times New Roman" pitchFamily="18" charset="0"/>
                <a:cs typeface="Times New Roman" pitchFamily="18" charset="0"/>
              </a:rPr>
              <a:t>تغییر ساختار فیدبک و نام سیگنال‌ها و بلوک‌های تشکیل دهنده آن</a:t>
            </a:r>
          </a:p>
          <a:p>
            <a:pPr algn="r" rtl="1"/>
            <a:r>
              <a:rPr lang="fa-IR" dirty="0" smtClean="0">
                <a:latin typeface="Times New Roman" pitchFamily="18" charset="0"/>
                <a:cs typeface="Times New Roman" pitchFamily="18" charset="0"/>
              </a:rPr>
              <a:t>وارد کردن مدل بلوک‌های مختلف</a:t>
            </a:r>
          </a:p>
          <a:p>
            <a:pPr algn="r" rtl="1"/>
            <a:r>
              <a:rPr lang="fa-IR" dirty="0" smtClean="0">
                <a:latin typeface="Times New Roman" pitchFamily="18" charset="0"/>
                <a:cs typeface="Times New Roman" pitchFamily="18" charset="0"/>
              </a:rPr>
              <a:t>تغییردادن زمان نمونه برداری برای طراحی جبرانسازهای مختلف</a:t>
            </a:r>
          </a:p>
          <a:p>
            <a:pPr algn="r" rtl="1"/>
            <a:endParaRPr lang="fa-IR" dirty="0">
              <a:latin typeface="Times New Roman" pitchFamily="18" charset="0"/>
              <a:cs typeface="Times New Roman" pitchFamily="18" charset="0"/>
            </a:endParaRPr>
          </a:p>
          <a:p>
            <a:pPr algn="r" rtl="1"/>
            <a:r>
              <a:rPr lang="fa-IR" b="1" dirty="0" smtClean="0">
                <a:latin typeface="Times New Roman" pitchFamily="18" charset="0"/>
                <a:cs typeface="Times New Roman" pitchFamily="18" charset="0"/>
              </a:rPr>
              <a:t>ویرایش جبرانساز(</a:t>
            </a:r>
            <a:r>
              <a:rPr lang="en-US" b="1" dirty="0" smtClean="0">
                <a:latin typeface="Times New Roman" pitchFamily="18" charset="0"/>
                <a:cs typeface="Times New Roman" pitchFamily="18" charset="0"/>
              </a:rPr>
              <a:t>compensator Editor</a:t>
            </a:r>
            <a:r>
              <a:rPr lang="fa-IR" b="1" dirty="0" smtClean="0">
                <a:latin typeface="Times New Roman" pitchFamily="18" charset="0"/>
                <a:cs typeface="Times New Roman" pitchFamily="18" charset="0"/>
              </a:rPr>
              <a:t>)</a:t>
            </a:r>
          </a:p>
          <a:p>
            <a:pPr algn="r" rtl="1"/>
            <a:r>
              <a:rPr lang="fa-IR" dirty="0" smtClean="0">
                <a:latin typeface="Times New Roman" pitchFamily="18" charset="0"/>
                <a:cs typeface="Times New Roman" pitchFamily="18" charset="0"/>
              </a:rPr>
              <a:t>تغییر مستقیم قطب‌ها،صفرها،و بهره‌ی جبرانساز</a:t>
            </a:r>
          </a:p>
          <a:p>
            <a:pPr algn="r" rtl="1"/>
            <a:r>
              <a:rPr lang="fa-IR" dirty="0" smtClean="0">
                <a:latin typeface="Times New Roman" pitchFamily="18" charset="0"/>
                <a:cs typeface="Times New Roman" pitchFamily="18" charset="0"/>
              </a:rPr>
              <a:t>افزودن یا حذف قطب و صفر</a:t>
            </a:r>
          </a:p>
          <a:p>
            <a:pPr algn="r" rtl="1"/>
            <a:endParaRPr lang="fa-IR" dirty="0">
              <a:latin typeface="Times New Roman" pitchFamily="18" charset="0"/>
              <a:cs typeface="Times New Roman" pitchFamily="18" charset="0"/>
            </a:endParaRPr>
          </a:p>
          <a:p>
            <a:pPr algn="r" rtl="1"/>
            <a:r>
              <a:rPr lang="fa-IR" b="1" dirty="0" smtClean="0">
                <a:latin typeface="Times New Roman" pitchFamily="18" charset="0"/>
                <a:cs typeface="Times New Roman" pitchFamily="18" charset="0"/>
              </a:rPr>
              <a:t>تنظیم گرافیکی(</a:t>
            </a:r>
            <a:r>
              <a:rPr lang="en-US" b="1" dirty="0" smtClean="0">
                <a:latin typeface="Times New Roman" pitchFamily="18" charset="0"/>
                <a:cs typeface="Times New Roman" pitchFamily="18" charset="0"/>
              </a:rPr>
              <a:t>Graphical Tunning</a:t>
            </a:r>
            <a:r>
              <a:rPr lang="fa-IR" b="1" dirty="0" smtClean="0">
                <a:latin typeface="Times New Roman" pitchFamily="18" charset="0"/>
                <a:cs typeface="Times New Roman" pitchFamily="18" charset="0"/>
              </a:rPr>
              <a:t>)</a:t>
            </a:r>
          </a:p>
          <a:p>
            <a:pPr algn="r" rtl="1"/>
            <a:r>
              <a:rPr lang="fa-IR" dirty="0" smtClean="0">
                <a:latin typeface="Times New Roman" pitchFamily="18" charset="0"/>
                <a:cs typeface="Times New Roman" pitchFamily="18" charset="0"/>
              </a:rPr>
              <a:t>تنظیم طرح در پنجره‌ی تنظیم گرافیکی</a:t>
            </a:r>
          </a:p>
          <a:p>
            <a:pPr algn="r" rtl="1"/>
            <a:r>
              <a:rPr lang="fa-IR" dirty="0" smtClean="0">
                <a:latin typeface="Times New Roman" pitchFamily="18" charset="0"/>
                <a:cs typeface="Times New Roman" pitchFamily="18" charset="0"/>
              </a:rPr>
              <a:t>استفاده از نمودار‌های سیستم برای تنظیم پاسخ سیستم</a:t>
            </a:r>
          </a:p>
          <a:p>
            <a:pPr algn="r" rtl="1"/>
            <a:endParaRPr lang="fa-IR" dirty="0">
              <a:latin typeface="Times New Roman" pitchFamily="18" charset="0"/>
              <a:cs typeface="Times New Roman" pitchFamily="18" charset="0"/>
            </a:endParaRPr>
          </a:p>
          <a:p>
            <a:pPr algn="r" rtl="1"/>
            <a:r>
              <a:rPr lang="fa-IR" b="1" dirty="0" smtClean="0">
                <a:latin typeface="Times New Roman" pitchFamily="18" charset="0"/>
                <a:cs typeface="Times New Roman" pitchFamily="18" charset="0"/>
              </a:rPr>
              <a:t>نمودار‌های تحلیلی(</a:t>
            </a:r>
            <a:r>
              <a:rPr lang="en-US" b="1" dirty="0" smtClean="0">
                <a:latin typeface="Times New Roman" pitchFamily="18" charset="0"/>
                <a:cs typeface="Times New Roman" pitchFamily="18" charset="0"/>
              </a:rPr>
              <a:t>Analysis plots</a:t>
            </a:r>
            <a:r>
              <a:rPr lang="fa-IR"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r" rtl="1"/>
            <a:r>
              <a:rPr lang="fa-IR" dirty="0" smtClean="0">
                <a:latin typeface="Times New Roman" pitchFamily="18" charset="0"/>
                <a:cs typeface="Times New Roman" pitchFamily="18" charset="0"/>
              </a:rPr>
              <a:t>تعیین نوع پاسخ‌های مورد نظر برای </a:t>
            </a:r>
            <a:r>
              <a:rPr lang="en-US" dirty="0" smtClean="0">
                <a:latin typeface="Times New Roman" pitchFamily="18" charset="0"/>
                <a:cs typeface="Times New Roman" pitchFamily="18" charset="0"/>
              </a:rPr>
              <a:t>LTI Viewer</a:t>
            </a:r>
            <a:endParaRPr lang="fa-IR" dirty="0" smtClean="0">
              <a:latin typeface="Times New Roman" pitchFamily="18" charset="0"/>
              <a:cs typeface="Times New Roman" pitchFamily="18" charset="0"/>
            </a:endParaRPr>
          </a:p>
          <a:p>
            <a:pPr algn="r" rtl="1"/>
            <a:r>
              <a:rPr lang="fa-IR" dirty="0" smtClean="0">
                <a:latin typeface="Times New Roman" pitchFamily="18" charset="0"/>
                <a:cs typeface="Times New Roman" pitchFamily="18" charset="0"/>
              </a:rPr>
              <a:t>استفاده از نمودارهای پاسخ حلقه‌ باز و حلقه بسته‌ی سیستم</a:t>
            </a:r>
          </a:p>
          <a:p>
            <a:pPr algn="r" rtl="1"/>
            <a:endParaRPr lang="fa-IR" dirty="0">
              <a:latin typeface="Times New Roman" pitchFamily="18" charset="0"/>
              <a:cs typeface="Times New Roman" pitchFamily="18" charset="0"/>
            </a:endParaRPr>
          </a:p>
          <a:p>
            <a:pPr algn="r" rtl="1"/>
            <a:r>
              <a:rPr lang="fa-IR" b="1" dirty="0" smtClean="0">
                <a:latin typeface="Times New Roman" pitchFamily="18" charset="0"/>
                <a:cs typeface="Times New Roman" pitchFamily="18" charset="0"/>
              </a:rPr>
              <a:t>تنظیم خودکار(</a:t>
            </a:r>
            <a:r>
              <a:rPr lang="en-US" b="1" dirty="0" smtClean="0">
                <a:latin typeface="Times New Roman" pitchFamily="18" charset="0"/>
                <a:cs typeface="Times New Roman" pitchFamily="18" charset="0"/>
              </a:rPr>
              <a:t>Automated Tunning </a:t>
            </a:r>
            <a:r>
              <a:rPr lang="fa-IR" b="1" dirty="0" smtClean="0">
                <a:latin typeface="Times New Roman" pitchFamily="18" charset="0"/>
                <a:cs typeface="Times New Roman" pitchFamily="18" charset="0"/>
              </a:rPr>
              <a:t>)</a:t>
            </a:r>
          </a:p>
          <a:p>
            <a:pPr algn="r" rtl="1"/>
            <a:r>
              <a:rPr lang="fa-IR" dirty="0" smtClean="0">
                <a:latin typeface="Times New Roman" pitchFamily="18" charset="0"/>
                <a:cs typeface="Times New Roman" pitchFamily="18" charset="0"/>
              </a:rPr>
              <a:t>طراحی خودکار جبرانساز به روش‌های </a:t>
            </a:r>
            <a:r>
              <a:rPr lang="en-US" dirty="0" smtClean="0">
                <a:latin typeface="Times New Roman" pitchFamily="18" charset="0"/>
                <a:cs typeface="Times New Roman" pitchFamily="18" charset="0"/>
              </a:rPr>
              <a:t>PID</a:t>
            </a:r>
            <a:r>
              <a:rPr lang="fa-IR" dirty="0" smtClean="0">
                <a:latin typeface="Times New Roman" pitchFamily="18" charset="0"/>
                <a:cs typeface="Times New Roman" pitchFamily="18" charset="0"/>
              </a:rPr>
              <a:t>و</a:t>
            </a:r>
            <a:r>
              <a:rPr lang="en-US" dirty="0" smtClean="0">
                <a:latin typeface="Times New Roman" pitchFamily="18" charset="0"/>
                <a:cs typeface="Times New Roman" pitchFamily="18" charset="0"/>
              </a:rPr>
              <a:t>IMC </a:t>
            </a:r>
            <a:r>
              <a:rPr lang="fa-IR" dirty="0" smtClean="0">
                <a:latin typeface="Times New Roman" pitchFamily="18" charset="0"/>
                <a:cs typeface="Times New Roman" pitchFamily="18" charset="0"/>
              </a:rPr>
              <a:t>ویا</a:t>
            </a:r>
            <a:r>
              <a:rPr lang="en-US" dirty="0" smtClean="0">
                <a:latin typeface="Times New Roman" pitchFamily="18" charset="0"/>
                <a:cs typeface="Times New Roman" pitchFamily="18" charset="0"/>
              </a:rPr>
              <a:t> LQG  </a:t>
            </a:r>
            <a:endParaRPr lang="fa-IR" dirty="0" smtClean="0">
              <a:latin typeface="Times New Roman" pitchFamily="18" charset="0"/>
              <a:cs typeface="Times New Roman" pitchFamily="18" charset="0"/>
            </a:endParaRPr>
          </a:p>
          <a:p>
            <a:pPr algn="r" rtl="1"/>
            <a:r>
              <a:rPr lang="fa-IR" dirty="0" smtClean="0">
                <a:latin typeface="Times New Roman" pitchFamily="18" charset="0"/>
                <a:cs typeface="Times New Roman" pitchFamily="18" charset="0"/>
              </a:rPr>
              <a:t>استفاده از یک ابزار بهینه‌سازی پاسخ که سیستم را برای برآورده کردن قیود طراحی به طور خودکار تنظیم می‌کند.(این بخش تنها در صورت استفاده از سیمولینک قابل دسترس است.)</a:t>
            </a:r>
          </a:p>
          <a:p>
            <a:pPr algn="r" rtl="1"/>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51" y="1905000"/>
            <a:ext cx="3860812" cy="2889599"/>
          </a:xfrm>
          <a:prstGeom prst="rect">
            <a:avLst/>
          </a:prstGeom>
        </p:spPr>
      </p:pic>
    </p:spTree>
    <p:extLst>
      <p:ext uri="{BB962C8B-B14F-4D97-AF65-F5344CB8AC3E}">
        <p14:creationId xmlns:p14="http://schemas.microsoft.com/office/powerpoint/2010/main" val="859796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381000"/>
            <a:ext cx="4191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وارد کردن مدل به ابزار طراحی </a:t>
            </a:r>
            <a:r>
              <a:rPr lang="en-US" sz="2400" b="1" dirty="0" smtClean="0">
                <a:latin typeface="Times New Roman" pitchFamily="18" charset="0"/>
                <a:cs typeface="Times New Roman" pitchFamily="18" charset="0"/>
              </a:rPr>
              <a:t>siso</a:t>
            </a:r>
            <a:r>
              <a:rPr lang="fa-IR"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24" y="3581400"/>
            <a:ext cx="3668476" cy="27420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24" y="611832"/>
            <a:ext cx="3668475" cy="2664883"/>
          </a:xfrm>
          <a:prstGeom prst="rect">
            <a:avLst/>
          </a:prstGeom>
        </p:spPr>
      </p:pic>
      <p:sp>
        <p:nvSpPr>
          <p:cNvPr id="8" name="TextBox 7"/>
          <p:cNvSpPr txBox="1"/>
          <p:nvPr/>
        </p:nvSpPr>
        <p:spPr>
          <a:xfrm>
            <a:off x="4572000" y="1214735"/>
            <a:ext cx="4191000" cy="4247317"/>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برای وارد کردن مدل بلوک‌های  مختلف سیستم باید روی دکمه‌ی اطلاعات سیستم (</a:t>
            </a:r>
            <a:r>
              <a:rPr lang="en-US" dirty="0" smtClean="0">
                <a:latin typeface="Times New Roman" pitchFamily="18" charset="0"/>
                <a:cs typeface="Times New Roman" pitchFamily="18" charset="0"/>
              </a:rPr>
              <a:t>system data</a:t>
            </a:r>
            <a:r>
              <a:rPr lang="fa-IR" dirty="0" smtClean="0">
                <a:latin typeface="Times New Roman" pitchFamily="18" charset="0"/>
                <a:cs typeface="Times New Roman" pitchFamily="18" charset="0"/>
              </a:rPr>
              <a:t>) کلیک کنید.</a:t>
            </a:r>
          </a:p>
          <a:p>
            <a:pPr algn="just" rtl="1"/>
            <a:r>
              <a:rPr lang="fa-IR" dirty="0" smtClean="0">
                <a:latin typeface="Times New Roman" pitchFamily="18" charset="0"/>
                <a:cs typeface="Times New Roman" pitchFamily="18" charset="0"/>
              </a:rPr>
              <a:t>می‌توان اطلاعات را در قسمت </a:t>
            </a:r>
            <a:r>
              <a:rPr lang="en-US" dirty="0" smtClean="0">
                <a:latin typeface="Times New Roman" pitchFamily="18" charset="0"/>
                <a:cs typeface="Times New Roman" pitchFamily="18" charset="0"/>
              </a:rPr>
              <a:t>Data </a:t>
            </a:r>
            <a:r>
              <a:rPr lang="fa-IR" dirty="0" smtClean="0">
                <a:latin typeface="Times New Roman" pitchFamily="18" charset="0"/>
                <a:cs typeface="Times New Roman" pitchFamily="18" charset="0"/>
              </a:rPr>
              <a:t> وارد کرد.مثلا:</a:t>
            </a:r>
          </a:p>
          <a:p>
            <a:pPr algn="just" rtl="1"/>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tf([1],[2 1 3])</a:t>
            </a: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r>
              <a:rPr lang="fa-IR" dirty="0" smtClean="0">
                <a:latin typeface="Times New Roman" pitchFamily="18" charset="0"/>
                <a:cs typeface="Times New Roman" pitchFamily="18" charset="0"/>
              </a:rPr>
              <a:t>یا با کلیک بر روی دکمه </a:t>
            </a:r>
            <a:r>
              <a:rPr lang="en-US" dirty="0" smtClean="0">
                <a:latin typeface="Times New Roman" pitchFamily="18" charset="0"/>
                <a:cs typeface="Times New Roman" pitchFamily="18" charset="0"/>
              </a:rPr>
              <a:t>browse</a:t>
            </a:r>
            <a:r>
              <a:rPr lang="fa-IR" dirty="0" smtClean="0">
                <a:latin typeface="Times New Roman" pitchFamily="18" charset="0"/>
                <a:cs typeface="Times New Roman" pitchFamily="18" charset="0"/>
              </a:rPr>
              <a:t> برای هر بلوک سیستمی که از قبل در فضای کار تعریف شده است را انتخاب کرد و آن را </a:t>
            </a:r>
            <a:r>
              <a:rPr lang="en-US" dirty="0" smtClean="0">
                <a:latin typeface="Times New Roman" pitchFamily="18" charset="0"/>
                <a:cs typeface="Times New Roman" pitchFamily="18" charset="0"/>
              </a:rPr>
              <a:t>import </a:t>
            </a:r>
            <a:r>
              <a:rPr lang="fa-IR" dirty="0" smtClean="0">
                <a:latin typeface="Times New Roman" pitchFamily="18" charset="0"/>
                <a:cs typeface="Times New Roman" pitchFamily="18" charset="0"/>
              </a:rPr>
              <a:t> کرد.</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4393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381000"/>
            <a:ext cx="38862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ساختارهای فیدبک </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25" y="842665"/>
            <a:ext cx="3919985" cy="2819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6" y="3962398"/>
            <a:ext cx="3805001" cy="2710321"/>
          </a:xfrm>
          <a:prstGeom prst="rect">
            <a:avLst/>
          </a:prstGeom>
        </p:spPr>
      </p:pic>
      <p:sp>
        <p:nvSpPr>
          <p:cNvPr id="5" name="TextBox 4"/>
          <p:cNvSpPr txBox="1"/>
          <p:nvPr/>
        </p:nvSpPr>
        <p:spPr>
          <a:xfrm>
            <a:off x="5181600" y="1342072"/>
            <a:ext cx="3657600" cy="1477328"/>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با انتخاب دکمه </a:t>
            </a:r>
            <a:r>
              <a:rPr lang="en-US" dirty="0" smtClean="0">
                <a:latin typeface="Times New Roman" pitchFamily="18" charset="0"/>
                <a:cs typeface="Times New Roman" pitchFamily="18" charset="0"/>
              </a:rPr>
              <a:t>control Architecture</a:t>
            </a:r>
            <a:r>
              <a:rPr lang="fa-IR" dirty="0" smtClean="0">
                <a:latin typeface="Times New Roman" pitchFamily="18" charset="0"/>
                <a:cs typeface="Times New Roman" pitchFamily="18" charset="0"/>
              </a:rPr>
              <a:t> پنجره مقابل باز می‌شود که در آن می‌توان ساختارهای مختلف فیدبک را انتخاب کرد در ضمن در برگه </a:t>
            </a:r>
            <a:r>
              <a:rPr lang="en-US" dirty="0" smtClean="0">
                <a:latin typeface="Times New Roman" pitchFamily="18" charset="0"/>
                <a:cs typeface="Times New Roman" pitchFamily="18" charset="0"/>
              </a:rPr>
              <a:t>Blocks and signals </a:t>
            </a:r>
            <a:r>
              <a:rPr lang="fa-IR" dirty="0" smtClean="0">
                <a:latin typeface="Times New Roman" pitchFamily="18" charset="0"/>
                <a:cs typeface="Times New Roman" pitchFamily="18" charset="0"/>
              </a:rPr>
              <a:t>می‌توان نام بلوک‌ها را تغییر داد.</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8744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457200"/>
            <a:ext cx="19812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ایجاد یک بردار</a:t>
            </a:r>
            <a:endParaRPr lang="en-US" sz="2400" b="1" dirty="0">
              <a:latin typeface="Times New Roman" pitchFamily="18" charset="0"/>
              <a:cs typeface="Times New Roman" pitchFamily="18" charset="0"/>
            </a:endParaRPr>
          </a:p>
        </p:txBody>
      </p:sp>
      <p:sp>
        <p:nvSpPr>
          <p:cNvPr id="3" name="TextBox 2"/>
          <p:cNvSpPr txBox="1"/>
          <p:nvPr/>
        </p:nvSpPr>
        <p:spPr>
          <a:xfrm>
            <a:off x="1447800" y="1219200"/>
            <a:ext cx="7162800"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برای اینکار می‌توان از دو تابع زیر یا علامت «</a:t>
            </a:r>
            <a:r>
              <a:rPr lang="fa-IR" sz="2000" b="1" dirty="0" smtClean="0">
                <a:latin typeface="Times New Roman" pitchFamily="18" charset="0"/>
                <a:cs typeface="Times New Roman" pitchFamily="18" charset="0"/>
              </a:rPr>
              <a:t>:</a:t>
            </a:r>
            <a:r>
              <a:rPr lang="fa-IR" sz="2000" dirty="0" smtClean="0">
                <a:latin typeface="Times New Roman" pitchFamily="18" charset="0"/>
                <a:cs typeface="Times New Roman" pitchFamily="18" charset="0"/>
              </a:rPr>
              <a:t>» استفاده کرد.</a:t>
            </a:r>
            <a:endParaRPr lang="en-US" sz="2000" dirty="0">
              <a:latin typeface="Times New Roman" pitchFamily="18" charset="0"/>
              <a:cs typeface="Times New Roman" pitchFamily="18" charset="0"/>
            </a:endParaRPr>
          </a:p>
        </p:txBody>
      </p:sp>
      <p:sp>
        <p:nvSpPr>
          <p:cNvPr id="4" name="TextBox 3"/>
          <p:cNvSpPr txBox="1"/>
          <p:nvPr/>
        </p:nvSpPr>
        <p:spPr>
          <a:xfrm>
            <a:off x="457200" y="1642053"/>
            <a:ext cx="3733800" cy="872547"/>
          </a:xfrm>
          <a:prstGeom prst="rect">
            <a:avLst/>
          </a:prstGeom>
          <a:noFill/>
        </p:spPr>
        <p:txBody>
          <a:bodyPr wrap="square" rtlCol="0">
            <a:spAutoFit/>
          </a:bodyPr>
          <a:lstStyle/>
          <a:p>
            <a:pPr algn="l">
              <a:lnSpc>
                <a:spcPct val="150000"/>
              </a:lnSpc>
            </a:pPr>
            <a:r>
              <a:rPr lang="en-US" dirty="0" smtClean="0"/>
              <a:t>X=linspace(n1,n2,n)</a:t>
            </a:r>
          </a:p>
          <a:p>
            <a:pPr algn="l">
              <a:lnSpc>
                <a:spcPct val="150000"/>
              </a:lnSpc>
            </a:pPr>
            <a:r>
              <a:rPr lang="en-US" dirty="0"/>
              <a:t>w</a:t>
            </a:r>
            <a:r>
              <a:rPr lang="en-US" dirty="0" smtClean="0"/>
              <a:t>=logspace(d1,d2,n)</a:t>
            </a:r>
            <a:endParaRPr lang="en-US" dirty="0"/>
          </a:p>
        </p:txBody>
      </p:sp>
      <p:sp>
        <p:nvSpPr>
          <p:cNvPr id="5" name="TextBox 4"/>
          <p:cNvSpPr txBox="1"/>
          <p:nvPr/>
        </p:nvSpPr>
        <p:spPr>
          <a:xfrm>
            <a:off x="457200" y="2621805"/>
            <a:ext cx="8229600" cy="707886"/>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دستور </a:t>
            </a:r>
            <a:r>
              <a:rPr lang="en-US" sz="2000" dirty="0" smtClean="0">
                <a:latin typeface="Times New Roman" pitchFamily="18" charset="0"/>
                <a:cs typeface="Times New Roman" pitchFamily="18" charset="0"/>
              </a:rPr>
              <a:t>linspace</a:t>
            </a:r>
            <a:r>
              <a:rPr lang="en-US" sz="2000" dirty="0">
                <a:latin typeface="Times New Roman" pitchFamily="18" charset="0"/>
                <a:cs typeface="Times New Roman" pitchFamily="18" charset="0"/>
              </a:rPr>
              <a:t> </a:t>
            </a:r>
            <a:r>
              <a:rPr lang="fa-IR" sz="2000" dirty="0" smtClean="0">
                <a:latin typeface="Times New Roman" pitchFamily="18" charset="0"/>
                <a:cs typeface="Times New Roman" pitchFamily="18" charset="0"/>
              </a:rPr>
              <a:t> برداری از </a:t>
            </a:r>
            <a:r>
              <a:rPr lang="en-US" sz="2000" dirty="0" smtClean="0">
                <a:latin typeface="Times New Roman" pitchFamily="18" charset="0"/>
                <a:cs typeface="Times New Roman" pitchFamily="18" charset="0"/>
              </a:rPr>
              <a:t>n1</a:t>
            </a:r>
            <a:r>
              <a:rPr lang="fa-IR" sz="2000" dirty="0" smtClean="0">
                <a:latin typeface="Times New Roman" pitchFamily="18" charset="0"/>
                <a:cs typeface="Times New Roman" pitchFamily="18" charset="0"/>
              </a:rPr>
              <a:t> تا </a:t>
            </a:r>
            <a:r>
              <a:rPr lang="en-US" sz="2000" dirty="0" smtClean="0">
                <a:latin typeface="Times New Roman" pitchFamily="18" charset="0"/>
                <a:cs typeface="Times New Roman" pitchFamily="18" charset="0"/>
              </a:rPr>
              <a:t>n2</a:t>
            </a:r>
            <a:r>
              <a:rPr lang="fa-IR" sz="2000" dirty="0" smtClean="0">
                <a:latin typeface="Times New Roman" pitchFamily="18" charset="0"/>
                <a:cs typeface="Times New Roman" pitchFamily="18" charset="0"/>
              </a:rPr>
              <a:t> با </a:t>
            </a:r>
            <a:r>
              <a:rPr lang="en-US" sz="2000" dirty="0" smtClean="0">
                <a:latin typeface="Times New Roman" pitchFamily="18" charset="0"/>
                <a:cs typeface="Times New Roman" pitchFamily="18" charset="0"/>
              </a:rPr>
              <a:t>n</a:t>
            </a:r>
            <a:r>
              <a:rPr lang="fa-IR" sz="2000" dirty="0" smtClean="0">
                <a:latin typeface="Times New Roman" pitchFamily="18" charset="0"/>
                <a:cs typeface="Times New Roman" pitchFamily="18" charset="0"/>
              </a:rPr>
              <a:t> درایه ایجاد می‌کند.(با در نظر گرفتن نقاط شروع و پایان). برای مثال:</a:t>
            </a: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24200"/>
            <a:ext cx="4394775" cy="1713439"/>
          </a:xfrm>
          <a:prstGeom prst="rect">
            <a:avLst/>
          </a:prstGeom>
        </p:spPr>
      </p:pic>
      <p:sp>
        <p:nvSpPr>
          <p:cNvPr id="7" name="TextBox 6"/>
          <p:cNvSpPr txBox="1"/>
          <p:nvPr/>
        </p:nvSpPr>
        <p:spPr>
          <a:xfrm>
            <a:off x="861866" y="5222842"/>
            <a:ext cx="7772400" cy="400110"/>
          </a:xfrm>
          <a:prstGeom prst="rect">
            <a:avLst/>
          </a:prstGeom>
          <a:noFill/>
        </p:spPr>
        <p:txBody>
          <a:bodyPr wrap="square" rtlCol="0">
            <a:spAutoFit/>
          </a:bodyPr>
          <a:lstStyle/>
          <a:p>
            <a:pPr algn="r" rtl="1"/>
            <a:r>
              <a:rPr lang="fa-IR" sz="2000" dirty="0" smtClean="0">
                <a:latin typeface="Times New Roman" pitchFamily="18" charset="0"/>
                <a:cs typeface="Times New Roman" pitchFamily="18" charset="0"/>
              </a:rPr>
              <a:t>دستور </a:t>
            </a:r>
            <a:r>
              <a:rPr lang="en-US" sz="2000" dirty="0" smtClean="0">
                <a:latin typeface="Times New Roman" pitchFamily="18" charset="0"/>
                <a:cs typeface="Times New Roman" pitchFamily="18" charset="0"/>
              </a:rPr>
              <a:t>logspace </a:t>
            </a:r>
            <a:r>
              <a:rPr lang="fa-IR" sz="2000" dirty="0" smtClean="0">
                <a:latin typeface="Times New Roman" pitchFamily="18" charset="0"/>
                <a:cs typeface="Times New Roman" pitchFamily="18" charset="0"/>
              </a:rPr>
              <a:t> برداری </a:t>
            </a:r>
            <a:r>
              <a:rPr lang="en-US" sz="2000" dirty="0" smtClean="0">
                <a:latin typeface="Times New Roman" pitchFamily="18" charset="0"/>
                <a:cs typeface="Times New Roman" pitchFamily="18" charset="0"/>
              </a:rPr>
              <a:t>n</a:t>
            </a:r>
            <a:r>
              <a:rPr lang="fa-IR" sz="2000" dirty="0" smtClean="0">
                <a:latin typeface="Times New Roman" pitchFamily="18" charset="0"/>
                <a:cs typeface="Times New Roman" pitchFamily="18" charset="0"/>
              </a:rPr>
              <a:t>تایی با فواصل لگاریتمی،از </a:t>
            </a:r>
            <a:r>
              <a:rPr lang="en-US" sz="2000" dirty="0" smtClean="0">
                <a:latin typeface="Times New Roman" pitchFamily="18" charset="0"/>
                <a:cs typeface="Times New Roman" pitchFamily="18" charset="0"/>
              </a:rPr>
              <a:t>10</a:t>
            </a:r>
            <a:r>
              <a:rPr lang="en-US" sz="2000" baseline="30000" dirty="0" smtClean="0">
                <a:latin typeface="Times New Roman" pitchFamily="18" charset="0"/>
                <a:cs typeface="Times New Roman" pitchFamily="18" charset="0"/>
              </a:rPr>
              <a:t>d1</a:t>
            </a:r>
            <a:r>
              <a:rPr lang="fa-IR" sz="2000" dirty="0">
                <a:latin typeface="Times New Roman" pitchFamily="18" charset="0"/>
                <a:cs typeface="Times New Roman" pitchFamily="18" charset="0"/>
              </a:rPr>
              <a:t> </a:t>
            </a:r>
            <a:r>
              <a:rPr lang="fa-IR" sz="2000" dirty="0" smtClean="0">
                <a:latin typeface="Times New Roman" pitchFamily="18" charset="0"/>
                <a:cs typeface="Times New Roman" pitchFamily="18" charset="0"/>
              </a:rPr>
              <a:t>تا </a:t>
            </a:r>
            <a:r>
              <a:rPr lang="en-US" sz="2000" dirty="0" smtClean="0">
                <a:latin typeface="Times New Roman" pitchFamily="18" charset="0"/>
                <a:cs typeface="Times New Roman" pitchFamily="18" charset="0"/>
              </a:rPr>
              <a:t>10</a:t>
            </a:r>
            <a:r>
              <a:rPr lang="en-US" sz="2000" baseline="30000" dirty="0" smtClean="0">
                <a:latin typeface="Times New Roman" pitchFamily="18" charset="0"/>
                <a:cs typeface="Times New Roman" pitchFamily="18" charset="0"/>
              </a:rPr>
              <a:t>d2</a:t>
            </a:r>
            <a:r>
              <a:rPr lang="fa-IR" sz="2000" dirty="0" smtClean="0">
                <a:latin typeface="Times New Roman" pitchFamily="18" charset="0"/>
                <a:cs typeface="Times New Roman" pitchFamily="18" charset="0"/>
              </a:rPr>
              <a:t> ایجاد می‌کند. </a:t>
            </a:r>
            <a:endParaRPr lang="en-US" sz="2000" dirty="0">
              <a:latin typeface="Times New Roman" pitchFamily="18" charset="0"/>
              <a:cs typeface="Times New Roman" pitchFamily="18" charset="0"/>
            </a:endParaRPr>
          </a:p>
        </p:txBody>
      </p:sp>
      <p:sp>
        <p:nvSpPr>
          <p:cNvPr id="8" name="TextBox 7"/>
          <p:cNvSpPr txBox="1"/>
          <p:nvPr/>
        </p:nvSpPr>
        <p:spPr>
          <a:xfrm>
            <a:off x="1905000" y="1806714"/>
            <a:ext cx="4267200" cy="707886"/>
          </a:xfrm>
          <a:prstGeom prst="rect">
            <a:avLst/>
          </a:prstGeom>
          <a:noFill/>
        </p:spPr>
        <p:txBody>
          <a:bodyPr wrap="square" rtlCol="0">
            <a:spAutoFit/>
          </a:bodyPr>
          <a:lstStyle/>
          <a:p>
            <a:pPr algn="r" rtl="1"/>
            <a:r>
              <a:rPr lang="fa-IR" sz="2000" dirty="0">
                <a:latin typeface="Times New Roman" pitchFamily="18" charset="0"/>
                <a:cs typeface="Times New Roman" pitchFamily="18" charset="0"/>
              </a:rPr>
              <a:t>پیش فرض 100 قسمت مساوی</a:t>
            </a:r>
          </a:p>
          <a:p>
            <a:pPr algn="r" rtl="1"/>
            <a:r>
              <a:rPr lang="fa-IR" sz="2000" dirty="0">
                <a:latin typeface="Times New Roman" pitchFamily="18" charset="0"/>
                <a:cs typeface="Times New Roman" pitchFamily="18" charset="0"/>
              </a:rPr>
              <a:t>پیش فرض 50 قسمت مساوی لگاریتمی</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8586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425439"/>
            <a:ext cx="44958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انتخاب توابع و پاسخ‌های مختلف</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25" y="870044"/>
            <a:ext cx="4648200" cy="34934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430" y="4495800"/>
            <a:ext cx="3194989" cy="2208518"/>
          </a:xfrm>
          <a:prstGeom prst="rect">
            <a:avLst/>
          </a:prstGeom>
        </p:spPr>
      </p:pic>
      <p:sp>
        <p:nvSpPr>
          <p:cNvPr id="5" name="TextBox 4"/>
          <p:cNvSpPr txBox="1"/>
          <p:nvPr/>
        </p:nvSpPr>
        <p:spPr>
          <a:xfrm>
            <a:off x="5473890" y="1352742"/>
            <a:ext cx="3276600" cy="4801314"/>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در برگه </a:t>
            </a:r>
            <a:r>
              <a:rPr lang="en-US" dirty="0" smtClean="0">
                <a:latin typeface="Times New Roman" pitchFamily="18" charset="0"/>
                <a:cs typeface="Times New Roman" pitchFamily="18" charset="0"/>
              </a:rPr>
              <a:t>Analysis plot</a:t>
            </a:r>
            <a:r>
              <a:rPr lang="fa-IR" dirty="0" smtClean="0">
                <a:latin typeface="Times New Roman" pitchFamily="18" charset="0"/>
                <a:cs typeface="Times New Roman" pitchFamily="18" charset="0"/>
              </a:rPr>
              <a:t> می‌توان در شش نمودار مختلف جوابهای گوناگون مانند حلقه بسته،حلقه باز و ... را با ورودی‌های مختلف رسم کرد.و جوابها را با یکدیگر مقایسه کرد.با انتخاب گزینه </a:t>
            </a:r>
            <a:r>
              <a:rPr lang="en-US" dirty="0" smtClean="0">
                <a:latin typeface="Times New Roman" pitchFamily="18" charset="0"/>
                <a:cs typeface="Times New Roman" pitchFamily="18" charset="0"/>
              </a:rPr>
              <a:t>show Analysis plot</a:t>
            </a:r>
            <a:r>
              <a:rPr lang="fa-IR" dirty="0" smtClean="0">
                <a:latin typeface="Times New Roman" pitchFamily="18" charset="0"/>
                <a:cs typeface="Times New Roman" pitchFamily="18" charset="0"/>
              </a:rPr>
              <a:t> نمودارها رسم می‌شوند.</a:t>
            </a: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endParaRPr lang="fa-IR" dirty="0" smtClean="0">
              <a:latin typeface="Times New Roman" pitchFamily="18" charset="0"/>
              <a:cs typeface="Times New Roman" pitchFamily="18" charset="0"/>
            </a:endParaRPr>
          </a:p>
          <a:p>
            <a:pPr algn="just" rtl="1"/>
            <a:endParaRPr lang="fa-IR" dirty="0">
              <a:latin typeface="Times New Roman" pitchFamily="18" charset="0"/>
              <a:cs typeface="Times New Roman" pitchFamily="18" charset="0"/>
            </a:endParaRPr>
          </a:p>
          <a:p>
            <a:pPr algn="just" rtl="1"/>
            <a:r>
              <a:rPr lang="fa-IR" dirty="0" smtClean="0">
                <a:latin typeface="Times New Roman" pitchFamily="18" charset="0"/>
                <a:cs typeface="Times New Roman" pitchFamily="18" charset="0"/>
              </a:rPr>
              <a:t>در ضمن می‌توان با انتخاب گزینه </a:t>
            </a:r>
            <a:r>
              <a:rPr lang="en-US" dirty="0" smtClean="0">
                <a:latin typeface="Times New Roman" pitchFamily="18" charset="0"/>
                <a:cs typeface="Times New Roman" pitchFamily="18" charset="0"/>
              </a:rPr>
              <a:t>add response</a:t>
            </a:r>
            <a:r>
              <a:rPr lang="fa-IR" dirty="0" smtClean="0">
                <a:latin typeface="Times New Roman" pitchFamily="18" charset="0"/>
                <a:cs typeface="Times New Roman" pitchFamily="18" charset="0"/>
              </a:rPr>
              <a:t> جوابهای جدیدی را برای رسم اضافه کرد.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71645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776" y="996287"/>
            <a:ext cx="5715000" cy="3962400"/>
          </a:xfrm>
          <a:prstGeom prst="rect">
            <a:avLst/>
          </a:prstGeom>
        </p:spPr>
      </p:pic>
      <p:sp>
        <p:nvSpPr>
          <p:cNvPr id="3" name="TextBox 2"/>
          <p:cNvSpPr txBox="1"/>
          <p:nvPr/>
        </p:nvSpPr>
        <p:spPr>
          <a:xfrm>
            <a:off x="5105400" y="228600"/>
            <a:ext cx="38100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استفاده از پنجره‌ی تنظیم گرافیکی</a:t>
            </a:r>
            <a:endParaRPr lang="en-US" sz="2400" b="1" dirty="0">
              <a:latin typeface="Times New Roman" pitchFamily="18" charset="0"/>
              <a:cs typeface="Times New Roman" pitchFamily="18" charset="0"/>
            </a:endParaRPr>
          </a:p>
        </p:txBody>
      </p:sp>
      <p:sp>
        <p:nvSpPr>
          <p:cNvPr id="4" name="TextBox 3"/>
          <p:cNvSpPr txBox="1"/>
          <p:nvPr/>
        </p:nvSpPr>
        <p:spPr>
          <a:xfrm>
            <a:off x="450375" y="5313696"/>
            <a:ext cx="8295564" cy="923330"/>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در این صفحه می‌توان نمودارهای بوده ،نیکولس و مکان هندسی ریشه‌ها را رسم کردو بر روی آن تغییرات اعمال کرد تا خواسته‌های طراحی برآورده شود.</a:t>
            </a:r>
          </a:p>
          <a:p>
            <a:pPr algn="just" rtl="1"/>
            <a:r>
              <a:rPr lang="fa-IR" dirty="0" smtClean="0">
                <a:latin typeface="Times New Roman" pitchFamily="18" charset="0"/>
                <a:cs typeface="Times New Roman" pitchFamily="18" charset="0"/>
              </a:rPr>
              <a:t>با انتخاب گزینه </a:t>
            </a:r>
            <a:r>
              <a:rPr lang="en-US" dirty="0" smtClean="0">
                <a:latin typeface="Times New Roman" pitchFamily="18" charset="0"/>
                <a:cs typeface="Times New Roman" pitchFamily="18" charset="0"/>
              </a:rPr>
              <a:t>select new Open/closed loop to tune….</a:t>
            </a:r>
            <a:r>
              <a:rPr lang="fa-IR" dirty="0" smtClean="0">
                <a:latin typeface="Times New Roman" pitchFamily="18" charset="0"/>
                <a:cs typeface="Times New Roman" pitchFamily="18" charset="0"/>
              </a:rPr>
              <a:t> می‌توان پاسخ‌های جدیدی را رسم کرد.</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61696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072" y="2133600"/>
            <a:ext cx="5159327" cy="39590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97" y="2133600"/>
            <a:ext cx="5112293" cy="395905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597" y="2133600"/>
            <a:ext cx="5112293" cy="395905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072" y="2133600"/>
            <a:ext cx="5121818" cy="395905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072" y="2129683"/>
            <a:ext cx="5121818" cy="3962969"/>
          </a:xfrm>
          <a:prstGeom prst="rect">
            <a:avLst/>
          </a:prstGeom>
        </p:spPr>
      </p:pic>
      <p:sp>
        <p:nvSpPr>
          <p:cNvPr id="7" name="TextBox 6"/>
          <p:cNvSpPr txBox="1"/>
          <p:nvPr/>
        </p:nvSpPr>
        <p:spPr>
          <a:xfrm>
            <a:off x="5092688" y="381000"/>
            <a:ext cx="35052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تغییرشیوه نمایش و گزینه‌</a:t>
            </a:r>
            <a:r>
              <a:rPr lang="fa-IR" sz="2400" b="1" i="1" dirty="0" smtClean="0">
                <a:latin typeface="Times New Roman" pitchFamily="18" charset="0"/>
                <a:cs typeface="Times New Roman" pitchFamily="18" charset="0"/>
              </a:rPr>
              <a:t>ها</a:t>
            </a:r>
            <a:endParaRPr lang="en-US" sz="2400" b="1" dirty="0">
              <a:latin typeface="Times New Roman" pitchFamily="18" charset="0"/>
              <a:cs typeface="Times New Roman" pitchFamily="18" charset="0"/>
            </a:endParaRPr>
          </a:p>
        </p:txBody>
      </p:sp>
      <p:sp>
        <p:nvSpPr>
          <p:cNvPr id="8" name="TextBox 7"/>
          <p:cNvSpPr txBox="1"/>
          <p:nvPr/>
        </p:nvSpPr>
        <p:spPr>
          <a:xfrm>
            <a:off x="609600" y="1143126"/>
            <a:ext cx="7988288"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می‌توان از منوی </a:t>
            </a:r>
            <a:r>
              <a:rPr lang="en-US" dirty="0" smtClean="0">
                <a:latin typeface="Times New Roman" pitchFamily="18" charset="0"/>
                <a:cs typeface="Times New Roman" pitchFamily="18" charset="0"/>
              </a:rPr>
              <a:t>Edit</a:t>
            </a:r>
            <a:r>
              <a:rPr lang="fa-IR" dirty="0" smtClean="0">
                <a:latin typeface="Times New Roman" pitchFamily="18" charset="0"/>
                <a:cs typeface="Times New Roman" pitchFamily="18" charset="0"/>
              </a:rPr>
              <a:t> و انتخاب گزینه </a:t>
            </a:r>
            <a:r>
              <a:rPr lang="en-US" dirty="0" smtClean="0">
                <a:latin typeface="Times New Roman" pitchFamily="18" charset="0"/>
                <a:cs typeface="Times New Roman" pitchFamily="18" charset="0"/>
              </a:rPr>
              <a:t>siso tool preferences</a:t>
            </a:r>
            <a:r>
              <a:rPr lang="fa-IR" dirty="0" smtClean="0">
                <a:latin typeface="Times New Roman" pitchFamily="18" charset="0"/>
                <a:cs typeface="Times New Roman" pitchFamily="18" charset="0"/>
              </a:rPr>
              <a:t> به تنظیمات زیر دست پیدا کرد.</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74729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xit" presetSubtype="0" fill="hold" nodeType="clickEffect">
                                  <p:stCondLst>
                                    <p:cond delay="0"/>
                                  </p:stCondLst>
                                  <p:childTnLst>
                                    <p:animEffect transition="out" filter="fade">
                                      <p:cBhvr>
                                        <p:cTn id="42" dur="1000"/>
                                        <p:tgtEl>
                                          <p:spTgt spid="5"/>
                                        </p:tgtEl>
                                      </p:cBhvr>
                                    </p:animEffect>
                                    <p:anim calcmode="lin" valueType="num">
                                      <p:cBhvr>
                                        <p:cTn id="43" dur="1000"/>
                                        <p:tgtEl>
                                          <p:spTgt spid="5"/>
                                        </p:tgtEl>
                                        <p:attrNameLst>
                                          <p:attrName>ppt_x</p:attrName>
                                        </p:attrNameLst>
                                      </p:cBhvr>
                                      <p:tavLst>
                                        <p:tav tm="0">
                                          <p:val>
                                            <p:strVal val="ppt_x"/>
                                          </p:val>
                                        </p:tav>
                                        <p:tav tm="100000">
                                          <p:val>
                                            <p:strVal val="ppt_x"/>
                                          </p:val>
                                        </p:tav>
                                      </p:tavLst>
                                    </p:anim>
                                    <p:anim calcmode="lin" valueType="num">
                                      <p:cBhvr>
                                        <p:cTn id="44" dur="1000"/>
                                        <p:tgtEl>
                                          <p:spTgt spid="5"/>
                                        </p:tgtEl>
                                        <p:attrNameLst>
                                          <p:attrName>ppt_y</p:attrName>
                                        </p:attrNameLst>
                                      </p:cBhvr>
                                      <p:tavLst>
                                        <p:tav tm="0">
                                          <p:val>
                                            <p:strVal val="ppt_y"/>
                                          </p:val>
                                        </p:tav>
                                        <p:tav tm="100000">
                                          <p:val>
                                            <p:strVal val="ppt_y-.1"/>
                                          </p:val>
                                        </p:tav>
                                      </p:tavLst>
                                    </p:anim>
                                    <p:set>
                                      <p:cBhvr>
                                        <p:cTn id="45" dur="1" fill="hold">
                                          <p:stCondLst>
                                            <p:cond delay="999"/>
                                          </p:stCondLst>
                                        </p:cTn>
                                        <p:tgtEl>
                                          <p:spTgt spid="5"/>
                                        </p:tgtEl>
                                        <p:attrNameLst>
                                          <p:attrName>style.visibility</p:attrName>
                                        </p:attrNameLst>
                                      </p:cBhvr>
                                      <p:to>
                                        <p:strVal val="hidden"/>
                                      </p:to>
                                    </p:set>
                                  </p:childTnLst>
                                </p:cTn>
                              </p:par>
                              <p:par>
                                <p:cTn id="46" presetID="42"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457200"/>
            <a:ext cx="41148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طراحی براساس مکان هندسی ریشه‌ها</a:t>
            </a:r>
            <a:endParaRPr lang="en-US" sz="2400" b="1" dirty="0">
              <a:latin typeface="Times New Roman" pitchFamily="18" charset="0"/>
              <a:cs typeface="Times New Roman" pitchFamily="18" charset="0"/>
            </a:endParaRPr>
          </a:p>
        </p:txBody>
      </p:sp>
      <p:sp>
        <p:nvSpPr>
          <p:cNvPr id="3" name="TextBox 2"/>
          <p:cNvSpPr txBox="1"/>
          <p:nvPr/>
        </p:nvSpPr>
        <p:spPr>
          <a:xfrm>
            <a:off x="5715000" y="1066800"/>
            <a:ext cx="30480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این مبحث را با یک مثال شرح می‌دهیم.</a:t>
            </a:r>
            <a:endParaRPr lang="en-US" dirty="0">
              <a:latin typeface="Times New Roman" pitchFamily="18" charset="0"/>
              <a:cs typeface="Times New Roman" pitchFamily="18" charset="0"/>
            </a:endParaRPr>
          </a:p>
        </p:txBody>
      </p:sp>
      <p:sp>
        <p:nvSpPr>
          <p:cNvPr id="4" name="TextBox 3"/>
          <p:cNvSpPr txBox="1"/>
          <p:nvPr/>
        </p:nvSpPr>
        <p:spPr>
          <a:xfrm>
            <a:off x="914400" y="1459468"/>
            <a:ext cx="7848600" cy="1754326"/>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در ابتدا با استفاده از دستور  </a:t>
            </a:r>
            <a:r>
              <a:rPr lang="en-US" b="1" dirty="0" smtClean="0">
                <a:latin typeface="Times New Roman" pitchFamily="18" charset="0"/>
                <a:cs typeface="Times New Roman" pitchFamily="18" charset="0"/>
              </a:rPr>
              <a:t>load   ltiexamples</a:t>
            </a:r>
            <a:r>
              <a:rPr lang="fa-IR" dirty="0" smtClean="0">
                <a:latin typeface="Times New Roman" pitchFamily="18" charset="0"/>
                <a:cs typeface="Times New Roman" pitchFamily="18" charset="0"/>
              </a:rPr>
              <a:t>  مدل‌های از قبل تعریف شده را فرا می‌خوانیم.</a:t>
            </a:r>
          </a:p>
          <a:p>
            <a:pPr algn="r" rtl="1"/>
            <a:r>
              <a:rPr lang="fa-IR" dirty="0" smtClean="0">
                <a:latin typeface="Times New Roman" pitchFamily="18" charset="0"/>
                <a:cs typeface="Times New Roman" pitchFamily="18" charset="0"/>
              </a:rPr>
              <a:t>سپس با استفاده از دستور </a:t>
            </a:r>
            <a:r>
              <a:rPr lang="en-US" b="1" dirty="0" smtClean="0">
                <a:latin typeface="Times New Roman" pitchFamily="18" charset="0"/>
                <a:cs typeface="Times New Roman" pitchFamily="18" charset="0"/>
              </a:rPr>
              <a:t>sisotool</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ابزار طراحی جبرانساز را باز می‌کنیم.</a:t>
            </a:r>
          </a:p>
          <a:p>
            <a:pPr algn="r" rtl="1"/>
            <a:r>
              <a:rPr lang="fa-IR" dirty="0" smtClean="0">
                <a:latin typeface="Times New Roman" pitchFamily="18" charset="0"/>
                <a:cs typeface="Times New Roman" pitchFamily="18" charset="0"/>
              </a:rPr>
              <a:t>با استفاده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system data →Browse →import(Gservo)  </a:t>
            </a:r>
            <a:r>
              <a:rPr lang="fa-IR" dirty="0">
                <a:latin typeface="Times New Roman" pitchFamily="18" charset="0"/>
                <a:cs typeface="Times New Roman" pitchFamily="18" charset="0"/>
              </a:rPr>
              <a:t> </a:t>
            </a:r>
            <a:r>
              <a:rPr lang="fa-IR" dirty="0" smtClean="0">
                <a:latin typeface="Times New Roman" pitchFamily="18" charset="0"/>
                <a:cs typeface="Times New Roman" pitchFamily="18" charset="0"/>
              </a:rPr>
              <a:t>مدل شیر هیدرولیکی را به برنامه وارد می‌کنیم.</a:t>
            </a:r>
          </a:p>
          <a:p>
            <a:pPr algn="r" rtl="1"/>
            <a:r>
              <a:rPr lang="fa-IR" b="1" dirty="0" smtClean="0">
                <a:latin typeface="Times New Roman" pitchFamily="18" charset="0"/>
                <a:cs typeface="Times New Roman" pitchFamily="18" charset="0"/>
              </a:rPr>
              <a:t> </a:t>
            </a:r>
            <a:endParaRPr lang="fa-IR" dirty="0" smtClean="0">
              <a:latin typeface="Times New Roman" pitchFamily="18" charset="0"/>
              <a:cs typeface="Times New Roman" pitchFamily="18" charset="0"/>
            </a:endParaRPr>
          </a:p>
          <a:p>
            <a:pPr algn="r" rtl="1"/>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386" y="3116656"/>
            <a:ext cx="3842413" cy="3007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54" y="3167505"/>
            <a:ext cx="3907346" cy="2956693"/>
          </a:xfrm>
          <a:prstGeom prst="rect">
            <a:avLst/>
          </a:prstGeom>
        </p:spPr>
      </p:pic>
    </p:spTree>
    <p:extLst>
      <p:ext uri="{BB962C8B-B14F-4D97-AF65-F5344CB8AC3E}">
        <p14:creationId xmlns:p14="http://schemas.microsoft.com/office/powerpoint/2010/main" val="387897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200400"/>
            <a:ext cx="8382000" cy="1200329"/>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سپس در برگه </a:t>
            </a:r>
            <a:r>
              <a:rPr lang="en-US" dirty="0" smtClean="0">
                <a:latin typeface="Times New Roman" pitchFamily="18" charset="0"/>
                <a:cs typeface="Times New Roman" pitchFamily="18" charset="0"/>
              </a:rPr>
              <a:t>Analysis plot</a:t>
            </a:r>
            <a:r>
              <a:rPr lang="fa-IR" dirty="0" smtClean="0">
                <a:latin typeface="Times New Roman" pitchFamily="18" charset="0"/>
                <a:cs typeface="Times New Roman" pitchFamily="18" charset="0"/>
              </a:rPr>
              <a:t> با تنظیماتی که در شکل مشاهده می‌کنید نمودار پاسخ پله را رسم می‌کنیم.در صفحه </a:t>
            </a:r>
            <a:r>
              <a:rPr lang="en-US" dirty="0" smtClean="0">
                <a:latin typeface="Times New Roman" pitchFamily="18" charset="0"/>
                <a:cs typeface="Times New Roman" pitchFamily="18" charset="0"/>
              </a:rPr>
              <a:t>LTI viewer</a:t>
            </a:r>
            <a:r>
              <a:rPr lang="fa-IR" dirty="0" smtClean="0">
                <a:latin typeface="Times New Roman" pitchFamily="18" charset="0"/>
                <a:cs typeface="Times New Roman" pitchFamily="18" charset="0"/>
              </a:rPr>
              <a:t> با راست کلیک از منوی ظاهر شده دستور </a:t>
            </a:r>
            <a:r>
              <a:rPr lang="en-US" sz="1400" b="1" dirty="0" smtClean="0">
                <a:latin typeface="Times New Roman" pitchFamily="18" charset="0"/>
                <a:cs typeface="Times New Roman" pitchFamily="18" charset="0"/>
              </a:rPr>
              <a:t>characteristics → settling time &amp; peak time</a:t>
            </a:r>
            <a:r>
              <a:rPr lang="fa-IR" sz="1400"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را انجام دهید.مشاهده می‌کنید که پاسخ بسیار کند است (زمان نشست بیش از 2 ثانیه است) می‌خواهیم سیستمی را طراحی کنیم که زمان نشست کمتر از 0.05 ثانیه و درصد فراجهش کمتر از 5 ثانیه داشته باشد.</a:t>
            </a:r>
            <a:endParaRPr lang="en-US" sz="24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959" y="3200400"/>
            <a:ext cx="4730545" cy="35611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096" y="3200400"/>
            <a:ext cx="4658963" cy="3445798"/>
          </a:xfrm>
          <a:prstGeom prst="rect">
            <a:avLst/>
          </a:prstGeom>
        </p:spPr>
      </p:pic>
      <p:sp>
        <p:nvSpPr>
          <p:cNvPr id="2" name="TextBox 1"/>
          <p:cNvSpPr txBox="1"/>
          <p:nvPr/>
        </p:nvSpPr>
        <p:spPr>
          <a:xfrm>
            <a:off x="1295400" y="424934"/>
            <a:ext cx="7543800" cy="369332"/>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استفاده از </a:t>
            </a:r>
            <a:r>
              <a:rPr lang="en-US" b="1" dirty="0" smtClean="0">
                <a:latin typeface="Times New Roman" pitchFamily="18" charset="0"/>
                <a:cs typeface="Times New Roman" pitchFamily="18" charset="0"/>
              </a:rPr>
              <a:t>control  Architector</a:t>
            </a:r>
            <a:r>
              <a:rPr lang="fa-IR"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مدل بلوکی استاندارد را انتخاب می‌کنیم.</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94" y="990600"/>
            <a:ext cx="2725003" cy="1985698"/>
          </a:xfrm>
          <a:prstGeom prst="rect">
            <a:avLst/>
          </a:prstGeom>
        </p:spPr>
      </p:pic>
    </p:spTree>
    <p:extLst>
      <p:ext uri="{BB962C8B-B14F-4D97-AF65-F5344CB8AC3E}">
        <p14:creationId xmlns:p14="http://schemas.microsoft.com/office/powerpoint/2010/main" val="302516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305800" cy="369332"/>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از برگه </a:t>
            </a:r>
            <a:r>
              <a:rPr lang="en-US" b="1" dirty="0" smtClean="0">
                <a:latin typeface="Times New Roman" pitchFamily="18" charset="0"/>
                <a:cs typeface="Times New Roman" pitchFamily="18" charset="0"/>
              </a:rPr>
              <a:t>graphical tuning</a:t>
            </a:r>
            <a:r>
              <a:rPr lang="fa-IR" dirty="0" smtClean="0">
                <a:latin typeface="Times New Roman" pitchFamily="18" charset="0"/>
                <a:cs typeface="Times New Roman" pitchFamily="18" charset="0"/>
              </a:rPr>
              <a:t> تنظیمات را مانند شکل انجام می‌دهیم تا نمودار مکان هندسی ریشه ها رسم شود. </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52" y="838200"/>
            <a:ext cx="4152900" cy="3105602"/>
          </a:xfrm>
          <a:prstGeom prst="rect">
            <a:avLst/>
          </a:prstGeom>
        </p:spPr>
      </p:pic>
      <p:sp>
        <p:nvSpPr>
          <p:cNvPr id="6" name="TextBox 5"/>
          <p:cNvSpPr txBox="1"/>
          <p:nvPr/>
        </p:nvSpPr>
        <p:spPr>
          <a:xfrm>
            <a:off x="457200" y="4419600"/>
            <a:ext cx="8458200" cy="1477328"/>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اگر در نمودار مکان هندسی ریشه‌ها در برگه تنظیم گرافیکی بر روی تقاطع بین شاخه‌های نمودار و محور مجازی کلیک کنیم می‌بینیم که در برگه </a:t>
            </a:r>
            <a:r>
              <a:rPr lang="en-US" dirty="0" smtClean="0">
                <a:latin typeface="Times New Roman" pitchFamily="18" charset="0"/>
                <a:cs typeface="Times New Roman" pitchFamily="18" charset="0"/>
              </a:rPr>
              <a:t>compensator Editor</a:t>
            </a:r>
            <a:r>
              <a:rPr lang="fa-IR" dirty="0" smtClean="0">
                <a:latin typeface="Times New Roman" pitchFamily="18" charset="0"/>
                <a:cs typeface="Times New Roman" pitchFamily="18" charset="0"/>
              </a:rPr>
              <a:t> مقدار بهره برابر با 43.3</a:t>
            </a:r>
            <a:r>
              <a:rPr lang="en-US"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می‌شود بنابراین برای تنظیم بهره باید مقداری کمتر از این مقدار بهره را داشته باشیم برای مثال آن را 30 در نظر می‌گیریم.</a:t>
            </a:r>
          </a:p>
          <a:p>
            <a:pPr algn="just" rtl="1"/>
            <a:r>
              <a:rPr lang="fa-IR" dirty="0" smtClean="0">
                <a:latin typeface="Times New Roman" pitchFamily="18" charset="0"/>
                <a:cs typeface="Times New Roman" pitchFamily="18" charset="0"/>
              </a:rPr>
              <a:t>با تعیین این مقدار بهره مشاهده می‌کنیم که جواب پاسخ پله بسیار نوسانی می‌شود همچنین مقدار زمان نشست مطلوب ایجاد نمی‌شود بنابراین برای رسیدن به خواسته‌های طراحی باید از یک جبرانساز استفاده کنیم.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838200"/>
            <a:ext cx="2907970" cy="30138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243" y="1004247"/>
            <a:ext cx="5958382" cy="52388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243" y="996287"/>
            <a:ext cx="5958382" cy="5246844"/>
          </a:xfrm>
          <a:prstGeom prst="rect">
            <a:avLst/>
          </a:prstGeom>
        </p:spPr>
      </p:pic>
    </p:spTree>
    <p:extLst>
      <p:ext uri="{BB962C8B-B14F-4D97-AF65-F5344CB8AC3E}">
        <p14:creationId xmlns:p14="http://schemas.microsoft.com/office/powerpoint/2010/main" val="257253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0116" y="361890"/>
            <a:ext cx="34290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نمایش تصویری خواسته‌های طراحی</a:t>
            </a:r>
            <a:endParaRPr lang="en-US" sz="2000" b="1" dirty="0">
              <a:latin typeface="Times New Roman" pitchFamily="18" charset="0"/>
              <a:cs typeface="Times New Roman" pitchFamily="18" charset="0"/>
            </a:endParaRPr>
          </a:p>
        </p:txBody>
      </p:sp>
      <p:sp>
        <p:nvSpPr>
          <p:cNvPr id="3" name="TextBox 2"/>
          <p:cNvSpPr txBox="1"/>
          <p:nvPr/>
        </p:nvSpPr>
        <p:spPr>
          <a:xfrm>
            <a:off x="533400" y="1066800"/>
            <a:ext cx="8205716" cy="923330"/>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راست کلیک بر روی پنجره تنظیم گرافیکی و استفاده از گزینه‌ی</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Design requrements</a:t>
            </a:r>
            <a:r>
              <a:rPr lang="fa-IR" dirty="0" smtClean="0">
                <a:latin typeface="Times New Roman" pitchFamily="18" charset="0"/>
                <a:cs typeface="Times New Roman" pitchFamily="18" charset="0"/>
              </a:rPr>
              <a:t> و انتخاب گزینه </a:t>
            </a:r>
            <a:r>
              <a:rPr lang="en-US" b="1" dirty="0" smtClean="0">
                <a:latin typeface="Times New Roman" pitchFamily="18" charset="0"/>
                <a:cs typeface="Times New Roman" pitchFamily="18" charset="0"/>
              </a:rPr>
              <a:t>new.</a:t>
            </a:r>
            <a:r>
              <a:rPr lang="en-US"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اطلاعات طراحی را مانند شکل وارد می‌کنیم.باید شاخه‌</a:t>
            </a:r>
            <a:r>
              <a:rPr lang="fa-IR" i="1" dirty="0" smtClean="0">
                <a:latin typeface="Times New Roman" pitchFamily="18" charset="0"/>
                <a:cs typeface="Times New Roman" pitchFamily="18" charset="0"/>
              </a:rPr>
              <a:t>های سیستم در قسمت سفید رنگ قرار بگیرد تا خواسته‌های طراحی ارضا شوند.</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38400"/>
            <a:ext cx="3866066" cy="2305050"/>
          </a:xfrm>
          <a:prstGeom prst="rect">
            <a:avLst/>
          </a:prstGeom>
        </p:spPr>
      </p:pic>
      <p:grpSp>
        <p:nvGrpSpPr>
          <p:cNvPr id="7" name="Group 6"/>
          <p:cNvGrpSpPr/>
          <p:nvPr/>
        </p:nvGrpSpPr>
        <p:grpSpPr>
          <a:xfrm>
            <a:off x="1904102" y="2286000"/>
            <a:ext cx="5407446" cy="4318378"/>
            <a:chOff x="1904102" y="1064525"/>
            <a:chExt cx="5407446" cy="550204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102" y="1064525"/>
              <a:ext cx="5407446" cy="4883940"/>
            </a:xfrm>
            <a:prstGeom prst="rect">
              <a:avLst/>
            </a:prstGeom>
          </p:spPr>
        </p:pic>
        <p:sp>
          <p:nvSpPr>
            <p:cNvPr id="6" name="TextBox 5"/>
            <p:cNvSpPr txBox="1"/>
            <p:nvPr/>
          </p:nvSpPr>
          <p:spPr>
            <a:xfrm>
              <a:off x="1904102" y="6096000"/>
              <a:ext cx="5407446" cy="470566"/>
            </a:xfrm>
            <a:prstGeom prst="rect">
              <a:avLst/>
            </a:prstGeom>
            <a:noFill/>
          </p:spPr>
          <p:txBody>
            <a:bodyPr wrap="square" rtlCol="0">
              <a:spAutoFit/>
            </a:bodyPr>
            <a:lstStyle/>
            <a:p>
              <a:pPr algn="ctr"/>
              <a:r>
                <a:rPr lang="fa-IR" dirty="0" smtClean="0">
                  <a:latin typeface="Times New Roman" pitchFamily="18" charset="0"/>
                  <a:cs typeface="Times New Roman" pitchFamily="18" charset="0"/>
                </a:rPr>
                <a:t>برگه تنظیم گرافیکی پس از اعمال خواسته زمان نشست</a:t>
              </a:r>
              <a:endParaRPr lang="en-US" dirty="0">
                <a:latin typeface="Times New Roman" pitchFamily="18" charset="0"/>
                <a:cs typeface="Times New Roman"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398" y="2619246"/>
            <a:ext cx="3255755" cy="1943358"/>
          </a:xfrm>
          <a:prstGeom prst="rect">
            <a:avLst/>
          </a:prstGeom>
        </p:spPr>
      </p:pic>
      <p:grpSp>
        <p:nvGrpSpPr>
          <p:cNvPr id="12" name="Group 11"/>
          <p:cNvGrpSpPr/>
          <p:nvPr/>
        </p:nvGrpSpPr>
        <p:grpSpPr>
          <a:xfrm>
            <a:off x="1904102" y="1990130"/>
            <a:ext cx="5175727" cy="4867870"/>
            <a:chOff x="7024616" y="1690215"/>
            <a:chExt cx="5175727" cy="508480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616" y="1690215"/>
              <a:ext cx="5175727" cy="4423348"/>
            </a:xfrm>
            <a:prstGeom prst="rect">
              <a:avLst/>
            </a:prstGeom>
          </p:spPr>
        </p:pic>
        <p:sp>
          <p:nvSpPr>
            <p:cNvPr id="10" name="TextBox 9"/>
            <p:cNvSpPr txBox="1"/>
            <p:nvPr/>
          </p:nvSpPr>
          <p:spPr>
            <a:xfrm>
              <a:off x="7745579" y="6128690"/>
              <a:ext cx="3733800" cy="646331"/>
            </a:xfrm>
            <a:prstGeom prst="rect">
              <a:avLst/>
            </a:prstGeom>
            <a:noFill/>
          </p:spPr>
          <p:txBody>
            <a:bodyPr wrap="square" rtlCol="0">
              <a:spAutoFit/>
            </a:bodyPr>
            <a:lstStyle/>
            <a:p>
              <a:pPr algn="ctr" rtl="1"/>
              <a:r>
                <a:rPr lang="fa-IR" dirty="0" smtClean="0">
                  <a:latin typeface="Times New Roman" pitchFamily="18" charset="0"/>
                  <a:cs typeface="Times New Roman" pitchFamily="18" charset="0"/>
                </a:rPr>
                <a:t>برگه تنظیم گرافیکی پس از اعمال هر دو خواسته</a:t>
              </a:r>
            </a:p>
          </p:txBody>
        </p:sp>
      </p:grpSp>
    </p:spTree>
    <p:extLst>
      <p:ext uri="{BB962C8B-B14F-4D97-AF65-F5344CB8AC3E}">
        <p14:creationId xmlns:p14="http://schemas.microsoft.com/office/powerpoint/2010/main" val="2767069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381000"/>
            <a:ext cx="37338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افزودن صفر- قطب به جبرانساز</a:t>
            </a:r>
            <a:endParaRPr lang="en-US" sz="20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09600" y="1066800"/>
                <a:ext cx="8305800" cy="2585323"/>
              </a:xfrm>
              <a:prstGeom prst="rect">
                <a:avLst/>
              </a:prstGeom>
              <a:noFill/>
            </p:spPr>
            <p:txBody>
              <a:bodyPr wrap="square" rtlCol="0">
                <a:spAutoFit/>
              </a:bodyPr>
              <a:lstStyle/>
              <a:p>
                <a:pPr algn="just" rtl="1"/>
                <a:r>
                  <a:rPr lang="fa-IR" dirty="0" smtClean="0">
                    <a:latin typeface="Times New Roman" pitchFamily="18" charset="0"/>
                    <a:cs typeface="Times New Roman" pitchFamily="18" charset="0"/>
                  </a:rPr>
                  <a:t>برای رسیدن به خواسته‌های طراحی باید جبرانسازی به کار برد که بتواندشکل مکان هندسی ریشه‌ها را تغییر دهد و شاخه‌های آن را به داخل منطقه سفید رنگ وارد کند.برای انجام این کار  قطب مختلط و صفر مختلطی رابه نمودار توسط برگه ویرایش جبرانساز اضافه می‌کنیم.</a:t>
                </a:r>
              </a:p>
              <a:p>
                <a:pPr algn="just" rtl="1"/>
                <a:r>
                  <a:rPr lang="fa-IR" dirty="0" smtClean="0">
                    <a:latin typeface="Times New Roman" pitchFamily="18" charset="0"/>
                    <a:cs typeface="Times New Roman" pitchFamily="18" charset="0"/>
                  </a:rPr>
                  <a:t>در صفحه ویرایش جبرانساز در قسمت </a:t>
                </a:r>
                <a:r>
                  <a:rPr lang="en-US" dirty="0" smtClean="0">
                    <a:latin typeface="Times New Roman" pitchFamily="18" charset="0"/>
                    <a:cs typeface="Times New Roman" pitchFamily="18" charset="0"/>
                  </a:rPr>
                  <a:t>Dynamics </a:t>
                </a:r>
                <a:r>
                  <a:rPr lang="fa-IR" dirty="0" smtClean="0">
                    <a:latin typeface="Times New Roman" pitchFamily="18" charset="0"/>
                    <a:cs typeface="Times New Roman" pitchFamily="18" charset="0"/>
                  </a:rPr>
                  <a:t> مانند شکل پس از راست کلیک از گزینه </a:t>
                </a:r>
                <a:r>
                  <a:rPr lang="en-US" dirty="0" smtClean="0">
                    <a:latin typeface="Times New Roman" pitchFamily="18" charset="0"/>
                    <a:cs typeface="Times New Roman" pitchFamily="18" charset="0"/>
                  </a:rPr>
                  <a:t>add pole/zero</a:t>
                </a:r>
                <a:r>
                  <a:rPr lang="fa-IR" dirty="0" smtClean="0">
                    <a:latin typeface="Times New Roman" pitchFamily="18" charset="0"/>
                    <a:cs typeface="Times New Roman" pitchFamily="18" charset="0"/>
                  </a:rPr>
                  <a:t> ابتدا یک قطب مختلط اضافه می‌کنیم.در ابتدا به طور پیش فرض </a:t>
                </a:r>
                <a:r>
                  <a:rPr lang="en-US" dirty="0" smtClean="0">
                    <a:latin typeface="Times New Roman" pitchFamily="18" charset="0"/>
                    <a:cs typeface="Times New Roman" pitchFamily="18" charset="0"/>
                  </a:rPr>
                  <a:t>-1</a:t>
                </a:r>
                <a14:m>
                  <m:oMath xmlns:m="http://schemas.openxmlformats.org/officeDocument/2006/math">
                    <m:r>
                      <a:rPr lang="en-US" i="1" smtClean="0">
                        <a:latin typeface="Cambria Math"/>
                        <a:ea typeface="Cambria Math"/>
                        <a:cs typeface="Times New Roman" pitchFamily="18" charset="0"/>
                      </a:rPr>
                      <m:t>±</m:t>
                    </m:r>
                    <m:r>
                      <a:rPr lang="en-US" b="0" i="1" smtClean="0">
                        <a:latin typeface="Cambria Math"/>
                        <a:ea typeface="Cambria Math"/>
                        <a:cs typeface="Times New Roman" pitchFamily="18" charset="0"/>
                      </a:rPr>
                      <m:t>1</m:t>
                    </m:r>
                    <m:r>
                      <a:rPr lang="en-US" b="0" i="1" smtClean="0">
                        <a:latin typeface="Cambria Math"/>
                        <a:ea typeface="Cambria Math"/>
                        <a:cs typeface="Times New Roman" pitchFamily="18" charset="0"/>
                      </a:rPr>
                      <m:t>𝑗</m:t>
                    </m:r>
                  </m:oMath>
                </a14:m>
                <a:r>
                  <a:rPr lang="fa-IR" dirty="0" smtClean="0">
                    <a:latin typeface="Times New Roman" pitchFamily="18" charset="0"/>
                    <a:cs typeface="Times New Roman" pitchFamily="18" charset="0"/>
                  </a:rPr>
                  <a:t> ثبت می‌شود.</a:t>
                </a:r>
              </a:p>
              <a:p>
                <a:pPr algn="just" rtl="1"/>
                <a:r>
                  <a:rPr lang="fa-IR" dirty="0" smtClean="0">
                    <a:latin typeface="Times New Roman" pitchFamily="18" charset="0"/>
                    <a:cs typeface="Times New Roman" pitchFamily="18" charset="0"/>
                  </a:rPr>
                  <a:t>سپس با کلیک  بر روی آن در قاب کناری پارامترهای قابل تنظیم را مانند شکل تنظیم می‌کنیم.با افزودن این قطب‌ها شاخه‌های شروع شده از قطب های دستگاه در سمت چپ باقی می مانند ولی افزایش بهره باعث می‌شود قطب‌ها به نیم صفحه راست منتقل شوند. برای تصحیح از دو صفر مختلط استفاده می‌کنیم و آنها را مانند شکل قرار می‌دهیم.</a:t>
                </a:r>
                <a:endParaRPr lang="en-US"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9600" y="1066800"/>
                <a:ext cx="8305800" cy="2585323"/>
              </a:xfrm>
              <a:prstGeom prst="rect">
                <a:avLst/>
              </a:prstGeom>
              <a:blipFill rotWithShape="1">
                <a:blip r:embed="rId2"/>
                <a:stretch>
                  <a:fillRect l="-1247" t="-1179" r="-514" b="-2830"/>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19" y="3429000"/>
            <a:ext cx="4042881" cy="3003426"/>
          </a:xfrm>
          <a:prstGeom prst="rect">
            <a:avLst/>
          </a:prstGeom>
        </p:spPr>
      </p:pic>
    </p:spTree>
    <p:extLst>
      <p:ext uri="{BB962C8B-B14F-4D97-AF65-F5344CB8AC3E}">
        <p14:creationId xmlns:p14="http://schemas.microsoft.com/office/powerpoint/2010/main" val="12278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585787"/>
            <a:ext cx="7658100" cy="56864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62" y="571500"/>
            <a:ext cx="5476875" cy="5715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 y="571500"/>
            <a:ext cx="7629525" cy="5715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037" y="542925"/>
            <a:ext cx="5495925" cy="5772150"/>
          </a:xfrm>
          <a:prstGeom prst="rect">
            <a:avLst/>
          </a:prstGeom>
        </p:spPr>
      </p:pic>
    </p:spTree>
    <p:extLst>
      <p:ext uri="{BB962C8B-B14F-4D97-AF65-F5344CB8AC3E}">
        <p14:creationId xmlns:p14="http://schemas.microsoft.com/office/powerpoint/2010/main" val="2816184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304800"/>
            <a:ext cx="32766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جابه‌جا کردن صفرها و قطب‌ها</a:t>
            </a:r>
            <a:endParaRPr lang="en-US" sz="2000" b="1" dirty="0">
              <a:latin typeface="Times New Roman" pitchFamily="18" charset="0"/>
              <a:cs typeface="Times New Roman" pitchFamily="18" charset="0"/>
            </a:endParaRPr>
          </a:p>
        </p:txBody>
      </p:sp>
      <p:sp>
        <p:nvSpPr>
          <p:cNvPr id="3" name="TextBox 2"/>
          <p:cNvSpPr txBox="1"/>
          <p:nvPr/>
        </p:nvSpPr>
        <p:spPr>
          <a:xfrm>
            <a:off x="609600" y="1066800"/>
            <a:ext cx="8229600" cy="2585323"/>
          </a:xfrm>
          <a:prstGeom prst="rect">
            <a:avLst/>
          </a:prstGeom>
          <a:noFill/>
        </p:spPr>
        <p:txBody>
          <a:bodyPr wrap="square" rtlCol="0">
            <a:spAutoFit/>
          </a:bodyPr>
          <a:lstStyle/>
          <a:p>
            <a:pPr algn="r" rtl="1"/>
            <a:r>
              <a:rPr lang="fa-IR" dirty="0" smtClean="0">
                <a:latin typeface="Times New Roman" pitchFamily="18" charset="0"/>
                <a:cs typeface="Times New Roman" pitchFamily="18" charset="0"/>
              </a:rPr>
              <a:t>با اضافه کردن صفرها باز هم وضعیت به گونه‌ای نیست که بتوان با افزایش بهره قطب‌ها را در محل دلخواه قرار دهیم برای این کار صفرها و فطب ها را جابجا می‌کنیم.</a:t>
            </a:r>
          </a:p>
          <a:p>
            <a:pPr algn="r" rtl="1"/>
            <a:r>
              <a:rPr lang="fa-IR" dirty="0" smtClean="0">
                <a:latin typeface="Times New Roman" pitchFamily="18" charset="0"/>
                <a:cs typeface="Times New Roman" pitchFamily="18" charset="0"/>
              </a:rPr>
              <a:t>برای جابه‌جا کردن صفر یا قطب جبرانساز کافی است از روش </a:t>
            </a:r>
            <a:r>
              <a:rPr lang="en-US" b="1" dirty="0" smtClean="0">
                <a:latin typeface="Times New Roman" pitchFamily="18" charset="0"/>
                <a:cs typeface="Times New Roman" pitchFamily="18" charset="0"/>
              </a:rPr>
              <a:t>drag</a:t>
            </a:r>
            <a:r>
              <a:rPr lang="fa-IR" b="1"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کردن استفاده کنید.</a:t>
            </a:r>
            <a:endParaRPr lang="fa-IR" dirty="0">
              <a:latin typeface="Times New Roman" pitchFamily="18" charset="0"/>
              <a:cs typeface="Times New Roman" pitchFamily="18" charset="0"/>
            </a:endParaRPr>
          </a:p>
          <a:p>
            <a:pPr algn="r" rtl="1"/>
            <a:r>
              <a:rPr lang="fa-IR" dirty="0" smtClean="0">
                <a:latin typeface="Times New Roman" pitchFamily="18" charset="0"/>
                <a:cs typeface="Times New Roman" pitchFamily="18" charset="0"/>
              </a:rPr>
              <a:t>هدف از جابه‌‎جا کردن قطب‌</a:t>
            </a:r>
            <a:r>
              <a:rPr lang="fa-IR" i="1" dirty="0" smtClean="0">
                <a:latin typeface="Times New Roman" pitchFamily="18" charset="0"/>
                <a:cs typeface="Times New Roman" pitchFamily="18" charset="0"/>
              </a:rPr>
              <a:t>ها :</a:t>
            </a:r>
          </a:p>
          <a:p>
            <a:pPr algn="r" rtl="1"/>
            <a:r>
              <a:rPr lang="fa-IR" i="1" dirty="0" smtClean="0">
                <a:latin typeface="Times New Roman" pitchFamily="18" charset="0"/>
                <a:cs typeface="Times New Roman" pitchFamily="18" charset="0"/>
              </a:rPr>
              <a:t>1- شاخه‌ی شروع شده از قطب مختلط دستگاه به صفر جبرانساز ختم شود و کاملاً در نیم صفحه‌چپ باقی بماند.</a:t>
            </a:r>
          </a:p>
          <a:p>
            <a:pPr algn="r" rtl="1"/>
            <a:r>
              <a:rPr lang="fa-IR" i="1" dirty="0" smtClean="0">
                <a:latin typeface="Times New Roman" pitchFamily="18" charset="0"/>
                <a:cs typeface="Times New Roman" pitchFamily="18" charset="0"/>
              </a:rPr>
              <a:t>2- قطب روی شاخه‌ی شروع شده از قطب جبرانساز به عنوان قطب غالب سیستم حلقه بسته عمل کند.این شاخه مکان هندسی ریشه‌ها باید به داخل ناحیه‌ی مورد نظر بیاید یا حداقل با آن مماس شود.</a:t>
            </a:r>
          </a:p>
          <a:p>
            <a:pPr algn="r" rtl="1"/>
            <a:r>
              <a:rPr lang="fa-IR" i="1" dirty="0" smtClean="0">
                <a:latin typeface="Times New Roman" pitchFamily="18" charset="0"/>
                <a:cs typeface="Times New Roman" pitchFamily="18" charset="0"/>
              </a:rPr>
              <a:t>پس از جابجا کردن صفرها و قطب‌های جبرانساز و تنظیم بهره در صفحه ویرایش جبرانساز مشاهده می‌شود که اگر به سیستم کنترلری با معادله ذیل متصل شود خواسته‌های طراحی فوق ارضا می‌شوند:</a:t>
            </a:r>
          </a:p>
        </p:txBody>
      </p:sp>
      <mc:AlternateContent xmlns:mc="http://schemas.openxmlformats.org/markup-compatibility/2006" xmlns:a14="http://schemas.microsoft.com/office/drawing/2010/main">
        <mc:Choice Requires="a14">
          <p:sp>
            <p:nvSpPr>
              <p:cNvPr id="4" name="TextBox 3"/>
              <p:cNvSpPr txBox="1"/>
              <p:nvPr/>
            </p:nvSpPr>
            <p:spPr>
              <a:xfrm>
                <a:off x="609600" y="4114800"/>
                <a:ext cx="5334000" cy="697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d>
                        <m:dPr>
                          <m:ctrlPr>
                            <a:rPr lang="en-US" b="0" i="1" smtClean="0">
                              <a:latin typeface="Cambria Math"/>
                            </a:rPr>
                          </m:ctrlPr>
                        </m:dPr>
                        <m:e>
                          <m:r>
                            <a:rPr lang="en-US" b="0" i="1" smtClean="0">
                              <a:latin typeface="Cambria Math"/>
                            </a:rPr>
                            <m:t>𝑠</m:t>
                          </m:r>
                        </m:e>
                      </m:d>
                      <m:r>
                        <a:rPr lang="en-US" b="0" i="1" smtClean="0">
                          <a:latin typeface="Cambria Math"/>
                        </a:rPr>
                        <m:t>=</m:t>
                      </m:r>
                      <m:r>
                        <a:rPr lang="en-US" b="0" i="1" smtClean="0">
                          <a:latin typeface="Cambria Math"/>
                        </a:rPr>
                        <m:t>27</m:t>
                      </m:r>
                      <m:r>
                        <a:rPr lang="en-US" b="0" i="1" smtClean="0">
                          <a:latin typeface="Cambria Math"/>
                        </a:rPr>
                        <m:t>.</m:t>
                      </m:r>
                      <m:r>
                        <a:rPr lang="en-US" b="0" i="1" smtClean="0">
                          <a:latin typeface="Cambria Math"/>
                        </a:rPr>
                        <m:t>582</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0019</m:t>
                          </m:r>
                          <m:r>
                            <a:rPr lang="en-US" b="0" i="1" smtClean="0">
                              <a:latin typeface="Cambria Math"/>
                              <a:ea typeface="Cambria Math"/>
                            </a:rPr>
                            <m:t>𝑠</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0026</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2</m:t>
                              </m:r>
                            </m:sup>
                          </m:sSup>
                          <m:r>
                            <a:rPr lang="en-US" b="0" i="1" smtClean="0">
                              <a:latin typeface="Cambria Math"/>
                              <a:ea typeface="Cambria Math"/>
                            </a:rPr>
                            <m:t>)</m:t>
                          </m:r>
                        </m:num>
                        <m:den>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0058</m:t>
                          </m:r>
                          <m:r>
                            <a:rPr lang="en-US" b="0" i="1" smtClean="0">
                              <a:latin typeface="Cambria Math"/>
                              <a:ea typeface="Cambria Math"/>
                            </a:rPr>
                            <m:t>𝑠</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0045</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2</m:t>
                              </m:r>
                            </m:sup>
                          </m:sSup>
                          <m:r>
                            <a:rPr lang="en-US" b="0" i="1" smtClean="0">
                              <a:latin typeface="Cambria Math"/>
                              <a:ea typeface="Cambria Math"/>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4114800"/>
                <a:ext cx="5334000" cy="69730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55591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533400"/>
            <a:ext cx="3124200" cy="461665"/>
          </a:xfrm>
          <a:prstGeom prst="rect">
            <a:avLst/>
          </a:prstGeom>
          <a:noFill/>
        </p:spPr>
        <p:txBody>
          <a:bodyPr wrap="square" rtlCol="0">
            <a:spAutoFit/>
          </a:bodyPr>
          <a:lstStyle/>
          <a:p>
            <a:pPr algn="r" rtl="1"/>
            <a:r>
              <a:rPr lang="fa-IR" sz="2400" dirty="0" smtClean="0">
                <a:latin typeface="Times New Roman" pitchFamily="18" charset="0"/>
                <a:cs typeface="Times New Roman" pitchFamily="18" charset="0"/>
              </a:rPr>
              <a:t>ماتریس های خاص</a:t>
            </a:r>
            <a:endParaRPr lang="en-US" sz="2400" dirty="0">
              <a:latin typeface="Times New Roman" pitchFamily="18" charset="0"/>
              <a:cs typeface="Times New Roman" pitchFamily="18" charset="0"/>
            </a:endParaRPr>
          </a:p>
        </p:txBody>
      </p:sp>
      <p:grpSp>
        <p:nvGrpSpPr>
          <p:cNvPr id="7" name="Group 6"/>
          <p:cNvGrpSpPr/>
          <p:nvPr/>
        </p:nvGrpSpPr>
        <p:grpSpPr>
          <a:xfrm>
            <a:off x="533400" y="2057400"/>
            <a:ext cx="7467600" cy="3429000"/>
            <a:chOff x="1219200" y="2057400"/>
            <a:chExt cx="6781800" cy="2806987"/>
          </a:xfrm>
        </p:grpSpPr>
        <p:sp>
          <p:nvSpPr>
            <p:cNvPr id="3" name="TextBox 2"/>
            <p:cNvSpPr txBox="1"/>
            <p:nvPr/>
          </p:nvSpPr>
          <p:spPr>
            <a:xfrm>
              <a:off x="1219200" y="2057400"/>
              <a:ext cx="3429000" cy="2805896"/>
            </a:xfrm>
            <a:prstGeom prst="rect">
              <a:avLst/>
            </a:prstGeom>
            <a:noFill/>
          </p:spPr>
          <p:txBody>
            <a:bodyPr wrap="square" rtlCol="0">
              <a:spAutoFit/>
            </a:bodyPr>
            <a:lstStyle/>
            <a:p>
              <a:pPr algn="ctr">
                <a:lnSpc>
                  <a:spcPct val="150000"/>
                </a:lnSpc>
              </a:pPr>
              <a:r>
                <a:rPr lang="en-US" sz="2000" b="1" dirty="0" smtClean="0"/>
                <a:t>ones(n)</a:t>
              </a:r>
            </a:p>
            <a:p>
              <a:pPr algn="ctr">
                <a:lnSpc>
                  <a:spcPct val="150000"/>
                </a:lnSpc>
              </a:pPr>
              <a:r>
                <a:rPr lang="en-US" sz="2000" b="1" dirty="0" smtClean="0"/>
                <a:t>ones(m,n)</a:t>
              </a:r>
            </a:p>
            <a:p>
              <a:pPr algn="ctr">
                <a:lnSpc>
                  <a:spcPct val="150000"/>
                </a:lnSpc>
              </a:pPr>
              <a:r>
                <a:rPr lang="en-US" sz="2000" b="1" dirty="0" smtClean="0"/>
                <a:t>zeros(n)</a:t>
              </a:r>
            </a:p>
            <a:p>
              <a:pPr algn="ctr">
                <a:lnSpc>
                  <a:spcPct val="150000"/>
                </a:lnSpc>
              </a:pPr>
              <a:r>
                <a:rPr lang="en-US" sz="2000" b="1" dirty="0" smtClean="0"/>
                <a:t>zeros(m,n)</a:t>
              </a:r>
            </a:p>
            <a:p>
              <a:pPr algn="ctr">
                <a:lnSpc>
                  <a:spcPct val="150000"/>
                </a:lnSpc>
              </a:pPr>
              <a:r>
                <a:rPr lang="en-US" sz="2000" b="1" dirty="0" smtClean="0"/>
                <a:t>eye(n)</a:t>
              </a:r>
            </a:p>
            <a:p>
              <a:pPr algn="ctr">
                <a:lnSpc>
                  <a:spcPct val="150000"/>
                </a:lnSpc>
              </a:pPr>
              <a:r>
                <a:rPr lang="en-US" sz="2000" b="1" dirty="0" smtClean="0"/>
                <a:t>diag(x)</a:t>
              </a:r>
              <a:endParaRPr lang="en-US" sz="2000" b="1" dirty="0"/>
            </a:p>
          </p:txBody>
        </p:sp>
        <mc:AlternateContent xmlns:mc="http://schemas.openxmlformats.org/markup-compatibility/2006" xmlns:a14="http://schemas.microsoft.com/office/drawing/2010/main">
          <mc:Choice Requires="a14">
            <p:sp>
              <p:nvSpPr>
                <p:cNvPr id="4" name="TextBox 3"/>
                <p:cNvSpPr txBox="1"/>
                <p:nvPr/>
              </p:nvSpPr>
              <p:spPr>
                <a:xfrm>
                  <a:off x="3886200" y="2057400"/>
                  <a:ext cx="4114800" cy="2806987"/>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Times New Roman" pitchFamily="18" charset="0"/>
                    </a:rPr>
                    <a:t>ایجاد ماتریس مربعی </a:t>
                  </a:r>
                  <a14:m>
                    <m:oMath xmlns:m="http://schemas.openxmlformats.org/officeDocument/2006/math">
                      <m:r>
                        <a:rPr lang="en-US" sz="2000" b="0" i="1" smtClean="0">
                          <a:latin typeface="Cambria Math"/>
                        </a:rPr>
                        <m:t>𝑛</m:t>
                      </m:r>
                      <m:r>
                        <a:rPr lang="en-US" sz="2000" b="0" i="1" smtClean="0">
                          <a:latin typeface="Cambria Math"/>
                          <a:ea typeface="Cambria Math"/>
                        </a:rPr>
                        <m:t>×</m:t>
                      </m:r>
                      <m:r>
                        <a:rPr lang="en-US" sz="2000" b="0" i="1" smtClean="0">
                          <a:latin typeface="Cambria Math"/>
                          <a:ea typeface="Cambria Math"/>
                        </a:rPr>
                        <m:t>𝑛</m:t>
                      </m:r>
                      <m:r>
                        <a:rPr lang="fa-IR" sz="2000" b="0" i="1" smtClean="0">
                          <a:latin typeface="Cambria Math"/>
                          <a:ea typeface="Cambria Math"/>
                        </a:rPr>
                        <m:t> </m:t>
                      </m:r>
                    </m:oMath>
                  </a14:m>
                  <a:r>
                    <a:rPr lang="fa-IR" sz="2000" dirty="0" smtClean="0">
                      <a:latin typeface="Times New Roman" pitchFamily="18" charset="0"/>
                      <a:cs typeface="Times New Roman" pitchFamily="18" charset="0"/>
                    </a:rPr>
                    <a:t> با درایه‌های 1</a:t>
                  </a:r>
                </a:p>
                <a:p>
                  <a:pPr algn="r" rtl="1">
                    <a:lnSpc>
                      <a:spcPct val="150000"/>
                    </a:lnSpc>
                  </a:pPr>
                  <a:r>
                    <a:rPr lang="fa-IR" sz="2000" dirty="0" smtClean="0">
                      <a:latin typeface="Times New Roman" pitchFamily="18" charset="0"/>
                      <a:cs typeface="Times New Roman" pitchFamily="18" charset="0"/>
                    </a:rPr>
                    <a:t>ایجاد ماتریس </a:t>
                  </a:r>
                  <a14:m>
                    <m:oMath xmlns:m="http://schemas.openxmlformats.org/officeDocument/2006/math">
                      <m:r>
                        <a:rPr lang="en-US" sz="2000" b="0" i="1" smtClean="0">
                          <a:latin typeface="Cambria Math"/>
                        </a:rPr>
                        <m:t>𝑚</m:t>
                      </m:r>
                      <m:r>
                        <a:rPr lang="en-US" sz="2000" b="0" i="1" smtClean="0">
                          <a:latin typeface="Cambria Math"/>
                          <a:ea typeface="Cambria Math"/>
                        </a:rPr>
                        <m:t>×</m:t>
                      </m:r>
                      <m:r>
                        <a:rPr lang="en-US" sz="2000" b="0" i="1" smtClean="0">
                          <a:latin typeface="Cambria Math"/>
                          <a:ea typeface="Cambria Math"/>
                        </a:rPr>
                        <m:t>𝑛</m:t>
                      </m:r>
                    </m:oMath>
                  </a14:m>
                  <a:r>
                    <a:rPr lang="fa-IR" sz="2000" dirty="0" smtClean="0">
                      <a:latin typeface="Times New Roman" pitchFamily="18" charset="0"/>
                      <a:cs typeface="Times New Roman" pitchFamily="18" charset="0"/>
                    </a:rPr>
                    <a:t> با درایه‌های 1</a:t>
                  </a:r>
                </a:p>
                <a:p>
                  <a:pPr algn="r" rtl="1">
                    <a:lnSpc>
                      <a:spcPct val="150000"/>
                    </a:lnSpc>
                  </a:pPr>
                  <a:r>
                    <a:rPr lang="fa-IR" sz="2000" dirty="0" smtClean="0">
                      <a:latin typeface="Times New Roman" pitchFamily="18" charset="0"/>
                      <a:cs typeface="Times New Roman" pitchFamily="18" charset="0"/>
                    </a:rPr>
                    <a:t>ایجاد ماتریس مربعی </a:t>
                  </a:r>
                  <a14:m>
                    <m:oMath xmlns:m="http://schemas.openxmlformats.org/officeDocument/2006/math">
                      <m:r>
                        <a:rPr lang="en-US" sz="2000" b="0" i="1" smtClean="0">
                          <a:latin typeface="Cambria Math"/>
                        </a:rPr>
                        <m:t>𝑛</m:t>
                      </m:r>
                      <m:r>
                        <a:rPr lang="en-US" sz="2000" b="0" i="1" smtClean="0">
                          <a:latin typeface="Cambria Math"/>
                          <a:ea typeface="Cambria Math"/>
                        </a:rPr>
                        <m:t>×</m:t>
                      </m:r>
                      <m:r>
                        <a:rPr lang="en-US" sz="2000" b="0" i="1" smtClean="0">
                          <a:latin typeface="Cambria Math"/>
                          <a:ea typeface="Cambria Math"/>
                        </a:rPr>
                        <m:t>𝑛</m:t>
                      </m:r>
                    </m:oMath>
                  </a14:m>
                  <a:r>
                    <a:rPr lang="fa-IR" sz="2000" dirty="0" smtClean="0">
                      <a:latin typeface="Times New Roman" pitchFamily="18" charset="0"/>
                      <a:cs typeface="Times New Roman" pitchFamily="18" charset="0"/>
                    </a:rPr>
                    <a:t> با درایه‌های صفر</a:t>
                  </a:r>
                </a:p>
                <a:p>
                  <a:pPr algn="r" rtl="1">
                    <a:lnSpc>
                      <a:spcPct val="150000"/>
                    </a:lnSpc>
                  </a:pPr>
                  <a:r>
                    <a:rPr lang="fa-IR" sz="2000" dirty="0" smtClean="0">
                      <a:latin typeface="Times New Roman" pitchFamily="18" charset="0"/>
                      <a:cs typeface="Times New Roman" pitchFamily="18" charset="0"/>
                    </a:rPr>
                    <a:t>ایجاد ماتریس </a:t>
                  </a:r>
                  <a14:m>
                    <m:oMath xmlns:m="http://schemas.openxmlformats.org/officeDocument/2006/math">
                      <m:r>
                        <a:rPr lang="en-US" sz="2000" b="0" i="1" smtClean="0">
                          <a:latin typeface="Cambria Math"/>
                        </a:rPr>
                        <m:t>𝑚</m:t>
                      </m:r>
                      <m:r>
                        <a:rPr lang="en-US" sz="2000" b="0" i="1" smtClean="0">
                          <a:latin typeface="Cambria Math"/>
                          <a:ea typeface="Cambria Math"/>
                        </a:rPr>
                        <m:t>×</m:t>
                      </m:r>
                      <m:r>
                        <a:rPr lang="en-US" sz="2000" b="0" i="1" smtClean="0">
                          <a:latin typeface="Cambria Math"/>
                          <a:ea typeface="Cambria Math"/>
                        </a:rPr>
                        <m:t>𝑛</m:t>
                      </m:r>
                      <m:r>
                        <a:rPr lang="fa-IR" sz="2000" b="0" i="1" smtClean="0">
                          <a:latin typeface="Cambria Math"/>
                          <a:ea typeface="Cambria Math"/>
                        </a:rPr>
                        <m:t> </m:t>
                      </m:r>
                    </m:oMath>
                  </a14:m>
                  <a:r>
                    <a:rPr lang="fa-IR" sz="2000" dirty="0" smtClean="0">
                      <a:latin typeface="Times New Roman" pitchFamily="18" charset="0"/>
                      <a:cs typeface="Times New Roman" pitchFamily="18" charset="0"/>
                    </a:rPr>
                    <a:t> با درایه‌های صفر</a:t>
                  </a:r>
                </a:p>
                <a:p>
                  <a:pPr algn="r" rtl="1">
                    <a:lnSpc>
                      <a:spcPct val="150000"/>
                    </a:lnSpc>
                  </a:pPr>
                  <a:r>
                    <a:rPr lang="fa-IR" sz="2000" dirty="0" smtClean="0">
                      <a:latin typeface="Times New Roman" pitchFamily="18" charset="0"/>
                      <a:cs typeface="Times New Roman" pitchFamily="18" charset="0"/>
                    </a:rPr>
                    <a:t>ایجاد ماتریس واحد </a:t>
                  </a:r>
                  <a14:m>
                    <m:oMath xmlns:m="http://schemas.openxmlformats.org/officeDocument/2006/math">
                      <m:r>
                        <a:rPr lang="en-US" sz="2000" b="0" i="1" smtClean="0">
                          <a:latin typeface="Cambria Math"/>
                        </a:rPr>
                        <m:t>𝑛</m:t>
                      </m:r>
                      <m:r>
                        <a:rPr lang="en-US" sz="2000" b="0" i="1" smtClean="0">
                          <a:latin typeface="Cambria Math"/>
                          <a:ea typeface="Cambria Math"/>
                        </a:rPr>
                        <m:t>×</m:t>
                      </m:r>
                      <m:r>
                        <a:rPr lang="en-US" sz="2000" b="0" i="1" smtClean="0">
                          <a:latin typeface="Cambria Math"/>
                          <a:ea typeface="Cambria Math"/>
                        </a:rPr>
                        <m:t>𝑛</m:t>
                      </m:r>
                    </m:oMath>
                  </a14:m>
                  <a:endParaRPr lang="fa-IR" sz="2000" dirty="0" smtClean="0">
                    <a:latin typeface="Times New Roman" pitchFamily="18" charset="0"/>
                    <a:cs typeface="Times New Roman" pitchFamily="18" charset="0"/>
                  </a:endParaRPr>
                </a:p>
                <a:p>
                  <a:pPr algn="r" rtl="1">
                    <a:lnSpc>
                      <a:spcPct val="150000"/>
                    </a:lnSpc>
                  </a:pPr>
                  <a:r>
                    <a:rPr lang="fa-IR" sz="2000" dirty="0" smtClean="0">
                      <a:latin typeface="Times New Roman" pitchFamily="18" charset="0"/>
                      <a:cs typeface="Times New Roman" pitchFamily="18" charset="0"/>
                    </a:rPr>
                    <a:t>ایجاد ماتریس قطری</a:t>
                  </a:r>
                </a:p>
              </p:txBody>
            </p:sp>
          </mc:Choice>
          <mc:Fallback xmlns="">
            <p:sp>
              <p:nvSpPr>
                <p:cNvPr id="4" name="TextBox 3"/>
                <p:cNvSpPr txBox="1">
                  <a:spLocks noRot="1" noChangeAspect="1" noMove="1" noResize="1" noEditPoints="1" noAdjustHandles="1" noChangeArrowheads="1" noChangeShapeType="1" noTextEdit="1"/>
                </p:cNvSpPr>
                <p:nvPr/>
              </p:nvSpPr>
              <p:spPr>
                <a:xfrm>
                  <a:off x="3886200" y="2057400"/>
                  <a:ext cx="4114800" cy="2806987"/>
                </a:xfrm>
                <a:prstGeom prst="rect">
                  <a:avLst/>
                </a:prstGeom>
                <a:blipFill rotWithShape="1">
                  <a:blip r:embed="rId2"/>
                  <a:stretch>
                    <a:fillRect r="-1344"/>
                  </a:stretch>
                </a:blipFill>
              </p:spPr>
              <p:txBody>
                <a:bodyPr/>
                <a:lstStyle/>
                <a:p>
                  <a:r>
                    <a:rPr lang="en-US">
                      <a:noFill/>
                    </a:rPr>
                    <a:t> </a:t>
                  </a:r>
                </a:p>
              </p:txBody>
            </p:sp>
          </mc:Fallback>
        </mc:AlternateContent>
      </p:grpSp>
    </p:spTree>
    <p:extLst>
      <p:ext uri="{BB962C8B-B14F-4D97-AF65-F5344CB8AC3E}">
        <p14:creationId xmlns:p14="http://schemas.microsoft.com/office/powerpoint/2010/main" val="2733764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62" y="538162"/>
            <a:ext cx="5553075" cy="57816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2" y="561975"/>
            <a:ext cx="7610475" cy="5734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275" y="976312"/>
            <a:ext cx="5505450" cy="4905375"/>
          </a:xfrm>
          <a:prstGeom prst="rect">
            <a:avLst/>
          </a:prstGeom>
        </p:spPr>
      </p:pic>
      <p:sp>
        <p:nvSpPr>
          <p:cNvPr id="5" name="Curved Right Arrow 4">
            <a:hlinkClick r:id="rId5" action="ppaction://hlinksldjump"/>
          </p:cNvPr>
          <p:cNvSpPr/>
          <p:nvPr/>
        </p:nvSpPr>
        <p:spPr>
          <a:xfrm>
            <a:off x="228600" y="6019800"/>
            <a:ext cx="381000" cy="609600"/>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66682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2646878"/>
          </a:xfrm>
          <a:prstGeom prst="rect">
            <a:avLst/>
          </a:prstGeom>
          <a:noFill/>
        </p:spPr>
        <p:txBody>
          <a:bodyPr wrap="square" rtlCol="0">
            <a:spAutoFit/>
          </a:bodyPr>
          <a:lstStyle/>
          <a:p>
            <a:pPr algn="ctr"/>
            <a:r>
              <a:rPr lang="fa-IR" sz="16600" dirty="0" smtClean="0">
                <a:latin typeface="Times New Roman" pitchFamily="18" charset="0"/>
                <a:cs typeface="Times New Roman" pitchFamily="18" charset="0"/>
              </a:rPr>
              <a:t>پایان</a:t>
            </a:r>
            <a:endParaRPr lang="en-US" sz="16600" dirty="0">
              <a:latin typeface="Times New Roman" pitchFamily="18" charset="0"/>
              <a:cs typeface="Times New Roman" pitchFamily="18" charset="0"/>
            </a:endParaRPr>
          </a:p>
        </p:txBody>
      </p:sp>
    </p:spTree>
    <p:extLst>
      <p:ext uri="{BB962C8B-B14F-4D97-AF65-F5344CB8AC3E}">
        <p14:creationId xmlns:p14="http://schemas.microsoft.com/office/powerpoint/2010/main" val="130663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688032"/>
            <a:ext cx="3962400" cy="461665"/>
          </a:xfrm>
          <a:prstGeom prst="rect">
            <a:avLst/>
          </a:prstGeom>
          <a:noFill/>
        </p:spPr>
        <p:txBody>
          <a:bodyPr wrap="square" rtlCol="0">
            <a:spAutoFit/>
          </a:bodyPr>
          <a:lstStyle/>
          <a:p>
            <a:pPr algn="r" rtl="1"/>
            <a:r>
              <a:rPr lang="fa-IR" sz="2400" b="1" dirty="0" smtClean="0">
                <a:latin typeface="Times New Roman" pitchFamily="18" charset="0"/>
                <a:cs typeface="Times New Roman" pitchFamily="18" charset="0"/>
              </a:rPr>
              <a:t>چند نکته در استفاده از دستور </a:t>
            </a:r>
            <a:r>
              <a:rPr lang="en-US" sz="2400" b="1" dirty="0" smtClean="0">
                <a:latin typeface="Times New Roman" pitchFamily="18" charset="0"/>
                <a:cs typeface="Times New Roman" pitchFamily="18" charset="0"/>
              </a:rPr>
              <a:t>diag</a:t>
            </a:r>
            <a:endParaRPr lang="en-US"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85800" y="1600200"/>
                <a:ext cx="7696200" cy="2800767"/>
              </a:xfrm>
              <a:prstGeom prst="rect">
                <a:avLst/>
              </a:prstGeom>
              <a:noFill/>
            </p:spPr>
            <p:txBody>
              <a:bodyPr wrap="square" rtlCol="0">
                <a:spAutoFit/>
              </a:bodyPr>
              <a:lstStyle/>
              <a:p>
                <a:pPr algn="justLow" rtl="1"/>
                <a:r>
                  <a:rPr lang="fa-IR" sz="2200" dirty="0" smtClean="0">
                    <a:latin typeface="Times New Roman" pitchFamily="18" charset="0"/>
                    <a:cs typeface="Times New Roman" pitchFamily="18" charset="0"/>
                  </a:rPr>
                  <a:t>اگر </a:t>
                </a:r>
                <a:r>
                  <a:rPr lang="en-US" sz="2200" dirty="0" smtClean="0">
                    <a:latin typeface="Times New Roman" pitchFamily="18" charset="0"/>
                    <a:cs typeface="Times New Roman" pitchFamily="18" charset="0"/>
                  </a:rPr>
                  <a:t>x</a:t>
                </a:r>
                <a:r>
                  <a:rPr lang="fa-IR" sz="2200" dirty="0" smtClean="0">
                    <a:latin typeface="Times New Roman" pitchFamily="18" charset="0"/>
                    <a:cs typeface="Times New Roman" pitchFamily="18" charset="0"/>
                  </a:rPr>
                  <a:t> یک بردار باشد،گزاره‌ی </a:t>
                </a:r>
                <a:r>
                  <a:rPr lang="en-US" sz="2200" dirty="0" smtClean="0">
                    <a:latin typeface="Times New Roman" pitchFamily="18" charset="0"/>
                    <a:cs typeface="Times New Roman" pitchFamily="18" charset="0"/>
                  </a:rPr>
                  <a:t>diag(x)</a:t>
                </a:r>
                <a:r>
                  <a:rPr lang="fa-IR" sz="2200" dirty="0" smtClean="0">
                    <a:latin typeface="Times New Roman" pitchFamily="18" charset="0"/>
                    <a:cs typeface="Times New Roman" pitchFamily="18" charset="0"/>
                  </a:rPr>
                  <a:t> یک ماتریس قطری ایجاد می‌کند و درایه‌های </a:t>
                </a:r>
                <a:r>
                  <a:rPr lang="en-US" sz="2200" dirty="0" smtClean="0">
                    <a:latin typeface="Times New Roman" pitchFamily="18" charset="0"/>
                    <a:cs typeface="Times New Roman" pitchFamily="18" charset="0"/>
                  </a:rPr>
                  <a:t>x</a:t>
                </a:r>
                <a:r>
                  <a:rPr lang="fa-IR" sz="2200" dirty="0" smtClean="0">
                    <a:latin typeface="Times New Roman" pitchFamily="18" charset="0"/>
                    <a:cs typeface="Times New Roman" pitchFamily="18" charset="0"/>
                  </a:rPr>
                  <a:t> را روی قطر اصلی آن قرار می‌دهد.</a:t>
                </a:r>
              </a:p>
              <a:p>
                <a:pPr algn="justLow" rtl="1"/>
                <a:r>
                  <a:rPr lang="fa-IR" sz="2200" dirty="0" smtClean="0">
                    <a:latin typeface="Times New Roman" pitchFamily="18" charset="0"/>
                    <a:cs typeface="Times New Roman" pitchFamily="18" charset="0"/>
                  </a:rPr>
                  <a:t>اگر </a:t>
                </a:r>
                <a:r>
                  <a:rPr lang="en-US" sz="2200" dirty="0" smtClean="0">
                    <a:latin typeface="Times New Roman" pitchFamily="18" charset="0"/>
                    <a:cs typeface="Times New Roman" pitchFamily="18" charset="0"/>
                  </a:rPr>
                  <a:t>A</a:t>
                </a:r>
                <a:r>
                  <a:rPr lang="fa-IR" sz="2200" dirty="0" smtClean="0">
                    <a:latin typeface="Times New Roman" pitchFamily="18" charset="0"/>
                    <a:cs typeface="Times New Roman" pitchFamily="18" charset="0"/>
                  </a:rPr>
                  <a:t> یک ماتریس مربعی باشد گزاره‌ی </a:t>
                </a:r>
                <a:r>
                  <a:rPr lang="en-US" sz="2200" dirty="0" smtClean="0">
                    <a:latin typeface="Times New Roman" pitchFamily="18" charset="0"/>
                    <a:cs typeface="Times New Roman" pitchFamily="18" charset="0"/>
                  </a:rPr>
                  <a:t>diag(A)</a:t>
                </a:r>
                <a:r>
                  <a:rPr lang="fa-IR" sz="2200" dirty="0" smtClean="0">
                    <a:latin typeface="Times New Roman" pitchFamily="18" charset="0"/>
                    <a:cs typeface="Times New Roman" pitchFamily="18" charset="0"/>
                  </a:rPr>
                  <a:t> برداری به دست می‌دهد که از عناصر قطری </a:t>
                </a:r>
                <a:r>
                  <a:rPr lang="en-US" sz="2200" dirty="0" smtClean="0">
                    <a:latin typeface="Times New Roman" pitchFamily="18" charset="0"/>
                    <a:cs typeface="Times New Roman" pitchFamily="18" charset="0"/>
                  </a:rPr>
                  <a:t>A</a:t>
                </a:r>
                <a:r>
                  <a:rPr lang="fa-IR" sz="2200" dirty="0" smtClean="0">
                    <a:latin typeface="Times New Roman" pitchFamily="18" charset="0"/>
                    <a:cs typeface="Times New Roman" pitchFamily="18" charset="0"/>
                  </a:rPr>
                  <a:t> تشکیل شده است و </a:t>
                </a:r>
                <a:r>
                  <a:rPr lang="en-US" sz="2200" dirty="0" smtClean="0">
                    <a:latin typeface="Times New Roman" pitchFamily="18" charset="0"/>
                    <a:cs typeface="Times New Roman" pitchFamily="18" charset="0"/>
                  </a:rPr>
                  <a:t>diag(diag(A))</a:t>
                </a:r>
                <a:r>
                  <a:rPr lang="fa-IR" sz="2200" dirty="0" smtClean="0">
                    <a:latin typeface="Times New Roman" pitchFamily="18" charset="0"/>
                    <a:cs typeface="Times New Roman" pitchFamily="18" charset="0"/>
                  </a:rPr>
                  <a:t> یک ماتریس قطری به دست می‌دهد که قطر اصلی آن با درایه‌های قطر اصلی ماتریس </a:t>
                </a:r>
                <a:r>
                  <a:rPr lang="en-US" sz="2200" dirty="0" smtClean="0">
                    <a:latin typeface="Times New Roman" pitchFamily="18" charset="0"/>
                    <a:cs typeface="Times New Roman" pitchFamily="18" charset="0"/>
                  </a:rPr>
                  <a:t>A</a:t>
                </a:r>
                <a:r>
                  <a:rPr lang="fa-IR" sz="2200" dirty="0" smtClean="0">
                    <a:latin typeface="Times New Roman" pitchFamily="18" charset="0"/>
                    <a:cs typeface="Times New Roman" pitchFamily="18" charset="0"/>
                  </a:rPr>
                  <a:t> یکی است.</a:t>
                </a:r>
              </a:p>
              <a:p>
                <a:pPr algn="justLow" rtl="1"/>
                <a:r>
                  <a:rPr lang="fa-IR" sz="2200" dirty="0" smtClean="0">
                    <a:latin typeface="Times New Roman" pitchFamily="18" charset="0"/>
                    <a:cs typeface="Times New Roman" pitchFamily="18" charset="0"/>
                  </a:rPr>
                  <a:t>توجه به این نکته مهم است که دستور </a:t>
                </a:r>
                <a:r>
                  <a:rPr lang="en-US" sz="2200" dirty="0" smtClean="0">
                    <a:latin typeface="Times New Roman" pitchFamily="18" charset="0"/>
                    <a:cs typeface="Times New Roman" pitchFamily="18" charset="0"/>
                  </a:rPr>
                  <a:t>diag(0:n)</a:t>
                </a:r>
                <a:r>
                  <a:rPr lang="fa-IR" sz="2200" dirty="0" smtClean="0">
                    <a:latin typeface="Times New Roman" pitchFamily="18" charset="0"/>
                    <a:cs typeface="Times New Roman" pitchFamily="18" charset="0"/>
                  </a:rPr>
                  <a:t> با دستور </a:t>
                </a:r>
                <a:r>
                  <a:rPr lang="en-US" sz="2200" dirty="0" smtClean="0">
                    <a:latin typeface="Times New Roman" pitchFamily="18" charset="0"/>
                    <a:cs typeface="Times New Roman" pitchFamily="18" charset="0"/>
                  </a:rPr>
                  <a:t>diag(0,n)</a:t>
                </a:r>
                <a:r>
                  <a:rPr lang="fa-IR" sz="2200" dirty="0" smtClean="0">
                    <a:latin typeface="Times New Roman" pitchFamily="18" charset="0"/>
                    <a:cs typeface="Times New Roman" pitchFamily="18" charset="0"/>
                  </a:rPr>
                  <a:t> کاملا تفاوت دارد.دستور </a:t>
                </a:r>
                <a:r>
                  <a:rPr lang="en-US" sz="2200" dirty="0" smtClean="0">
                    <a:latin typeface="Times New Roman" pitchFamily="18" charset="0"/>
                    <a:cs typeface="Times New Roman" pitchFamily="18" charset="0"/>
                  </a:rPr>
                  <a:t>diag(0,n)</a:t>
                </a:r>
                <a:r>
                  <a:rPr lang="fa-IR" sz="2200" dirty="0" smtClean="0">
                    <a:latin typeface="Times New Roman" pitchFamily="18" charset="0"/>
                    <a:cs typeface="Times New Roman" pitchFamily="18" charset="0"/>
                  </a:rPr>
                  <a:t> یک ماتریس </a:t>
                </a:r>
                <a14:m>
                  <m:oMath xmlns:m="http://schemas.openxmlformats.org/officeDocument/2006/math">
                    <m:r>
                      <a:rPr lang="en-US" sz="2200" b="0" i="1" smtClean="0">
                        <a:latin typeface="Cambria Math"/>
                      </a:rPr>
                      <m:t>(</m:t>
                    </m:r>
                    <m:r>
                      <a:rPr lang="en-US" sz="2200" b="0" i="1" smtClean="0">
                        <a:latin typeface="Cambria Math"/>
                      </a:rPr>
                      <m:t>𝑛</m:t>
                    </m:r>
                    <m:r>
                      <a:rPr lang="en-US" sz="2200" b="0" i="1" smtClean="0">
                        <a:latin typeface="Cambria Math"/>
                      </a:rPr>
                      <m:t>+</m:t>
                    </m:r>
                    <m:r>
                      <a:rPr lang="en-US" sz="2200" b="0" i="1" smtClean="0">
                        <a:latin typeface="Cambria Math"/>
                      </a:rPr>
                      <m:t>1</m:t>
                    </m:r>
                    <m:r>
                      <a:rPr lang="en-US" sz="2200" b="0" i="1" smtClean="0">
                        <a:latin typeface="Cambria Math"/>
                      </a:rPr>
                      <m:t>)×</m:t>
                    </m:r>
                    <m:d>
                      <m:dPr>
                        <m:ctrlPr>
                          <a:rPr lang="en-US" sz="2200" b="0" i="1" smtClean="0">
                            <a:latin typeface="Cambria Math"/>
                            <a:ea typeface="Cambria Math"/>
                          </a:rPr>
                        </m:ctrlPr>
                      </m:dPr>
                      <m:e>
                        <m:r>
                          <a:rPr lang="en-US" sz="2200" b="0" i="1" smtClean="0">
                            <a:latin typeface="Cambria Math"/>
                            <a:ea typeface="Cambria Math"/>
                          </a:rPr>
                          <m:t>𝑛</m:t>
                        </m:r>
                        <m:r>
                          <a:rPr lang="en-US" sz="2200" b="0" i="1" smtClean="0">
                            <a:latin typeface="Cambria Math"/>
                            <a:ea typeface="Cambria Math"/>
                          </a:rPr>
                          <m:t>+</m:t>
                        </m:r>
                        <m:r>
                          <a:rPr lang="en-US" sz="2200" b="0" i="1" smtClean="0">
                            <a:latin typeface="Cambria Math"/>
                            <a:ea typeface="Cambria Math"/>
                          </a:rPr>
                          <m:t>1</m:t>
                        </m:r>
                      </m:e>
                    </m:d>
                  </m:oMath>
                </a14:m>
                <a:r>
                  <a:rPr lang="fa-IR" sz="2200" dirty="0" smtClean="0">
                    <a:latin typeface="Times New Roman" pitchFamily="18" charset="0"/>
                    <a:cs typeface="Times New Roman" pitchFamily="18" charset="0"/>
                  </a:rPr>
                  <a:t> تمام صفر می‌دهد.</a:t>
                </a:r>
              </a:p>
              <a:p>
                <a:pPr algn="justLow" rtl="1"/>
                <a:r>
                  <a:rPr lang="fa-IR" sz="2200" dirty="0" smtClean="0">
                    <a:latin typeface="Times New Roman" pitchFamily="18" charset="0"/>
                    <a:cs typeface="Times New Roman" pitchFamily="18" charset="0"/>
                  </a:rPr>
                  <a:t>برای مثال:</a:t>
                </a:r>
                <a:endParaRPr lang="en-US" sz="22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85800" y="1600200"/>
                <a:ext cx="7696200" cy="2800767"/>
              </a:xfrm>
              <a:prstGeom prst="rect">
                <a:avLst/>
              </a:prstGeom>
              <a:blipFill rotWithShape="1">
                <a:blip r:embed="rId3"/>
                <a:stretch>
                  <a:fillRect l="-1981" t="-1307" r="-1030" b="-3268"/>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18" y="4101661"/>
            <a:ext cx="3716482" cy="2603940"/>
          </a:xfrm>
          <a:prstGeom prst="rect">
            <a:avLst/>
          </a:prstGeom>
        </p:spPr>
      </p:pic>
    </p:spTree>
    <p:extLst>
      <p:ext uri="{BB962C8B-B14F-4D97-AF65-F5344CB8AC3E}">
        <p14:creationId xmlns:p14="http://schemas.microsoft.com/office/powerpoint/2010/main" val="2275948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3565</TotalTime>
  <Words>4923</Words>
  <Application>Microsoft Office PowerPoint</Application>
  <PresentationFormat>On-screen Show (4:3)</PresentationFormat>
  <Paragraphs>836</Paragraphs>
  <Slides>81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Trek</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20 DVDs</dc:creator>
  <cp:lastModifiedBy>MRT Pack 20 DVDs</cp:lastModifiedBy>
  <cp:revision>282</cp:revision>
  <dcterms:created xsi:type="dcterms:W3CDTF">2013-05-18T15:34:34Z</dcterms:created>
  <dcterms:modified xsi:type="dcterms:W3CDTF">2014-01-26T15:59:58Z</dcterms:modified>
</cp:coreProperties>
</file>