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64" r:id="rId1"/>
  </p:sldMasterIdLst>
  <p:notesMasterIdLst>
    <p:notesMasterId r:id="rId30"/>
  </p:notesMasterIdLst>
  <p:sldIdLst>
    <p:sldId id="257" r:id="rId2"/>
    <p:sldId id="256" r:id="rId3"/>
    <p:sldId id="258" r:id="rId4"/>
    <p:sldId id="287" r:id="rId5"/>
    <p:sldId id="260" r:id="rId6"/>
    <p:sldId id="261" r:id="rId7"/>
    <p:sldId id="282" r:id="rId8"/>
    <p:sldId id="262" r:id="rId9"/>
    <p:sldId id="263" r:id="rId10"/>
    <p:sldId id="280" r:id="rId11"/>
    <p:sldId id="281" r:id="rId12"/>
    <p:sldId id="264" r:id="rId13"/>
    <p:sldId id="265" r:id="rId14"/>
    <p:sldId id="266" r:id="rId15"/>
    <p:sldId id="267" r:id="rId16"/>
    <p:sldId id="283" r:id="rId17"/>
    <p:sldId id="269" r:id="rId18"/>
    <p:sldId id="270" r:id="rId19"/>
    <p:sldId id="275" r:id="rId20"/>
    <p:sldId id="271" r:id="rId21"/>
    <p:sldId id="272" r:id="rId22"/>
    <p:sldId id="273" r:id="rId23"/>
    <p:sldId id="274" r:id="rId24"/>
    <p:sldId id="276" r:id="rId25"/>
    <p:sldId id="277" r:id="rId26"/>
    <p:sldId id="278" r:id="rId27"/>
    <p:sldId id="284"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p.sepehr" initials="r"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0033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583" autoAdjust="0"/>
    <p:restoredTop sz="87814" autoAdjust="0"/>
  </p:normalViewPr>
  <p:slideViewPr>
    <p:cSldViewPr>
      <p:cViewPr>
        <p:scale>
          <a:sx n="75" d="100"/>
          <a:sy n="75" d="100"/>
        </p:scale>
        <p:origin x="-123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162DEA-5B52-49F7-A63C-830E5B9CB600}" type="datetimeFigureOut">
              <a:rPr lang="en-US" smtClean="0"/>
              <a:pPr/>
              <a:t>12/6/2012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390E85-29AF-4621-808E-A4D673F975F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3390E85-29AF-4621-808E-A4D673F975F0}"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33390E85-29AF-4621-808E-A4D673F975F0}"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12/6/2012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0"/>
          <a:tileRect/>
        </a:gra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12/6/2012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165" r:id="rId1"/>
    <p:sldLayoutId id="2147484166" r:id="rId2"/>
    <p:sldLayoutId id="2147484167" r:id="rId3"/>
    <p:sldLayoutId id="2147484168" r:id="rId4"/>
    <p:sldLayoutId id="2147484169" r:id="rId5"/>
    <p:sldLayoutId id="2147484170" r:id="rId6"/>
    <p:sldLayoutId id="2147484171" r:id="rId7"/>
    <p:sldLayoutId id="2147484172" r:id="rId8"/>
    <p:sldLayoutId id="2147484173" r:id="rId9"/>
    <p:sldLayoutId id="2147484174" r:id="rId10"/>
    <p:sldLayoutId id="214748417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iran-eng.com/"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3" descr="Untitled-1 copy.png"/>
          <p:cNvPicPr>
            <a:picLocks noGrp="1" noChangeAspect="1"/>
          </p:cNvPicPr>
          <p:nvPr>
            <p:ph idx="1"/>
          </p:nvPr>
        </p:nvPicPr>
        <p:blipFill>
          <a:blip r:embed="rId3" cstate="print"/>
          <a:stretch>
            <a:fillRect/>
          </a:stretch>
        </p:blipFill>
        <p:spPr>
          <a:xfrm>
            <a:off x="1295400" y="152400"/>
            <a:ext cx="6400800" cy="5867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ustDataLst>
      <p:tags r:id="rId1"/>
    </p:custDataLst>
  </p:cSld>
  <p:clrMapOvr>
    <a:masterClrMapping/>
  </p:clrMapOvr>
  <p:transition spd="slow">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Autofit/>
          </a:bodyPr>
          <a:lstStyle/>
          <a:p>
            <a:pPr algn="r" rtl="1"/>
            <a:r>
              <a:rPr lang="ar-SA" sz="3600" b="1" dirty="0" smtClean="0">
                <a:cs typeface="2  Zar" pitchFamily="2" charset="-78"/>
              </a:rPr>
              <a:t>ضرورتهايي</a:t>
            </a:r>
            <a:r>
              <a:rPr lang="fa-IR" sz="3600" b="1" dirty="0" smtClean="0">
                <a:cs typeface="2  Zar" pitchFamily="2" charset="-78"/>
              </a:rPr>
              <a:t> که </a:t>
            </a:r>
            <a:r>
              <a:rPr lang="en-US" sz="3600" b="1" dirty="0" smtClean="0">
                <a:solidFill>
                  <a:srgbClr val="002060"/>
                </a:solidFill>
                <a:cs typeface="2  Zar" pitchFamily="2" charset="-78"/>
              </a:rPr>
              <a:t>TQM</a:t>
            </a:r>
            <a:r>
              <a:rPr lang="ar-SA" sz="3600" b="1" dirty="0" smtClean="0">
                <a:cs typeface="2  Zar" pitchFamily="2" charset="-78"/>
              </a:rPr>
              <a:t> </a:t>
            </a:r>
            <a:r>
              <a:rPr lang="fa-IR" sz="3600" b="1" dirty="0" smtClean="0">
                <a:cs typeface="2  Zar" pitchFamily="2" charset="-78"/>
              </a:rPr>
              <a:t>بر </a:t>
            </a:r>
            <a:r>
              <a:rPr lang="ar-SA" sz="3600" b="1" dirty="0" smtClean="0">
                <a:cs typeface="2  Zar" pitchFamily="2" charset="-78"/>
              </a:rPr>
              <a:t>سازمان</a:t>
            </a:r>
            <a:r>
              <a:rPr lang="fa-IR" sz="3600" b="1" dirty="0" smtClean="0">
                <a:cs typeface="2  Zar" pitchFamily="2" charset="-78"/>
              </a:rPr>
              <a:t> اعمال م</a:t>
            </a:r>
            <a:r>
              <a:rPr lang="ar-SA" sz="3600" b="1" dirty="0" smtClean="0">
                <a:cs typeface="2  Zar" pitchFamily="2" charset="-78"/>
              </a:rPr>
              <a:t>ي</a:t>
            </a:r>
            <a:r>
              <a:rPr lang="fa-IR" sz="3600" b="1" dirty="0" smtClean="0">
                <a:cs typeface="2  Zar" pitchFamily="2" charset="-78"/>
              </a:rPr>
              <a:t> کند</a:t>
            </a:r>
            <a:endParaRPr lang="en-US" sz="3600" b="1" dirty="0">
              <a:cs typeface="2  Zar" pitchFamily="2" charset="-78"/>
            </a:endParaRPr>
          </a:p>
        </p:txBody>
      </p:sp>
      <p:sp>
        <p:nvSpPr>
          <p:cNvPr id="3" name="Content Placeholder 2"/>
          <p:cNvSpPr>
            <a:spLocks noGrp="1"/>
          </p:cNvSpPr>
          <p:nvPr>
            <p:ph idx="1"/>
          </p:nvPr>
        </p:nvSpPr>
        <p:spPr/>
        <p:txBody>
          <a:bodyPr>
            <a:noAutofit/>
          </a:bodyPr>
          <a:lstStyle/>
          <a:p>
            <a:pPr algn="r" rtl="1">
              <a:lnSpc>
                <a:spcPct val="90000"/>
              </a:lnSpc>
            </a:pPr>
            <a:r>
              <a:rPr lang="ar-SA" sz="2700" dirty="0" smtClean="0">
                <a:cs typeface="B Badr" pitchFamily="2" charset="-78"/>
              </a:rPr>
              <a:t> كيفيت وظيفه هر عضو سازمان است و نه فقط مسئوليت فلان واحد.</a:t>
            </a:r>
          </a:p>
          <a:p>
            <a:pPr algn="r" rtl="1">
              <a:lnSpc>
                <a:spcPct val="90000"/>
              </a:lnSpc>
            </a:pPr>
            <a:r>
              <a:rPr lang="ar-SA" sz="2700" dirty="0" smtClean="0">
                <a:cs typeface="B Badr" pitchFamily="2" charset="-78"/>
              </a:rPr>
              <a:t> خدمات و توليدات بايد انتظارات مشتري را برآورد يا حتي از آن فراتر رود.</a:t>
            </a:r>
          </a:p>
          <a:p>
            <a:pPr algn="r" rtl="1">
              <a:lnSpc>
                <a:spcPct val="90000"/>
              </a:lnSpc>
            </a:pPr>
            <a:r>
              <a:rPr lang="ar-SA" sz="2700" dirty="0" smtClean="0">
                <a:cs typeface="B Badr" pitchFamily="2" charset="-78"/>
              </a:rPr>
              <a:t> كيفيت مستلزم وجود فرهنگ سازماني پويايي در سازمان است تا كيفيت را در سراسر</a:t>
            </a:r>
            <a:r>
              <a:rPr lang="fa-IR" sz="2700" dirty="0" smtClean="0">
                <a:cs typeface="B Badr" pitchFamily="2" charset="-78"/>
              </a:rPr>
              <a:t> </a:t>
            </a:r>
            <a:r>
              <a:rPr lang="ar-SA" sz="2700" dirty="0" smtClean="0">
                <a:cs typeface="B Badr" pitchFamily="2" charset="-78"/>
              </a:rPr>
              <a:t>زنجيره توليد يا خدمت (از منبع تا عرضه و تحويل) مورد توجه قرار دهد.</a:t>
            </a:r>
          </a:p>
          <a:p>
            <a:pPr algn="r" rtl="1">
              <a:lnSpc>
                <a:spcPct val="90000"/>
              </a:lnSpc>
            </a:pPr>
            <a:r>
              <a:rPr lang="ar-SA" sz="2700" dirty="0" smtClean="0">
                <a:cs typeface="B Badr" pitchFamily="2" charset="-78"/>
              </a:rPr>
              <a:t> مشاركت و همكاري بايد جايگزين روابط خصمانه با كاركنان و مشتريان شود.</a:t>
            </a:r>
          </a:p>
          <a:p>
            <a:pPr algn="r" rtl="1">
              <a:lnSpc>
                <a:spcPct val="90000"/>
              </a:lnSpc>
            </a:pPr>
            <a:r>
              <a:rPr lang="ar-SA" sz="2700" dirty="0" smtClean="0">
                <a:cs typeface="B Badr" pitchFamily="2" charset="-78"/>
              </a:rPr>
              <a:t> به كاركنان سازمان، در همه رده ها، بايد اقتدار و اختيار داد تا تصميماتي را كه موج</a:t>
            </a:r>
            <a:r>
              <a:rPr lang="fa-IR" sz="2700" dirty="0" smtClean="0">
                <a:cs typeface="B Badr" pitchFamily="2" charset="-78"/>
              </a:rPr>
              <a:t>ب</a:t>
            </a:r>
            <a:r>
              <a:rPr lang="ar-SA" sz="2700" dirty="0" smtClean="0">
                <a:cs typeface="B Badr" pitchFamily="2" charset="-78"/>
              </a:rPr>
              <a:t> كيفيت</a:t>
            </a:r>
            <a:r>
              <a:rPr lang="fa-IR" sz="2700" dirty="0" smtClean="0">
                <a:cs typeface="B Badr" pitchFamily="2" charset="-78"/>
              </a:rPr>
              <a:t> </a:t>
            </a:r>
            <a:r>
              <a:rPr lang="ar-SA" sz="2700" dirty="0" smtClean="0">
                <a:cs typeface="B Badr" pitchFamily="2" charset="-78"/>
              </a:rPr>
              <a:t>و خدمت بهتر است، اتخاذ كنند.</a:t>
            </a:r>
          </a:p>
          <a:p>
            <a:pPr algn="r" rtl="1">
              <a:lnSpc>
                <a:spcPct val="90000"/>
              </a:lnSpc>
            </a:pPr>
            <a:r>
              <a:rPr lang="ar-SA" sz="2700" dirty="0" smtClean="0">
                <a:cs typeface="B Badr" pitchFamily="2" charset="-78"/>
              </a:rPr>
              <a:t> كيفيت نه به عنوان مقصد، بلكه بايد به منزله سفر تلقي شود كه هدف آن فراتر رفتن از حد</a:t>
            </a:r>
            <a:r>
              <a:rPr lang="fa-IR" sz="2700" dirty="0" smtClean="0">
                <a:cs typeface="B Badr" pitchFamily="2" charset="-78"/>
              </a:rPr>
              <a:t> </a:t>
            </a:r>
            <a:r>
              <a:rPr lang="ar-SA" sz="2700" dirty="0" smtClean="0">
                <a:cs typeface="B Badr" pitchFamily="2" charset="-78"/>
              </a:rPr>
              <a:t>انتظار مشتري است.</a:t>
            </a:r>
            <a:endParaRPr lang="en-US" sz="2700" dirty="0" smtClean="0">
              <a:cs typeface="B Badr" pitchFamily="2" charset="-78"/>
            </a:endParaRPr>
          </a:p>
          <a:p>
            <a:pPr algn="r" rtl="1">
              <a:buNone/>
            </a:pPr>
            <a:endParaRPr lang="en-US" sz="27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Scale>
                                      <p:cBhvr>
                                        <p:cTn id="12"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0" end="0"/>
                                            </p:txEl>
                                          </p:spTgt>
                                        </p:tgtEl>
                                        <p:attrNameLst>
                                          <p:attrName>ppt_x</p:attrName>
                                          <p:attrName>ppt_y</p:attrName>
                                        </p:attrNameLst>
                                      </p:cBhvr>
                                    </p:animMotion>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Scale>
                                      <p:cBhvr>
                                        <p:cTn id="19"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
                                            <p:txEl>
                                              <p:pRg st="1" end="1"/>
                                            </p:txEl>
                                          </p:spTgt>
                                        </p:tgtEl>
                                        <p:attrNameLst>
                                          <p:attrName>ppt_x</p:attrName>
                                          <p:attrName>ppt_y</p:attrName>
                                        </p:attrNameLst>
                                      </p:cBhvr>
                                    </p:animMotion>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Scale>
                                      <p:cBhvr>
                                        <p:cTn id="26"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
                                            <p:txEl>
                                              <p:pRg st="2" end="2"/>
                                            </p:txEl>
                                          </p:spTgt>
                                        </p:tgtEl>
                                        <p:attrNameLst>
                                          <p:attrName>ppt_x</p:attrName>
                                          <p:attrName>ppt_y</p:attrName>
                                        </p:attrNameLst>
                                      </p:cBhvr>
                                    </p:animMotion>
                                    <p:animEffect transition="in" filter="fade">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Scale>
                                      <p:cBhvr>
                                        <p:cTn id="33" dur="1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4" dur="1000" decel="50000" fill="hold">
                                          <p:stCondLst>
                                            <p:cond delay="0"/>
                                          </p:stCondLst>
                                        </p:cTn>
                                        <p:tgtEl>
                                          <p:spTgt spid="3">
                                            <p:txEl>
                                              <p:pRg st="3" end="3"/>
                                            </p:txEl>
                                          </p:spTgt>
                                        </p:tgtEl>
                                        <p:attrNameLst>
                                          <p:attrName>ppt_x</p:attrName>
                                          <p:attrName>ppt_y</p:attrName>
                                        </p:attrNameLst>
                                      </p:cBhvr>
                                    </p:animMotion>
                                    <p:animEffect transition="in" filter="fade">
                                      <p:cBhvr>
                                        <p:cTn id="35" dur="1000"/>
                                        <p:tgtEl>
                                          <p:spTgt spid="3">
                                            <p:txEl>
                                              <p:pRg st="3" end="3"/>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Scale>
                                      <p:cBhvr>
                                        <p:cTn id="40"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1000" decel="50000" fill="hold">
                                          <p:stCondLst>
                                            <p:cond delay="0"/>
                                          </p:stCondLst>
                                        </p:cTn>
                                        <p:tgtEl>
                                          <p:spTgt spid="3">
                                            <p:txEl>
                                              <p:pRg st="4" end="4"/>
                                            </p:txEl>
                                          </p:spTgt>
                                        </p:tgtEl>
                                        <p:attrNameLst>
                                          <p:attrName>ppt_x</p:attrName>
                                          <p:attrName>ppt_y</p:attrName>
                                        </p:attrNameLst>
                                      </p:cBhvr>
                                    </p:animMotion>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Scale>
                                      <p:cBhvr>
                                        <p:cTn id="47" dur="1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8" dur="1000" decel="50000" fill="hold">
                                          <p:stCondLst>
                                            <p:cond delay="0"/>
                                          </p:stCondLst>
                                        </p:cTn>
                                        <p:tgtEl>
                                          <p:spTgt spid="3">
                                            <p:txEl>
                                              <p:pRg st="5" end="5"/>
                                            </p:txEl>
                                          </p:spTgt>
                                        </p:tgtEl>
                                        <p:attrNameLst>
                                          <p:attrName>ppt_x</p:attrName>
                                          <p:attrName>ppt_y</p:attrName>
                                        </p:attrNameLst>
                                      </p:cBhvr>
                                    </p:animMotion>
                                    <p:animEffect transition="in" filter="fade">
                                      <p:cBhvr>
                                        <p:cTn id="49"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r" rtl="1"/>
            <a:r>
              <a:rPr lang="ar-SA" sz="3200" b="1" dirty="0" smtClean="0">
                <a:cs typeface="2  Zar" pitchFamily="2" charset="-78"/>
              </a:rPr>
              <a:t>نقش مديران در ايجاد فرهنگ كيفيت</a:t>
            </a:r>
            <a:endParaRPr lang="en-US" sz="3200" dirty="0">
              <a:cs typeface="2  Zar" pitchFamily="2" charset="-78"/>
            </a:endParaRPr>
          </a:p>
        </p:txBody>
      </p:sp>
      <p:sp>
        <p:nvSpPr>
          <p:cNvPr id="3" name="Content Placeholder 2"/>
          <p:cNvSpPr>
            <a:spLocks noGrp="1"/>
          </p:cNvSpPr>
          <p:nvPr>
            <p:ph idx="1"/>
          </p:nvPr>
        </p:nvSpPr>
        <p:spPr/>
        <p:txBody>
          <a:bodyPr/>
          <a:lstStyle/>
          <a:p>
            <a:pPr algn="justLow" rtl="1"/>
            <a:r>
              <a:rPr lang="ar-SA" sz="2400" dirty="0" smtClean="0">
                <a:cs typeface="2  Zar" pitchFamily="2" charset="-78"/>
              </a:rPr>
              <a:t>اهمال گري و يا بي توجهي مدير ارشد، نتيجه اي جز شكست</a:t>
            </a:r>
            <a:r>
              <a:rPr lang="fa-IR" sz="2400" dirty="0" smtClean="0">
                <a:cs typeface="2  Zar" pitchFamily="2" charset="-78"/>
              </a:rPr>
              <a:t> </a:t>
            </a:r>
            <a:r>
              <a:rPr lang="ar-SA" sz="2400" dirty="0" smtClean="0">
                <a:cs typeface="2  Zar" pitchFamily="2" charset="-78"/>
              </a:rPr>
              <a:t>تمامي تلاشهاي انجام شده نخواهند داشت</a:t>
            </a:r>
            <a:r>
              <a:rPr lang="en-US" sz="2400" dirty="0" smtClean="0">
                <a:cs typeface="2  Zar" pitchFamily="2" charset="-78"/>
              </a:rPr>
              <a:t>.</a:t>
            </a:r>
            <a:endParaRPr lang="fa-IR" sz="2400" dirty="0" smtClean="0">
              <a:cs typeface="2  Zar" pitchFamily="2" charset="-78"/>
            </a:endParaRPr>
          </a:p>
          <a:p>
            <a:pPr algn="justLow" rtl="1"/>
            <a:r>
              <a:rPr lang="ar-SA" sz="2400" dirty="0" smtClean="0">
                <a:cs typeface="2  Zar" pitchFamily="2" charset="-78"/>
              </a:rPr>
              <a:t>مدير سازمان </a:t>
            </a:r>
            <a:r>
              <a:rPr lang="fa-IR" sz="2400" dirty="0" smtClean="0">
                <a:cs typeface="2  Zar" pitchFamily="2" charset="-78"/>
              </a:rPr>
              <a:t>م</a:t>
            </a:r>
            <a:r>
              <a:rPr lang="ar-SA" sz="2400" dirty="0" smtClean="0">
                <a:cs typeface="2  Zar" pitchFamily="2" charset="-78"/>
              </a:rPr>
              <a:t>ي</a:t>
            </a:r>
            <a:r>
              <a:rPr lang="fa-IR" sz="2400" dirty="0" smtClean="0">
                <a:cs typeface="2  Zar" pitchFamily="2" charset="-78"/>
              </a:rPr>
              <a:t> با</a:t>
            </a:r>
            <a:r>
              <a:rPr lang="ar-SA" sz="2400" dirty="0" smtClean="0">
                <a:cs typeface="2  Zar" pitchFamily="2" charset="-78"/>
              </a:rPr>
              <a:t>ي</a:t>
            </a:r>
            <a:r>
              <a:rPr lang="fa-IR" sz="2400" dirty="0" smtClean="0">
                <a:cs typeface="2  Zar" pitchFamily="2" charset="-78"/>
              </a:rPr>
              <a:t>ست</a:t>
            </a:r>
            <a:r>
              <a:rPr lang="ar-SA" sz="2400" dirty="0" smtClean="0">
                <a:cs typeface="2  Zar" pitchFamily="2" charset="-78"/>
              </a:rPr>
              <a:t> سابق</a:t>
            </a:r>
            <a:r>
              <a:rPr lang="fa-IR" sz="2400" dirty="0" smtClean="0">
                <a:cs typeface="2  Zar" pitchFamily="2" charset="-78"/>
              </a:rPr>
              <a:t>ه</a:t>
            </a:r>
            <a:r>
              <a:rPr lang="ar-SA" sz="2400" dirty="0" smtClean="0">
                <a:cs typeface="2  Zar" pitchFamily="2" charset="-78"/>
              </a:rPr>
              <a:t> تحصيلي يا آموزشي در زمين</a:t>
            </a:r>
            <a:r>
              <a:rPr lang="fa-IR" sz="2400" dirty="0" smtClean="0">
                <a:cs typeface="2  Zar" pitchFamily="2" charset="-78"/>
              </a:rPr>
              <a:t>ه </a:t>
            </a:r>
            <a:r>
              <a:rPr lang="en-US" sz="2400" dirty="0" smtClean="0">
                <a:cs typeface="2  Zar" pitchFamily="2" charset="-78"/>
              </a:rPr>
              <a:t>TQM</a:t>
            </a:r>
            <a:r>
              <a:rPr lang="fa-IR" sz="2400" dirty="0" smtClean="0">
                <a:cs typeface="2  Zar" pitchFamily="2" charset="-78"/>
              </a:rPr>
              <a:t> داشته باشد.</a:t>
            </a:r>
          </a:p>
          <a:p>
            <a:pPr algn="justLow" rtl="1"/>
            <a:r>
              <a:rPr lang="ar-SA" sz="2400" dirty="0" smtClean="0">
                <a:cs typeface="2  Zar" pitchFamily="2" charset="-78"/>
              </a:rPr>
              <a:t>مدير در كنار جلسات رسمي و توجيهي، بايد با سازما نهايي كه</a:t>
            </a:r>
            <a:r>
              <a:rPr lang="fa-IR" sz="2400" dirty="0" smtClean="0">
                <a:cs typeface="2  Zar" pitchFamily="2" charset="-78"/>
              </a:rPr>
              <a:t> </a:t>
            </a:r>
            <a:r>
              <a:rPr lang="ar-SA" sz="2400" dirty="0" smtClean="0">
                <a:cs typeface="2  Zar" pitchFamily="2" charset="-78"/>
              </a:rPr>
              <a:t>به طور موفقيت آميزي اجرا كرده اند، آشنا شده، شخصا</a:t>
            </a:r>
            <a:r>
              <a:rPr lang="fa-IR" sz="2400" dirty="0" smtClean="0">
                <a:cs typeface="2  Zar" pitchFamily="2" charset="-78"/>
              </a:rPr>
              <a:t>ً</a:t>
            </a:r>
            <a:r>
              <a:rPr lang="ar-SA" sz="2400" dirty="0" smtClean="0">
                <a:cs typeface="2  Zar" pitchFamily="2" charset="-78"/>
              </a:rPr>
              <a:t> تفاوت ها را مشاهده نمايد</a:t>
            </a:r>
            <a:r>
              <a:rPr lang="fa-IR" sz="2400" dirty="0" smtClean="0">
                <a:cs typeface="2  Zar" pitchFamily="2" charset="-78"/>
              </a:rPr>
              <a:t>.</a:t>
            </a:r>
          </a:p>
          <a:p>
            <a:pPr algn="justLow" rtl="1"/>
            <a:r>
              <a:rPr lang="fa-IR" sz="2400" dirty="0" smtClean="0">
                <a:cs typeface="2  Zar" pitchFamily="2" charset="-78"/>
              </a:rPr>
              <a:t>مشارکت در </a:t>
            </a:r>
            <a:r>
              <a:rPr lang="ar-SA" sz="2400" dirty="0" smtClean="0">
                <a:cs typeface="2  Zar" pitchFamily="2" charset="-78"/>
              </a:rPr>
              <a:t>شوراي كيفيت</a:t>
            </a:r>
            <a:endParaRPr lang="fa-IR" sz="2400" dirty="0" smtClean="0">
              <a:cs typeface="2  Zar" pitchFamily="2" charset="-78"/>
            </a:endParaRPr>
          </a:p>
          <a:p>
            <a:pPr algn="justLow" rtl="1"/>
            <a:r>
              <a:rPr lang="ar-SA" sz="2400" dirty="0" smtClean="0">
                <a:cs typeface="2  Zar" pitchFamily="2" charset="-78"/>
              </a:rPr>
              <a:t>مديران ارشد </a:t>
            </a:r>
            <a:r>
              <a:rPr lang="fa-IR" sz="2400" dirty="0" smtClean="0">
                <a:cs typeface="2  Zar" pitchFamily="2" charset="-78"/>
              </a:rPr>
              <a:t>م</a:t>
            </a:r>
            <a:r>
              <a:rPr lang="ar-SA" sz="2400" dirty="0" smtClean="0">
                <a:cs typeface="2  Zar" pitchFamily="2" charset="-78"/>
              </a:rPr>
              <a:t>ي</a:t>
            </a:r>
            <a:r>
              <a:rPr lang="fa-IR" sz="2400" dirty="0" smtClean="0">
                <a:cs typeface="2  Zar" pitchFamily="2" charset="-78"/>
              </a:rPr>
              <a:t> با</a:t>
            </a:r>
            <a:r>
              <a:rPr lang="ar-SA" sz="2400" dirty="0" smtClean="0">
                <a:cs typeface="2  Zar" pitchFamily="2" charset="-78"/>
              </a:rPr>
              <a:t>ي</a:t>
            </a:r>
            <a:r>
              <a:rPr lang="fa-IR" sz="2400" dirty="0" smtClean="0">
                <a:cs typeface="2  Zar" pitchFamily="2" charset="-78"/>
              </a:rPr>
              <a:t>ست</a:t>
            </a:r>
            <a:r>
              <a:rPr lang="ar-SA" sz="2400" dirty="0" smtClean="0">
                <a:cs typeface="2  Zar" pitchFamily="2" charset="-78"/>
              </a:rPr>
              <a:t> برنامه هاي خاصي براي آموزش فنون</a:t>
            </a:r>
            <a:r>
              <a:rPr lang="fa-IR" sz="2400" dirty="0" smtClean="0">
                <a:cs typeface="2  Zar" pitchFamily="2" charset="-78"/>
              </a:rPr>
              <a:t> </a:t>
            </a:r>
            <a:r>
              <a:rPr lang="en-US" sz="2400" dirty="0" smtClean="0">
                <a:cs typeface="2  Zar" pitchFamily="2" charset="-78"/>
              </a:rPr>
              <a:t>TQM</a:t>
            </a:r>
            <a:r>
              <a:rPr lang="fa-IR" sz="2400" dirty="0" smtClean="0">
                <a:cs typeface="2  Zar" pitchFamily="2" charset="-78"/>
              </a:rPr>
              <a:t> به مد</a:t>
            </a:r>
            <a:r>
              <a:rPr lang="ar-SA" sz="2400" dirty="0" smtClean="0">
                <a:cs typeface="2  Zar" pitchFamily="2" charset="-78"/>
              </a:rPr>
              <a:t>ي</a:t>
            </a:r>
            <a:r>
              <a:rPr lang="fa-IR" sz="2400" dirty="0" smtClean="0">
                <a:cs typeface="2  Zar" pitchFamily="2" charset="-78"/>
              </a:rPr>
              <a:t>ران م</a:t>
            </a:r>
            <a:r>
              <a:rPr lang="ar-SA" sz="2400" dirty="0" smtClean="0">
                <a:cs typeface="2  Zar" pitchFamily="2" charset="-78"/>
              </a:rPr>
              <a:t>ي</a:t>
            </a:r>
            <a:r>
              <a:rPr lang="fa-IR" sz="2400" dirty="0" smtClean="0">
                <a:cs typeface="2  Zar" pitchFamily="2" charset="-78"/>
              </a:rPr>
              <a:t>ان</a:t>
            </a:r>
            <a:r>
              <a:rPr lang="ar-SA" sz="2400" dirty="0" smtClean="0">
                <a:cs typeface="2  Zar" pitchFamily="2" charset="-78"/>
              </a:rPr>
              <a:t>ي</a:t>
            </a:r>
            <a:r>
              <a:rPr lang="fa-IR" sz="2400" dirty="0" smtClean="0">
                <a:cs typeface="2  Zar" pitchFamily="2" charset="-78"/>
              </a:rPr>
              <a:t> ته</a:t>
            </a:r>
            <a:r>
              <a:rPr lang="ar-SA" sz="2400" dirty="0" smtClean="0">
                <a:cs typeface="2  Zar" pitchFamily="2" charset="-78"/>
              </a:rPr>
              <a:t>ي</a:t>
            </a:r>
            <a:r>
              <a:rPr lang="fa-IR" sz="2400" dirty="0" smtClean="0">
                <a:cs typeface="2  Zar" pitchFamily="2" charset="-78"/>
              </a:rPr>
              <a:t>ه بب</a:t>
            </a:r>
            <a:r>
              <a:rPr lang="ar-SA" sz="2400" dirty="0" smtClean="0">
                <a:cs typeface="2  Zar" pitchFamily="2" charset="-78"/>
              </a:rPr>
              <a:t>ي</a:t>
            </a:r>
            <a:r>
              <a:rPr lang="fa-IR" sz="2400" dirty="0" smtClean="0">
                <a:cs typeface="2  Zar" pitchFamily="2" charset="-78"/>
              </a:rPr>
              <a:t>نند.</a:t>
            </a:r>
            <a:endParaRPr lang="en-US" sz="2400" dirty="0" smtClean="0">
              <a:cs typeface="2  Zar" pitchFamily="2" charset="-78"/>
            </a:endParaRPr>
          </a:p>
          <a:p>
            <a:pPr algn="r" rtl="1">
              <a:buNone/>
            </a:pPr>
            <a:endParaRPr lang="en-US" dirty="0">
              <a:cs typeface="2  Zar" pitchFamily="2" charset="-78"/>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ntr" presetSubtype="0" accel="10000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20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3" dur="2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4" dur="2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6" dur="2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4" presetClass="entr" presetSubtype="0" accel="10000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20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2" dur="2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3" dur="2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4" dur="2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25" dur="2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4"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20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1" dur="2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2" dur="2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3" dur="2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4" dur="2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4" presetClass="entr" presetSubtype="0" accel="10000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20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40" dur="2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1" dur="2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2" dur="2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3" dur="2000"/>
                                        <p:tgtEl>
                                          <p:spTgt spid="3">
                                            <p:txEl>
                                              <p:pRg st="3" end="3"/>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54" presetClass="entr" presetSubtype="0" accel="100000" fill="hold" grpId="0" nodeType="click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 calcmode="lin" valueType="num">
                                      <p:cBhvr>
                                        <p:cTn id="48" dur="20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9" dur="2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0" dur="2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51" dur="2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5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76400"/>
            <a:ext cx="8610600" cy="4953000"/>
          </a:xfrm>
        </p:spPr>
        <p:txBody>
          <a:bodyPr>
            <a:normAutofit/>
          </a:bodyPr>
          <a:lstStyle/>
          <a:p>
            <a:pPr algn="r" rtl="1">
              <a:buNone/>
            </a:pPr>
            <a:endParaRPr lang="en-US" sz="1800" dirty="0" smtClean="0">
              <a:cs typeface="B Zar" pitchFamily="2" charset="-78"/>
            </a:endParaRPr>
          </a:p>
          <a:p>
            <a:pPr algn="r" rtl="1"/>
            <a:r>
              <a:rPr lang="fa-IR" sz="2800" b="1" dirty="0" smtClean="0">
                <a:solidFill>
                  <a:srgbClr val="7030A0"/>
                </a:solidFill>
                <a:cs typeface="B Zar" pitchFamily="2" charset="-78"/>
              </a:rPr>
              <a:t>مديريت کيفيت فراگير و تغييرات فرهنگي</a:t>
            </a:r>
            <a:endParaRPr lang="en-US" sz="2800" b="1" dirty="0" smtClean="0">
              <a:solidFill>
                <a:srgbClr val="7030A0"/>
              </a:solidFill>
              <a:cs typeface="B Zar" pitchFamily="2" charset="-78"/>
            </a:endParaRPr>
          </a:p>
          <a:p>
            <a:pPr algn="r" rtl="1"/>
            <a:r>
              <a:rPr lang="fa-IR" sz="2800" b="1" dirty="0" smtClean="0">
                <a:cs typeface="B Zar" pitchFamily="2" charset="-78"/>
              </a:rPr>
              <a:t>‏‎ ‎</a:t>
            </a:r>
            <a:r>
              <a:rPr lang="fa-IR" sz="2800" b="1" dirty="0" smtClean="0">
                <a:solidFill>
                  <a:srgbClr val="7030A0"/>
                </a:solidFill>
                <a:cs typeface="B Zar" pitchFamily="2" charset="-78"/>
              </a:rPr>
              <a:t>مديريت کيفيت فراگير و‎ ‎چالش‌هاي دولتي</a:t>
            </a:r>
            <a:endParaRPr lang="en-US" sz="2800" b="1" dirty="0" smtClean="0">
              <a:solidFill>
                <a:srgbClr val="7030A0"/>
              </a:solidFill>
              <a:cs typeface="B Zar" pitchFamily="2" charset="-78"/>
            </a:endParaRPr>
          </a:p>
          <a:p>
            <a:pPr algn="r" rtl="1"/>
            <a:r>
              <a:rPr lang="fa-IR" sz="2800" b="1" dirty="0" smtClean="0">
                <a:solidFill>
                  <a:srgbClr val="7030A0"/>
                </a:solidFill>
                <a:cs typeface="B Zar" pitchFamily="2" charset="-78"/>
              </a:rPr>
              <a:t>مديريت کيفيت جامع و اهداف استراتژيک</a:t>
            </a:r>
            <a:endParaRPr lang="en-US" sz="2800" b="1" dirty="0" smtClean="0">
              <a:solidFill>
                <a:srgbClr val="7030A0"/>
              </a:solidFill>
              <a:cs typeface="B Zar" pitchFamily="2" charset="-78"/>
            </a:endParaRPr>
          </a:p>
          <a:p>
            <a:pPr algn="r" rtl="1">
              <a:buNone/>
            </a:pPr>
            <a:endParaRPr lang="en-US" sz="1800" dirty="0">
              <a:cs typeface="B Zar" pitchFamily="2" charset="-78"/>
            </a:endParaRPr>
          </a:p>
        </p:txBody>
      </p:sp>
      <p:sp>
        <p:nvSpPr>
          <p:cNvPr id="4" name="Title 3"/>
          <p:cNvSpPr>
            <a:spLocks noGrp="1"/>
          </p:cNvSpPr>
          <p:nvPr>
            <p:ph type="title"/>
          </p:nvPr>
        </p:nvSpPr>
        <p:spPr>
          <a:xfrm>
            <a:off x="457200" y="704088"/>
            <a:ext cx="8229600" cy="896112"/>
          </a:xfrm>
        </p:spPr>
        <p:txBody>
          <a:bodyPr>
            <a:normAutofit fontScale="90000"/>
          </a:bodyPr>
          <a:lstStyle/>
          <a:p>
            <a:pPr algn="r" rtl="1"/>
            <a:r>
              <a:rPr lang="fa-IR" sz="2800" b="1" dirty="0" smtClean="0">
                <a:cs typeface="B Zar" pitchFamily="2" charset="-78"/>
              </a:rPr>
              <a:t>علل ناکامي مديريت کيفيت جامع </a:t>
            </a:r>
            <a:r>
              <a:rPr lang="en-US" sz="2800" b="1" dirty="0" smtClean="0">
                <a:cs typeface="B Zar" pitchFamily="2" charset="-78"/>
              </a:rPr>
              <a:t>)</a:t>
            </a:r>
            <a:r>
              <a:rPr lang="fa-IR" sz="2800" b="1" dirty="0" smtClean="0">
                <a:cs typeface="B Zar" pitchFamily="2" charset="-78"/>
              </a:rPr>
              <a:t>‏</a:t>
            </a:r>
            <a:r>
              <a:rPr lang="en-US" sz="2800" b="1" dirty="0" smtClean="0">
                <a:solidFill>
                  <a:srgbClr val="002060"/>
                </a:solidFill>
                <a:cs typeface="B Zar" pitchFamily="2" charset="-78"/>
              </a:rPr>
              <a:t>TQM</a:t>
            </a:r>
            <a:r>
              <a:rPr lang="en-US" sz="2800" b="1" dirty="0" smtClean="0">
                <a:cs typeface="B Zar" pitchFamily="2" charset="-78"/>
              </a:rPr>
              <a:t>‏ (‏ </a:t>
            </a:r>
            <a:br>
              <a:rPr lang="en-US" sz="2800" b="1" dirty="0" smtClean="0">
                <a:cs typeface="B Zar" pitchFamily="2" charset="-78"/>
              </a:rPr>
            </a:br>
            <a:endParaRPr lang="en-US" sz="2800" b="1" dirty="0">
              <a:cs typeface="B Zar" pitchFamily="2" charset="-78"/>
            </a:endParaRPr>
          </a:p>
        </p:txBody>
      </p:sp>
    </p:spTree>
  </p:cSld>
  <p:clrMapOvr>
    <a:masterClrMapping/>
  </p:clrMapOvr>
  <p:transition>
    <p:cover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2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3"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4" dur="2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2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2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2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2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7" dur="2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458200" cy="1371600"/>
          </a:xfrm>
          <a:solidFill>
            <a:schemeClr val="accent1">
              <a:alpha val="9000"/>
            </a:schemeClr>
          </a:solidFill>
          <a:effectLst>
            <a:innerShdw blurRad="114300">
              <a:prstClr val="black"/>
            </a:innerShdw>
          </a:effectLst>
          <a:scene3d>
            <a:camera prst="orthographicFront">
              <a:rot lat="0" lon="0" rev="0"/>
            </a:camera>
            <a:lightRig rig="threePt" dir="t"/>
          </a:scene3d>
          <a:sp3d prstMaterial="matte"/>
        </p:spPr>
        <p:txBody>
          <a:bodyPr>
            <a:normAutofit fontScale="90000"/>
          </a:bodyPr>
          <a:lstStyle/>
          <a:p>
            <a:pPr algn="r" rtl="1"/>
            <a:r>
              <a:rPr lang="ar-SA" sz="2400" b="1" dirty="0" smtClean="0">
                <a:cs typeface="2  Zar" pitchFamily="2" charset="-78"/>
              </a:rPr>
              <a:t>بررسی تجربی آثار اجرای مدیریت کیفیت جامع</a:t>
            </a:r>
            <a:r>
              <a:rPr lang="en-US" sz="2400" b="1" dirty="0" smtClean="0">
                <a:cs typeface="2  Zar" pitchFamily="2" charset="-78"/>
              </a:rPr>
              <a:t/>
            </a:r>
            <a:br>
              <a:rPr lang="en-US" sz="2400" b="1" dirty="0" smtClean="0">
                <a:cs typeface="2  Zar" pitchFamily="2" charset="-78"/>
              </a:rPr>
            </a:br>
            <a:r>
              <a:rPr lang="ar-SA" sz="2400" b="1" dirty="0" smtClean="0">
                <a:cs typeface="2  Zar" pitchFamily="2" charset="-78"/>
              </a:rPr>
              <a:t>در این قسمت به نتایج تجربی اجرای</a:t>
            </a:r>
            <a:r>
              <a:rPr lang="en-US" sz="2400" b="1" dirty="0" smtClean="0">
                <a:cs typeface="2  Zar" pitchFamily="2" charset="-78"/>
              </a:rPr>
              <a:t> </a:t>
            </a:r>
            <a:r>
              <a:rPr lang="en-US" sz="2400" b="1" dirty="0" smtClean="0">
                <a:solidFill>
                  <a:srgbClr val="002060"/>
                </a:solidFill>
                <a:cs typeface="2  Zar" pitchFamily="2" charset="-78"/>
              </a:rPr>
              <a:t>TQM</a:t>
            </a:r>
            <a:r>
              <a:rPr lang="en-US" sz="2400" b="1" dirty="0" smtClean="0">
                <a:cs typeface="2  Zar" pitchFamily="2" charset="-78"/>
              </a:rPr>
              <a:t> </a:t>
            </a:r>
            <a:r>
              <a:rPr lang="ar-SA" sz="2400" b="1" dirty="0" smtClean="0">
                <a:cs typeface="2  Zar" pitchFamily="2" charset="-78"/>
              </a:rPr>
              <a:t>در سطح کشورهای مختلف پرداخته می شود</a:t>
            </a:r>
            <a:r>
              <a:rPr lang="en-US" sz="2400" b="1" dirty="0" smtClean="0">
                <a:cs typeface="2  Zar" pitchFamily="2" charset="-78"/>
              </a:rPr>
              <a:t> .</a:t>
            </a:r>
            <a:br>
              <a:rPr lang="en-US" sz="2400" b="1" dirty="0" smtClean="0">
                <a:cs typeface="2  Zar" pitchFamily="2" charset="-78"/>
              </a:rPr>
            </a:br>
            <a:endParaRPr lang="en-US" sz="2400" b="1" dirty="0">
              <a:cs typeface="2  Zar" pitchFamily="2" charset="-78"/>
            </a:endParaRPr>
          </a:p>
        </p:txBody>
      </p:sp>
      <p:sp>
        <p:nvSpPr>
          <p:cNvPr id="3" name="Content Placeholder 2"/>
          <p:cNvSpPr>
            <a:spLocks noGrp="1"/>
          </p:cNvSpPr>
          <p:nvPr>
            <p:ph idx="1"/>
          </p:nvPr>
        </p:nvSpPr>
        <p:spPr>
          <a:xfrm>
            <a:off x="304800" y="2057400"/>
            <a:ext cx="8534400" cy="4495800"/>
          </a:xfrm>
        </p:spPr>
        <p:txBody>
          <a:bodyPr>
            <a:normAutofit/>
          </a:bodyPr>
          <a:lstStyle/>
          <a:p>
            <a:pPr algn="r" rtl="1"/>
            <a:endParaRPr lang="en-US" sz="2400" dirty="0" smtClean="0">
              <a:cs typeface="B Zar" pitchFamily="2" charset="-78"/>
            </a:endParaRPr>
          </a:p>
          <a:p>
            <a:pPr algn="r" rtl="1"/>
            <a:endParaRPr lang="en-US" sz="2400" dirty="0" smtClean="0">
              <a:cs typeface="B Zar" pitchFamily="2" charset="-78"/>
            </a:endParaRPr>
          </a:p>
          <a:p>
            <a:pPr algn="r" rtl="1"/>
            <a:r>
              <a:rPr lang="ar-SA" sz="2400" dirty="0" smtClean="0">
                <a:cs typeface="B Zar" pitchFamily="2" charset="-78"/>
              </a:rPr>
              <a:t>مدیریت کیفیت جامع در ژاپن</a:t>
            </a:r>
            <a:endParaRPr lang="en-US" sz="2400" dirty="0" smtClean="0">
              <a:cs typeface="B Zar" pitchFamily="2" charset="-78"/>
            </a:endParaRPr>
          </a:p>
          <a:p>
            <a:pPr algn="r" rtl="1">
              <a:buNone/>
            </a:pPr>
            <a:r>
              <a:rPr lang="en-US" sz="2400" dirty="0" smtClean="0">
                <a:cs typeface="B Zar" pitchFamily="2" charset="-78"/>
              </a:rPr>
              <a:t>    </a:t>
            </a:r>
            <a:r>
              <a:rPr lang="ar-SA" sz="2400" dirty="0" smtClean="0">
                <a:cs typeface="B Zar" pitchFamily="2" charset="-78"/>
              </a:rPr>
              <a:t>در دهه های </a:t>
            </a:r>
            <a:r>
              <a:rPr lang="fa-IR" sz="2400" dirty="0" smtClean="0">
                <a:cs typeface="B Zar" pitchFamily="2" charset="-78"/>
              </a:rPr>
              <a:t>۱۹۶۰- ۱۹۵۰</a:t>
            </a:r>
            <a:r>
              <a:rPr lang="ar-SA" sz="2400" dirty="0" smtClean="0">
                <a:cs typeface="B Zar" pitchFamily="2" charset="-78"/>
              </a:rPr>
              <a:t> میلادی کالاهای ژاپنی با کیفیت پایین و قیمت ارزان معروف بودند ولی در دهه </a:t>
            </a:r>
            <a:r>
              <a:rPr lang="fa-IR" sz="2400" dirty="0" smtClean="0">
                <a:cs typeface="B Zar" pitchFamily="2" charset="-78"/>
              </a:rPr>
              <a:t>۱۹۷۰</a:t>
            </a:r>
            <a:r>
              <a:rPr lang="ar-SA" sz="2400" dirty="0" smtClean="0">
                <a:cs typeface="B Zar" pitchFamily="2" charset="-78"/>
              </a:rPr>
              <a:t> و بعد از آن کالاهای این کشور به داشتن کیفیت بالا و قیمت متعادل مشهور شدند در نتیجه این تغییرات میزان صادرات ژاپن افزایش یافت و موجب کسری تراز بعضی از کشورهای دنیا در مقابل ژاپن شد این نتیجه انقلاب کیفیت در صنایع ژاپن بود. </a:t>
            </a:r>
            <a:endParaRPr lang="en-US" sz="2400" dirty="0" smtClean="0">
              <a:cs typeface="B Zar" pitchFamily="2" charset="-78"/>
            </a:endParaRPr>
          </a:p>
          <a:p>
            <a:pPr algn="r" rtl="1"/>
            <a:r>
              <a:rPr lang="ar-SA" sz="2400" dirty="0" smtClean="0">
                <a:cs typeface="B Zar" pitchFamily="2" charset="-78"/>
              </a:rPr>
              <a:t>مدیریت کیفیت فراگیر در آمریکا</a:t>
            </a:r>
            <a:endParaRPr lang="en-US" sz="2400" dirty="0" smtClean="0">
              <a:cs typeface="B Zar" pitchFamily="2" charset="-78"/>
            </a:endParaRPr>
          </a:p>
          <a:p>
            <a:pPr algn="r" rtl="1"/>
            <a:r>
              <a:rPr lang="ar-SA" sz="2400" dirty="0" smtClean="0">
                <a:cs typeface="B Zar" pitchFamily="2" charset="-78"/>
              </a:rPr>
              <a:t>مدیریت کیفیت جامع در چین</a:t>
            </a:r>
            <a:r>
              <a:rPr lang="en-US" sz="2400" dirty="0" smtClean="0">
                <a:cs typeface="B Zar" pitchFamily="2" charset="-78"/>
              </a:rPr>
              <a:t/>
            </a:r>
            <a:br>
              <a:rPr lang="en-US" sz="2400" dirty="0" smtClean="0">
                <a:cs typeface="B Zar" pitchFamily="2" charset="-78"/>
              </a:rPr>
            </a:br>
            <a:endParaRPr lang="en-US" sz="2400" dirty="0" smtClean="0">
              <a:cs typeface="B Zar" pitchFamily="2" charset="-78"/>
            </a:endParaRPr>
          </a:p>
          <a:p>
            <a:pPr algn="r" rtl="1"/>
            <a:endParaRPr lang="en-US" sz="2400" dirty="0" smtClean="0">
              <a:cs typeface="B Zar" pitchFamily="2" charset="-78"/>
            </a:endParaRPr>
          </a:p>
          <a:p>
            <a:pPr algn="r" rtl="1"/>
            <a:endParaRPr lang="en-US" sz="2400" dirty="0" smtClean="0">
              <a:cs typeface="B Zar" pitchFamily="2" charset="-78"/>
            </a:endParaRPr>
          </a:p>
          <a:p>
            <a:pPr algn="r" rtl="1"/>
            <a:endParaRPr lang="en-US" sz="2400" dirty="0" smtClean="0">
              <a:cs typeface="B Zar" pitchFamily="2" charset="-78"/>
            </a:endParaRPr>
          </a:p>
          <a:p>
            <a:pPr algn="r" rtl="1"/>
            <a:endParaRPr lang="en-US" sz="2400" dirty="0" smtClean="0">
              <a:cs typeface="B Zar" pitchFamily="2" charset="-78"/>
            </a:endParaRPr>
          </a:p>
          <a:p>
            <a:pPr algn="r" rtl="1"/>
            <a:endParaRPr lang="en-US" sz="2400" dirty="0" smtClean="0">
              <a:cs typeface="B Zar" pitchFamily="2" charset="-78"/>
            </a:endParaRPr>
          </a:p>
          <a:p>
            <a:pPr algn="r" rtl="1"/>
            <a:endParaRPr lang="en-US" sz="2400" dirty="0" smtClean="0">
              <a:cs typeface="B Zar" pitchFamily="2" charset="-78"/>
            </a:endParaRPr>
          </a:p>
          <a:p>
            <a:pPr algn="r" rtl="1"/>
            <a:endParaRPr lang="en-US" sz="2400" dirty="0" smtClean="0">
              <a:cs typeface="B Zar" pitchFamily="2" charset="-78"/>
            </a:endParaRPr>
          </a:p>
          <a:p>
            <a:pPr algn="r" rtl="1"/>
            <a:endParaRPr lang="en-US" sz="2400" dirty="0" smtClean="0">
              <a:cs typeface="B Zar" pitchFamily="2" charset="-78"/>
            </a:endParaRPr>
          </a:p>
          <a:p>
            <a:pPr algn="r" rtl="1"/>
            <a:endParaRPr lang="en-US" sz="2400" dirty="0" smtClean="0">
              <a:cs typeface="B Zar" pitchFamily="2" charset="-78"/>
            </a:endParaRPr>
          </a:p>
          <a:p>
            <a:pPr algn="r" rtl="1"/>
            <a:endParaRPr lang="en-US" sz="2400" dirty="0" smtClean="0">
              <a:cs typeface="B Zar" pitchFamily="2" charset="-78"/>
            </a:endParaRPr>
          </a:p>
          <a:p>
            <a:pPr algn="r" rtl="1"/>
            <a:endParaRPr lang="en-US" sz="2400" dirty="0" smtClean="0">
              <a:cs typeface="B Zar" pitchFamily="2" charset="-78"/>
            </a:endParaRPr>
          </a:p>
          <a:p>
            <a:pPr algn="r" rtl="1"/>
            <a:endParaRPr lang="en-US" sz="2400" dirty="0" smtClean="0">
              <a:cs typeface="B Zar" pitchFamily="2" charset="-78"/>
            </a:endParaRPr>
          </a:p>
          <a:p>
            <a:pPr algn="r" rtl="1"/>
            <a:endParaRPr lang="en-US" sz="2400" dirty="0" smtClean="0">
              <a:cs typeface="B Zar" pitchFamily="2" charset="-78"/>
            </a:endParaRPr>
          </a:p>
          <a:p>
            <a:pPr algn="r" rtl="1"/>
            <a:endParaRPr lang="en-US" sz="2400" dirty="0" smtClean="0">
              <a:cs typeface="B Zar" pitchFamily="2" charset="-78"/>
            </a:endParaRPr>
          </a:p>
          <a:p>
            <a:pPr algn="r" rtl="1"/>
            <a:endParaRPr lang="en-US" sz="2400" dirty="0" smtClean="0">
              <a:cs typeface="B Zar" pitchFamily="2" charset="-78"/>
            </a:endParaRPr>
          </a:p>
          <a:p>
            <a:pPr algn="r" rtl="1"/>
            <a:endParaRPr lang="en-US" sz="2400" dirty="0">
              <a:cs typeface="B Zar" pitchFamily="2" charset="-78"/>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additive="base">
                                        <p:cTn id="14"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5" dur="3000" fill="hold"/>
                                        <p:tgtEl>
                                          <p:spTgt spid="3">
                                            <p:txEl>
                                              <p:pRg st="2" end="2"/>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3000" fill="hold"/>
                                        <p:tgtEl>
                                          <p:spTgt spid="3">
                                            <p:txEl>
                                              <p:pRg st="3" end="3"/>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3000" fill="hold"/>
                                        <p:tgtEl>
                                          <p:spTgt spid="3">
                                            <p:txEl>
                                              <p:pRg st="4" end="4"/>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685800"/>
          </a:xfrm>
          <a:solidFill>
            <a:schemeClr val="accent2">
              <a:lumMod val="60000"/>
              <a:lumOff val="40000"/>
            </a:schemeClr>
          </a:solidFill>
        </p:spPr>
        <p:txBody>
          <a:bodyPr>
            <a:normAutofit/>
          </a:bodyPr>
          <a:lstStyle/>
          <a:p>
            <a:pPr algn="ctr" rtl="1"/>
            <a:r>
              <a:rPr lang="ar-SA" sz="3200" b="1" dirty="0" smtClean="0">
                <a:cs typeface="2  Zar" pitchFamily="2" charset="-78"/>
              </a:rPr>
              <a:t>نتیجه گیری</a:t>
            </a:r>
            <a:endParaRPr lang="en-US" sz="3200" b="1" dirty="0">
              <a:cs typeface="2  Zar" pitchFamily="2" charset="-78"/>
            </a:endParaRPr>
          </a:p>
        </p:txBody>
      </p:sp>
      <p:sp>
        <p:nvSpPr>
          <p:cNvPr id="3" name="Content Placeholder 2"/>
          <p:cNvSpPr>
            <a:spLocks noGrp="1"/>
          </p:cNvSpPr>
          <p:nvPr>
            <p:ph idx="1"/>
          </p:nvPr>
        </p:nvSpPr>
        <p:spPr/>
        <p:txBody>
          <a:bodyPr>
            <a:noAutofit/>
          </a:bodyPr>
          <a:lstStyle/>
          <a:p>
            <a:pPr algn="r" rtl="1"/>
            <a:r>
              <a:rPr lang="ar-SA" sz="2800" dirty="0" smtClean="0">
                <a:cs typeface="2  Zar" pitchFamily="2" charset="-78"/>
              </a:rPr>
              <a:t>با توجه به مطالب مطروحه می توان بیان داشت که مدیریت سنتی در جستجوی کنترل بر کارکنان بوده در حالی که سیستم</a:t>
            </a:r>
            <a:r>
              <a:rPr lang="en-US" sz="2800" dirty="0" smtClean="0">
                <a:cs typeface="2  Zar" pitchFamily="2" charset="-78"/>
              </a:rPr>
              <a:t> TQM </a:t>
            </a:r>
            <a:r>
              <a:rPr lang="ar-SA" sz="2800" dirty="0" smtClean="0">
                <a:cs typeface="2  Zar" pitchFamily="2" charset="-78"/>
              </a:rPr>
              <a:t>بر یادگیری و تواناسازی کارکنان مبتنی است</a:t>
            </a:r>
            <a:r>
              <a:rPr lang="fa-IR" sz="2800" dirty="0" smtClean="0">
                <a:cs typeface="2  Zar" pitchFamily="2" charset="-78"/>
              </a:rPr>
              <a:t>. </a:t>
            </a:r>
            <a:r>
              <a:rPr lang="ar-SA" sz="2800" dirty="0" smtClean="0">
                <a:cs typeface="2  Zar" pitchFamily="2" charset="-78"/>
              </a:rPr>
              <a:t>آینده بازار جهانی در دست شرکت هایی است که توانسته باشند</a:t>
            </a:r>
            <a:r>
              <a:rPr lang="en-US" sz="2800" dirty="0" smtClean="0">
                <a:cs typeface="2  Zar" pitchFamily="2" charset="-78"/>
              </a:rPr>
              <a:t> TQM </a:t>
            </a:r>
            <a:r>
              <a:rPr lang="ar-SA" sz="2800" dirty="0" smtClean="0">
                <a:cs typeface="2  Zar" pitchFamily="2" charset="-78"/>
              </a:rPr>
              <a:t>را درک و به کار گرفته باشند ، چرا که محور رقابت جهانی ، توجه به مشتری است و شرکتی موفق است که مشتری را شناخته و نیازهای او را برطرف نموده و با کمک امکانات مالی – فیزیکی و منابع انسانی خود رضایت مشتری را جلب نماید . چنین عملی باعث به وجود آمدن سازمان ها و شرکت های چابک می شود که به آسانی می توانند در محیط های متغیر به رقابت برخیزند و بقای خود را تضمین نمایند</a:t>
            </a:r>
            <a:r>
              <a:rPr lang="en-US" sz="2800" dirty="0" smtClean="0">
                <a:cs typeface="2  Zar" pitchFamily="2" charset="-78"/>
              </a:rPr>
              <a:t> .</a:t>
            </a:r>
            <a:br>
              <a:rPr lang="en-US" sz="2800" dirty="0" smtClean="0">
                <a:cs typeface="2  Zar" pitchFamily="2" charset="-78"/>
              </a:rPr>
            </a:br>
            <a:endParaRPr lang="en-US" sz="2800" dirty="0" smtClean="0">
              <a:cs typeface="2  Zar" pitchFamily="2" charset="-78"/>
            </a:endParaRPr>
          </a:p>
          <a:p>
            <a:pPr algn="r" rtl="1"/>
            <a:endParaRPr lang="en-US" sz="2800" dirty="0">
              <a:cs typeface="2  Zar" pitchFamily="2" charset="-78"/>
            </a:endParaRP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animBg="1"/>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3312"/>
          </a:xfrm>
        </p:spPr>
        <p:txBody>
          <a:bodyPr>
            <a:normAutofit/>
          </a:bodyPr>
          <a:lstStyle/>
          <a:p>
            <a:pPr algn="ctr" rtl="1"/>
            <a:r>
              <a:rPr lang="fa-IR" sz="4400" b="1" dirty="0" smtClean="0">
                <a:cs typeface="2  Zar" pitchFamily="2" charset="-78"/>
              </a:rPr>
              <a:t>مهندسي مجدد فرايند ها</a:t>
            </a:r>
            <a:endParaRPr lang="en-US" sz="4400" b="1" dirty="0">
              <a:cs typeface="2  Zar" pitchFamily="2" charset="-78"/>
            </a:endParaRPr>
          </a:p>
        </p:txBody>
      </p:sp>
      <p:sp>
        <p:nvSpPr>
          <p:cNvPr id="3" name="Content Placeholder 2"/>
          <p:cNvSpPr>
            <a:spLocks noGrp="1"/>
          </p:cNvSpPr>
          <p:nvPr>
            <p:ph idx="1"/>
          </p:nvPr>
        </p:nvSpPr>
        <p:spPr/>
        <p:txBody>
          <a:bodyPr>
            <a:normAutofit/>
          </a:bodyPr>
          <a:lstStyle/>
          <a:p>
            <a:pPr algn="r" rtl="1">
              <a:buNone/>
            </a:pPr>
            <a:r>
              <a:rPr lang="fa-IR" sz="3200" b="1" dirty="0" smtClean="0"/>
              <a:t>         </a:t>
            </a:r>
            <a:endParaRPr lang="en-US" sz="3200" b="1" dirty="0" smtClean="0"/>
          </a:p>
          <a:p>
            <a:pPr algn="r" rtl="1"/>
            <a:endParaRPr lang="en-US" sz="3200" b="1" dirty="0" smtClean="0"/>
          </a:p>
          <a:p>
            <a:pPr algn="l" rtl="1">
              <a:buNone/>
            </a:pPr>
            <a:r>
              <a:rPr lang="fa-IR" sz="3200" b="1" dirty="0" smtClean="0"/>
              <a:t> </a:t>
            </a:r>
            <a:r>
              <a:rPr lang="en-US" sz="3200" b="1" dirty="0" smtClean="0"/>
              <a:t>              Business process reengineering                     </a:t>
            </a:r>
            <a:r>
              <a:rPr lang="fa-IR" sz="3200" b="1" dirty="0" smtClean="0"/>
              <a:t>                   </a:t>
            </a:r>
            <a:endParaRPr lang="en-US" sz="3200" b="1" dirty="0"/>
          </a:p>
        </p:txBody>
      </p:sp>
      <p:pic>
        <p:nvPicPr>
          <p:cNvPr id="1026" name="Picture 2" descr="C:\Users\ali\Downloads\mohandesi faraiandha.jpg"/>
          <p:cNvPicPr>
            <a:picLocks noChangeAspect="1" noChangeArrowheads="1"/>
          </p:cNvPicPr>
          <p:nvPr/>
        </p:nvPicPr>
        <p:blipFill>
          <a:blip r:embed="rId2" cstate="print"/>
          <a:srcRect/>
          <a:stretch>
            <a:fillRect/>
          </a:stretch>
        </p:blipFill>
        <p:spPr bwMode="auto">
          <a:xfrm>
            <a:off x="3657600" y="4038600"/>
            <a:ext cx="2286000" cy="18859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checkerboard(across)">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checkerboard(across)">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32688"/>
          </a:xfrm>
        </p:spPr>
        <p:txBody>
          <a:bodyPr>
            <a:normAutofit fontScale="90000"/>
          </a:bodyPr>
          <a:lstStyle/>
          <a:p>
            <a:pPr algn="ctr" rtl="1"/>
            <a:r>
              <a:rPr lang="fa-IR" sz="3600" b="1" u="sng"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solidFill>
                  <a:schemeClr val="tx1"/>
                </a:solidFill>
                <a:effectLst>
                  <a:outerShdw blurRad="38100" dist="38100" dir="2700000" algn="tl">
                    <a:srgbClr val="000000">
                      <a:alpha val="43137"/>
                    </a:srgbClr>
                  </a:outerShdw>
                </a:effectLst>
                <a:cs typeface="2  Nazanin" pitchFamily="2" charset="-78"/>
              </a:rPr>
              <a:t/>
            </a:r>
            <a:br>
              <a:rPr lang="fa-IR" sz="3600" b="1" u="sng"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solidFill>
                  <a:schemeClr val="tx1"/>
                </a:solidFill>
                <a:effectLst>
                  <a:outerShdw blurRad="38100" dist="38100" dir="2700000" algn="tl">
                    <a:srgbClr val="000000">
                      <a:alpha val="43137"/>
                    </a:srgbClr>
                  </a:outerShdw>
                </a:effectLst>
                <a:cs typeface="2  Nazanin" pitchFamily="2" charset="-78"/>
              </a:rPr>
            </a:br>
            <a:r>
              <a:rPr lang="fa-IR" sz="3600" b="1" u="sng"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solidFill>
                  <a:schemeClr val="tx1"/>
                </a:solidFill>
                <a:effectLst>
                  <a:outerShdw blurRad="38100" dist="38100" dir="2700000" algn="tl">
                    <a:srgbClr val="000000">
                      <a:alpha val="43137"/>
                    </a:srgbClr>
                  </a:outerShdw>
                </a:effectLst>
                <a:cs typeface="2  Nazanin" pitchFamily="2" charset="-78"/>
              </a:rPr>
              <a:t/>
            </a:r>
            <a:br>
              <a:rPr lang="fa-IR" sz="3600" b="1" u="sng"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solidFill>
                  <a:schemeClr val="tx1"/>
                </a:solidFill>
                <a:effectLst>
                  <a:outerShdw blurRad="38100" dist="38100" dir="2700000" algn="tl">
                    <a:srgbClr val="000000">
                      <a:alpha val="43137"/>
                    </a:srgbClr>
                  </a:outerShdw>
                </a:effectLst>
                <a:cs typeface="2  Nazanin" pitchFamily="2" charset="-78"/>
              </a:rPr>
            </a:br>
            <a:r>
              <a:rPr lang="fa-IR" sz="3600" b="1" u="sng"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solidFill>
                  <a:schemeClr val="tx1"/>
                </a:solidFill>
                <a:effectLst>
                  <a:outerShdw blurRad="38100" dist="38100" dir="2700000" algn="tl">
                    <a:srgbClr val="000000">
                      <a:alpha val="43137"/>
                    </a:srgbClr>
                  </a:outerShdw>
                </a:effectLst>
                <a:cs typeface="2  Nazanin" pitchFamily="2" charset="-78"/>
              </a:rPr>
              <a:t/>
            </a:r>
            <a:br>
              <a:rPr lang="fa-IR" sz="3600" b="1" u="sng"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solidFill>
                  <a:schemeClr val="tx1"/>
                </a:solidFill>
                <a:effectLst>
                  <a:outerShdw blurRad="38100" dist="38100" dir="2700000" algn="tl">
                    <a:srgbClr val="000000">
                      <a:alpha val="43137"/>
                    </a:srgbClr>
                  </a:outerShdw>
                </a:effectLst>
                <a:cs typeface="2  Nazanin" pitchFamily="2" charset="-78"/>
              </a:rPr>
            </a:br>
            <a:r>
              <a:rPr lang="fa-IR" sz="3600" b="1" u="sng"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solidFill>
                  <a:schemeClr val="tx1"/>
                </a:solidFill>
                <a:effectLst>
                  <a:outerShdw blurRad="38100" dist="38100" dir="2700000" algn="tl">
                    <a:srgbClr val="000000">
                      <a:alpha val="43137"/>
                    </a:srgbClr>
                  </a:outerShdw>
                </a:effectLst>
                <a:cs typeface="2  Nazanin" pitchFamily="2" charset="-78"/>
              </a:rPr>
              <a:t/>
            </a:r>
            <a:br>
              <a:rPr lang="fa-IR" sz="3600" b="1" u="sng"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solidFill>
                  <a:schemeClr val="tx1"/>
                </a:solidFill>
                <a:effectLst>
                  <a:outerShdw blurRad="38100" dist="38100" dir="2700000" algn="tl">
                    <a:srgbClr val="000000">
                      <a:alpha val="43137"/>
                    </a:srgbClr>
                  </a:outerShdw>
                </a:effectLst>
                <a:cs typeface="2  Nazanin" pitchFamily="2" charset="-78"/>
              </a:rPr>
            </a:br>
            <a:r>
              <a:rPr lang="fa-IR" sz="3600" b="1" dirty="0" smtClean="0">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tx1"/>
                </a:solidFill>
                <a:effectLst>
                  <a:outerShdw blurRad="38100" dist="38100" dir="2700000" algn="tl">
                    <a:srgbClr val="000000">
                      <a:alpha val="43137"/>
                    </a:srgbClr>
                  </a:outerShdw>
                </a:effectLst>
                <a:cs typeface="2  Nazanin" pitchFamily="2" charset="-78"/>
              </a:rPr>
              <a:t>سرفصل</a:t>
            </a:r>
            <a:r>
              <a:rPr lang="fa-IR" sz="3600" b="1"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solidFill>
                  <a:schemeClr val="tx1"/>
                </a:solidFill>
                <a:effectLst>
                  <a:outerShdw blurRad="38100" dist="38100" dir="2700000" algn="tl">
                    <a:srgbClr val="000000">
                      <a:alpha val="43137"/>
                    </a:srgbClr>
                  </a:outerShdw>
                </a:effectLst>
                <a:cs typeface="2  Nazanin" pitchFamily="2" charset="-78"/>
              </a:rPr>
              <a:t> </a:t>
            </a:r>
            <a:r>
              <a:rPr lang="fa-IR" sz="3600" b="1"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solidFill>
                  <a:schemeClr val="tx1"/>
                </a:solidFill>
                <a:cs typeface="2  Nazanin" pitchFamily="2" charset="-78"/>
              </a:rPr>
              <a:t>مطالب</a:t>
            </a:r>
            <a:r>
              <a:rPr lang="fa-IR" sz="3600" b="1" u="sng"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solidFill>
                  <a:schemeClr val="tx1"/>
                </a:solidFill>
                <a:effectLst>
                  <a:outerShdw blurRad="38100" dist="38100" dir="2700000" algn="tl">
                    <a:srgbClr val="000000">
                      <a:alpha val="43137"/>
                    </a:srgbClr>
                  </a:outerShdw>
                </a:effectLst>
                <a:cs typeface="2  Nazanin" pitchFamily="2" charset="-78"/>
              </a:rPr>
              <a:t/>
            </a:r>
            <a:br>
              <a:rPr lang="fa-IR" sz="3600" b="1" u="sng"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solidFill>
                  <a:schemeClr val="tx1"/>
                </a:solidFill>
                <a:effectLst>
                  <a:outerShdw blurRad="38100" dist="38100" dir="2700000" algn="tl">
                    <a:srgbClr val="000000">
                      <a:alpha val="43137"/>
                    </a:srgbClr>
                  </a:outerShdw>
                </a:effectLst>
                <a:cs typeface="2  Nazanin" pitchFamily="2" charset="-78"/>
              </a:rPr>
            </a:br>
            <a:r>
              <a:rPr lang="en-US" sz="2400" b="1"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solidFill>
                  <a:schemeClr val="tx1"/>
                </a:solidFill>
                <a:effectLst>
                  <a:outerShdw blurRad="38100" dist="38100" dir="2700000" algn="tl">
                    <a:srgbClr val="000000">
                      <a:alpha val="43137"/>
                    </a:srgbClr>
                  </a:outerShdw>
                </a:effectLst>
                <a:cs typeface="2  Nazanin" pitchFamily="2" charset="-78"/>
              </a:rPr>
              <a:t>content/outline</a:t>
            </a:r>
            <a:endParaRPr lang="fa-IR" sz="3600" b="1" dirty="0">
              <a:solidFill>
                <a:schemeClr val="tx1"/>
              </a:solidFill>
              <a:cs typeface="2  Zar" pitchFamily="2" charset="-78"/>
            </a:endParaRPr>
          </a:p>
        </p:txBody>
      </p:sp>
      <p:sp>
        <p:nvSpPr>
          <p:cNvPr id="3" name="Content Placeholder 2"/>
          <p:cNvSpPr>
            <a:spLocks noGrp="1"/>
          </p:cNvSpPr>
          <p:nvPr>
            <p:ph idx="1"/>
          </p:nvPr>
        </p:nvSpPr>
        <p:spPr/>
        <p:txBody>
          <a:bodyPr>
            <a:noAutofit/>
          </a:bodyPr>
          <a:lstStyle/>
          <a:p>
            <a:pPr algn="r" rtl="1"/>
            <a:r>
              <a:rPr lang="fa-IR" sz="3200" b="1" dirty="0" smtClean="0"/>
              <a:t>مفهوم مهندسی مجدد</a:t>
            </a:r>
          </a:p>
          <a:p>
            <a:pPr algn="r" rtl="1"/>
            <a:r>
              <a:rPr lang="fa-IR" sz="3200" b="1" dirty="0" smtClean="0"/>
              <a:t>تعریف مهندسی مجدد</a:t>
            </a:r>
          </a:p>
          <a:p>
            <a:pPr algn="r" rtl="1"/>
            <a:r>
              <a:rPr lang="fa-IR" sz="3200" b="1" dirty="0" smtClean="0"/>
              <a:t>اهداف </a:t>
            </a:r>
            <a:r>
              <a:rPr lang="en-US" sz="3200" b="1" dirty="0" smtClean="0"/>
              <a:t>BPR</a:t>
            </a:r>
          </a:p>
          <a:p>
            <a:pPr algn="r" rtl="1"/>
            <a:r>
              <a:rPr lang="fa-IR" sz="3200" b="1" dirty="0" smtClean="0"/>
              <a:t>عناصر مورد بازسازی از طریق </a:t>
            </a:r>
            <a:r>
              <a:rPr lang="en-US" sz="3200" b="1" dirty="0" smtClean="0"/>
              <a:t>BPR</a:t>
            </a:r>
          </a:p>
          <a:p>
            <a:pPr algn="r" rtl="1"/>
            <a:r>
              <a:rPr lang="fa-IR" sz="3200" b="1" dirty="0" smtClean="0"/>
              <a:t>مزایای مهندسی مجدد</a:t>
            </a:r>
          </a:p>
          <a:p>
            <a:pPr algn="r" rtl="1"/>
            <a:r>
              <a:rPr lang="fa-IR" sz="3200" b="1" dirty="0" smtClean="0"/>
              <a:t>اثرات مهندسی مجدد برسازمان</a:t>
            </a:r>
          </a:p>
          <a:p>
            <a:pPr algn="r" rtl="1"/>
            <a:r>
              <a:rPr lang="fa-IR" sz="3200" b="1" dirty="0" smtClean="0"/>
              <a:t>عوامل شکست مهندسی مجدد</a:t>
            </a:r>
          </a:p>
          <a:p>
            <a:pPr algn="r" rtl="1"/>
            <a:r>
              <a:rPr lang="fa-IR" sz="3200" b="1" dirty="0" smtClean="0"/>
              <a:t>نتیجه گیری</a:t>
            </a:r>
            <a:endParaRPr lang="fa-IR"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heckerboard(across)">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heckerboard(across)">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checkerboard(across)">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checkerboard(across)">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checkerboard(across)">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checkerboard(across)">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5" presetClass="entr" presetSubtype="10"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checkerboard(across)">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 presetClass="entr" presetSubtype="1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checkerboard(across)">
                                      <p:cBhvr>
                                        <p:cTn id="4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rtl="1"/>
            <a:r>
              <a:rPr lang="fa-IR" sz="4000" dirty="0" smtClean="0">
                <a:solidFill>
                  <a:srgbClr val="002060"/>
                </a:solidFill>
                <a:cs typeface="2  Zar" pitchFamily="2" charset="-78"/>
              </a:rPr>
              <a:t>مفهوم مهندسي مجدد</a:t>
            </a:r>
            <a:endParaRPr lang="en-US" sz="4000" dirty="0">
              <a:solidFill>
                <a:srgbClr val="002060"/>
              </a:solidFill>
              <a:cs typeface="2  Zar" pitchFamily="2" charset="-78"/>
            </a:endParaRPr>
          </a:p>
        </p:txBody>
      </p:sp>
      <p:sp>
        <p:nvSpPr>
          <p:cNvPr id="3" name="Content Placeholder 2"/>
          <p:cNvSpPr>
            <a:spLocks noGrp="1"/>
          </p:cNvSpPr>
          <p:nvPr>
            <p:ph idx="1"/>
          </p:nvPr>
        </p:nvSpPr>
        <p:spPr>
          <a:xfrm>
            <a:off x="457200" y="2286000"/>
            <a:ext cx="8229600" cy="4038600"/>
          </a:xfrm>
        </p:spPr>
        <p:txBody>
          <a:bodyPr>
            <a:noAutofit/>
          </a:bodyPr>
          <a:lstStyle/>
          <a:p>
            <a:pPr algn="r" rtl="1">
              <a:buNone/>
            </a:pPr>
            <a:r>
              <a:rPr lang="fa-IR" sz="2800" dirty="0" smtClean="0">
                <a:cs typeface="2  Zar" pitchFamily="2" charset="-78"/>
              </a:rPr>
              <a:t>مهندسي مجدد يعني آغازي دوباره، فرستي براي بازسازي فرايندها ودوباره سازي روش هاي انجام كار.</a:t>
            </a:r>
          </a:p>
          <a:p>
            <a:pPr algn="r" rtl="1">
              <a:buNone/>
            </a:pPr>
            <a:r>
              <a:rPr lang="fa-IR" sz="2800" dirty="0" smtClean="0">
                <a:cs typeface="2  Zar" pitchFamily="2" charset="-78"/>
              </a:rPr>
              <a:t>مهندسي مجدد يعني دگرگون سازي و طرح نو درانداختن،دگرگوني در ذهن،فرهنگ ونظام ارزشي،درفرايند ها وارزش ها،درساختاروسازماندهي ودر روش استفاده ازمنابع وامكانات ودگرگوني در روش استفاده ازفناوري اطلاعات وارتباطات درسازمان.</a:t>
            </a:r>
          </a:p>
          <a:p>
            <a:pPr algn="r">
              <a:lnSpc>
                <a:spcPct val="90000"/>
              </a:lnSpc>
              <a:buNone/>
            </a:pPr>
            <a:r>
              <a:rPr lang="fa-IR" sz="2800" dirty="0" smtClean="0">
                <a:latin typeface="Arial" charset="0"/>
                <a:cs typeface="2  Zar" pitchFamily="2" charset="-78"/>
              </a:rPr>
              <a:t>پیشینه ی مهندسی مجدد فرآیندهای کسب و کار به قبل از شکل گیری سیستمهای برنامه ریزی منابع سازمان برمیگردد.</a:t>
            </a:r>
          </a:p>
          <a:p>
            <a:pPr algn="r">
              <a:lnSpc>
                <a:spcPct val="90000"/>
              </a:lnSpc>
              <a:buNone/>
            </a:pPr>
            <a:r>
              <a:rPr lang="fa-IR" sz="2800" dirty="0" smtClean="0">
                <a:latin typeface="Arial" charset="0"/>
                <a:cs typeface="2  Zar" pitchFamily="2" charset="-78"/>
              </a:rPr>
              <a:t>نخستین فعالیتهای مهندسی مجدد در دهه ی 1980 آغاز شد.</a:t>
            </a:r>
            <a:endParaRPr lang="en-US" sz="2800" dirty="0" smtClean="0">
              <a:latin typeface="Arial" charset="0"/>
              <a:cs typeface="2  Zar" pitchFamily="2" charset="-78"/>
            </a:endParaRPr>
          </a:p>
          <a:p>
            <a:pPr algn="r" rtl="1">
              <a:buNone/>
            </a:pPr>
            <a:endParaRPr lang="en-US" sz="2800" dirty="0">
              <a:cs typeface="2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8" presetClass="entr" presetSubtype="0" accel="10000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2.5"/>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0.01"/>
                                          </p:val>
                                        </p:tav>
                                        <p:tav tm="100000">
                                          <p:val>
                                            <p:strVal val="#ppt_h"/>
                                          </p:val>
                                        </p:tav>
                                      </p:tavLst>
                                    </p:anim>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h+1"/>
                                          </p:val>
                                        </p:tav>
                                        <p:tav tm="100000">
                                          <p:val>
                                            <p:strVal val="#ppt_y"/>
                                          </p:val>
                                        </p:tav>
                                      </p:tavLst>
                                    </p:anim>
                                    <p:animEffect transition="in" filter="fade">
                                      <p:cBhvr>
                                        <p:cTn id="16" dur="10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8" presetClass="entr" presetSubtype="0" accel="10000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1000" fill="hold"/>
                                        <p:tgtEl>
                                          <p:spTgt spid="3">
                                            <p:txEl>
                                              <p:pRg st="1" end="1"/>
                                            </p:txEl>
                                          </p:spTgt>
                                        </p:tgtEl>
                                        <p:attrNameLst>
                                          <p:attrName>ppt_w</p:attrName>
                                        </p:attrNameLst>
                                      </p:cBhvr>
                                      <p:tavLst>
                                        <p:tav tm="0">
                                          <p:val>
                                            <p:strVal val="#ppt_w*2.5"/>
                                          </p:val>
                                        </p:tav>
                                        <p:tav tm="100000">
                                          <p:val>
                                            <p:strVal val="#ppt_w"/>
                                          </p:val>
                                        </p:tav>
                                      </p:tavLst>
                                    </p:anim>
                                    <p:anim calcmode="lin" valueType="num">
                                      <p:cBhvr>
                                        <p:cTn id="22" dur="1000" fill="hold"/>
                                        <p:tgtEl>
                                          <p:spTgt spid="3">
                                            <p:txEl>
                                              <p:pRg st="1" end="1"/>
                                            </p:txEl>
                                          </p:spTgt>
                                        </p:tgtEl>
                                        <p:attrNameLst>
                                          <p:attrName>ppt_h</p:attrName>
                                        </p:attrNameLst>
                                      </p:cBhvr>
                                      <p:tavLst>
                                        <p:tav tm="0">
                                          <p:val>
                                            <p:strVal val="#ppt_h*0.01"/>
                                          </p:val>
                                        </p:tav>
                                        <p:tav tm="100000">
                                          <p:val>
                                            <p:strVal val="#ppt_h"/>
                                          </p:val>
                                        </p:tav>
                                      </p:tavLst>
                                    </p:anim>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h+1"/>
                                          </p:val>
                                        </p:tav>
                                        <p:tav tm="100000">
                                          <p:val>
                                            <p:strVal val="#ppt_y"/>
                                          </p:val>
                                        </p:tav>
                                      </p:tavLst>
                                    </p:anim>
                                    <p:animEffect transition="in" filter="fade">
                                      <p:cBhvr>
                                        <p:cTn id="25" dur="10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8"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1000" fill="hold"/>
                                        <p:tgtEl>
                                          <p:spTgt spid="3">
                                            <p:txEl>
                                              <p:pRg st="2" end="2"/>
                                            </p:txEl>
                                          </p:spTgt>
                                        </p:tgtEl>
                                        <p:attrNameLst>
                                          <p:attrName>ppt_w</p:attrName>
                                        </p:attrNameLst>
                                      </p:cBhvr>
                                      <p:tavLst>
                                        <p:tav tm="0">
                                          <p:val>
                                            <p:strVal val="#ppt_w*2.5"/>
                                          </p:val>
                                        </p:tav>
                                        <p:tav tm="100000">
                                          <p:val>
                                            <p:strVal val="#ppt_w"/>
                                          </p:val>
                                        </p:tav>
                                      </p:tavLst>
                                    </p:anim>
                                    <p:anim calcmode="lin" valueType="num">
                                      <p:cBhvr>
                                        <p:cTn id="31" dur="1000" fill="hold"/>
                                        <p:tgtEl>
                                          <p:spTgt spid="3">
                                            <p:txEl>
                                              <p:pRg st="2" end="2"/>
                                            </p:txEl>
                                          </p:spTgt>
                                        </p:tgtEl>
                                        <p:attrNameLst>
                                          <p:attrName>ppt_h</p:attrName>
                                        </p:attrNameLst>
                                      </p:cBhvr>
                                      <p:tavLst>
                                        <p:tav tm="0">
                                          <p:val>
                                            <p:strVal val="#ppt_h*0.01"/>
                                          </p:val>
                                        </p:tav>
                                        <p:tav tm="100000">
                                          <p:val>
                                            <p:strVal val="#ppt_h"/>
                                          </p:val>
                                        </p:tav>
                                      </p:tavLst>
                                    </p:anim>
                                    <p:anim calcmode="lin" valueType="num">
                                      <p:cBhvr>
                                        <p:cTn id="3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2" end="2"/>
                                            </p:txEl>
                                          </p:spTgt>
                                        </p:tgtEl>
                                        <p:attrNameLst>
                                          <p:attrName>ppt_y</p:attrName>
                                        </p:attrNameLst>
                                      </p:cBhvr>
                                      <p:tavLst>
                                        <p:tav tm="0">
                                          <p:val>
                                            <p:strVal val="#ppt_h+1"/>
                                          </p:val>
                                        </p:tav>
                                        <p:tav tm="100000">
                                          <p:val>
                                            <p:strVal val="#ppt_y"/>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8" presetClass="entr" presetSubtype="0" accel="100000" fill="hold" grpId="0"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strVal val="#ppt_w*2.5"/>
                                          </p:val>
                                        </p:tav>
                                        <p:tav tm="100000">
                                          <p:val>
                                            <p:strVal val="#ppt_w"/>
                                          </p:val>
                                        </p:tav>
                                      </p:tavLst>
                                    </p:anim>
                                    <p:anim calcmode="lin" valueType="num">
                                      <p:cBhvr>
                                        <p:cTn id="40" dur="1000" fill="hold"/>
                                        <p:tgtEl>
                                          <p:spTgt spid="3">
                                            <p:txEl>
                                              <p:pRg st="3" end="3"/>
                                            </p:txEl>
                                          </p:spTgt>
                                        </p:tgtEl>
                                        <p:attrNameLst>
                                          <p:attrName>ppt_h</p:attrName>
                                        </p:attrNameLst>
                                      </p:cBhvr>
                                      <p:tavLst>
                                        <p:tav tm="0">
                                          <p:val>
                                            <p:strVal val="#ppt_h*0.01"/>
                                          </p:val>
                                        </p:tav>
                                        <p:tav tm="100000">
                                          <p:val>
                                            <p:strVal val="#ppt_h"/>
                                          </p:val>
                                        </p:tav>
                                      </p:tavLst>
                                    </p:anim>
                                    <p:anim calcmode="lin" valueType="num">
                                      <p:cBhvr>
                                        <p:cTn id="4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3" end="3"/>
                                            </p:txEl>
                                          </p:spTgt>
                                        </p:tgtEl>
                                        <p:attrNameLst>
                                          <p:attrName>ppt_y</p:attrName>
                                        </p:attrNameLst>
                                      </p:cBhvr>
                                      <p:tavLst>
                                        <p:tav tm="0">
                                          <p:val>
                                            <p:strVal val="#ppt_h+1"/>
                                          </p:val>
                                        </p:tav>
                                        <p:tav tm="100000">
                                          <p:val>
                                            <p:strVal val="#ppt_y"/>
                                          </p:val>
                                        </p:tav>
                                      </p:tavLst>
                                    </p:anim>
                                    <p:animEffect transition="in" filter="fade">
                                      <p:cBhvr>
                                        <p:cTn id="43"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rtl="1"/>
            <a:r>
              <a:rPr lang="fa-IR" sz="2800" b="1" dirty="0" smtClean="0">
                <a:cs typeface="2  Zar" pitchFamily="2" charset="-78"/>
              </a:rPr>
              <a:t>تعريف مهندسي مجدد</a:t>
            </a:r>
            <a:endParaRPr lang="en-US" sz="2800" b="1" dirty="0">
              <a:cs typeface="2  Zar" pitchFamily="2" charset="-78"/>
            </a:endParaRPr>
          </a:p>
        </p:txBody>
      </p:sp>
      <p:sp>
        <p:nvSpPr>
          <p:cNvPr id="3" name="Content Placeholder 2"/>
          <p:cNvSpPr>
            <a:spLocks noGrp="1"/>
          </p:cNvSpPr>
          <p:nvPr>
            <p:ph idx="1"/>
          </p:nvPr>
        </p:nvSpPr>
        <p:spPr>
          <a:xfrm>
            <a:off x="457200" y="2286000"/>
            <a:ext cx="8229600" cy="4038600"/>
          </a:xfrm>
        </p:spPr>
        <p:txBody>
          <a:bodyPr/>
          <a:lstStyle/>
          <a:p>
            <a:pPr algn="r" rtl="1">
              <a:buNone/>
            </a:pPr>
            <a:r>
              <a:rPr lang="fa-IR" dirty="0" smtClean="0">
                <a:cs typeface="2  Zar" pitchFamily="2" charset="-78"/>
              </a:rPr>
              <a:t>مهندسی مجدد برای اولین بار توسط همر و چمپی با تعریف زیر به جهانیان معرفی شد:</a:t>
            </a:r>
          </a:p>
          <a:p>
            <a:pPr algn="r" rtl="1">
              <a:buNone/>
            </a:pPr>
            <a:r>
              <a:rPr lang="fa-IR" dirty="0" smtClean="0">
                <a:cs typeface="2  Zar" pitchFamily="2" charset="-78"/>
              </a:rPr>
              <a:t>"باز اندیشی بنیادین و طراحی نو و ریشه ای فرایندها، برای دستیابی به بهبود و پیشرفتی شگفت انگیز در معیارهای حساس امروزی، همچون قیمت، کیفیت، خدمات و سرعت".</a:t>
            </a:r>
          </a:p>
          <a:p>
            <a:pPr algn="r" rtl="1">
              <a:buNone/>
            </a:pPr>
            <a:endParaRPr lang="fa-IR" b="1" dirty="0" smtClean="0"/>
          </a:p>
          <a:p>
            <a:pPr algn="r" rtl="1">
              <a:buNone/>
            </a:pPr>
            <a:endParaRPr lang="en-US" dirty="0">
              <a:cs typeface="2  Zar" pitchFamily="2" charset="-78"/>
            </a:endParaRPr>
          </a:p>
        </p:txBody>
      </p:sp>
      <p:pic>
        <p:nvPicPr>
          <p:cNvPr id="4" name="Picture 16" descr="reenglogo"/>
          <p:cNvPicPr>
            <a:picLocks noChangeAspect="1" noChangeArrowheads="1"/>
          </p:cNvPicPr>
          <p:nvPr/>
        </p:nvPicPr>
        <p:blipFill>
          <a:blip r:embed="rId2" cstate="print"/>
          <a:srcRect/>
          <a:stretch>
            <a:fillRect/>
          </a:stretch>
        </p:blipFill>
        <p:spPr bwMode="auto">
          <a:xfrm>
            <a:off x="609600" y="4191000"/>
            <a:ext cx="2881312" cy="2233612"/>
          </a:xfrm>
          <a:prstGeom prst="rect">
            <a:avLst/>
          </a:prstGeom>
          <a:noFill/>
          <a:ln w="9525">
            <a:solidFill>
              <a:srgbClr val="333399"/>
            </a:solid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4"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 from="(-#ppt_w/2)" to="(#ppt_x)" calcmode="lin" valueType="num">
                                      <p:cBhvr>
                                        <p:cTn id="25" dur="600" fill="hold">
                                          <p:stCondLst>
                                            <p:cond delay="0"/>
                                          </p:stCondLst>
                                        </p:cTn>
                                        <p:tgtEl>
                                          <p:spTgt spid="3">
                                            <p:txEl>
                                              <p:pRg st="0" end="0"/>
                                            </p:txEl>
                                          </p:spTgt>
                                        </p:tgtEl>
                                        <p:attrNameLst>
                                          <p:attrName>ppt_x</p:attrName>
                                        </p:attrNameLst>
                                      </p:cBhvr>
                                    </p:anim>
                                    <p:anim from="0" to="-1.0" calcmode="lin" valueType="num">
                                      <p:cBhvr>
                                        <p:cTn id="26" dur="200" decel="50000" autoRev="1" fill="hold">
                                          <p:stCondLst>
                                            <p:cond delay="600"/>
                                          </p:stCondLst>
                                        </p:cTn>
                                        <p:tgtEl>
                                          <p:spTgt spid="3">
                                            <p:txEl>
                                              <p:pRg st="0" end="0"/>
                                            </p:txEl>
                                          </p:spTgt>
                                        </p:tgtEl>
                                        <p:attrNameLst>
                                          <p:attrName>xshear</p:attrName>
                                        </p:attrNameLst>
                                      </p:cBhvr>
                                    </p:anim>
                                    <p:animScale>
                                      <p:cBhvr>
                                        <p:cTn id="27" dur="200" decel="100000" autoRev="1" fill="hold">
                                          <p:stCondLst>
                                            <p:cond delay="600"/>
                                          </p:stCondLst>
                                        </p:cTn>
                                        <p:tgtEl>
                                          <p:spTgt spid="3">
                                            <p:txEl>
                                              <p:pRg st="0" end="0"/>
                                            </p:txEl>
                                          </p:spTgt>
                                        </p:tgtEl>
                                      </p:cBhvr>
                                      <p:from x="100000" y="100000"/>
                                      <p:to x="80000" y="100000"/>
                                    </p:animScale>
                                    <p:anim by="(#ppt_h/3+#ppt_w*0.1)" calcmode="lin" valueType="num">
                                      <p:cBhvr additive="sum">
                                        <p:cTn id="28" dur="200" decel="100000" autoRev="1" fill="hold">
                                          <p:stCondLst>
                                            <p:cond delay="600"/>
                                          </p:stCondLst>
                                        </p:cTn>
                                        <p:tgtEl>
                                          <p:spTgt spid="3">
                                            <p:txEl>
                                              <p:pRg st="0" end="0"/>
                                            </p:txEl>
                                          </p:spTgt>
                                        </p:tgtEl>
                                        <p:attrNameLst>
                                          <p:attrName>ppt_x</p:attrName>
                                        </p:attrNameLst>
                                      </p:cBhvr>
                                    </p:anim>
                                  </p:childTnLst>
                                </p:cTn>
                              </p:par>
                            </p:childTnLst>
                          </p:cTn>
                        </p:par>
                      </p:childTnLst>
                    </p:cTn>
                  </p:par>
                  <p:par>
                    <p:cTn id="29" fill="hold">
                      <p:stCondLst>
                        <p:cond delay="indefinite"/>
                      </p:stCondLst>
                      <p:childTnLst>
                        <p:par>
                          <p:cTn id="30" fill="hold">
                            <p:stCondLst>
                              <p:cond delay="0"/>
                            </p:stCondLst>
                            <p:childTnLst>
                              <p:par>
                                <p:cTn id="31" presetID="34" presetClass="entr" presetSubtype="0" fill="hold" grpId="0"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 from="(-#ppt_w/2)" to="(#ppt_x)" calcmode="lin" valueType="num">
                                      <p:cBhvr>
                                        <p:cTn id="33" dur="600" fill="hold">
                                          <p:stCondLst>
                                            <p:cond delay="0"/>
                                          </p:stCondLst>
                                        </p:cTn>
                                        <p:tgtEl>
                                          <p:spTgt spid="3">
                                            <p:txEl>
                                              <p:pRg st="1" end="1"/>
                                            </p:txEl>
                                          </p:spTgt>
                                        </p:tgtEl>
                                        <p:attrNameLst>
                                          <p:attrName>ppt_x</p:attrName>
                                        </p:attrNameLst>
                                      </p:cBhvr>
                                    </p:anim>
                                    <p:anim from="0" to="-1.0" calcmode="lin" valueType="num">
                                      <p:cBhvr>
                                        <p:cTn id="34" dur="200" decel="50000" autoRev="1" fill="hold">
                                          <p:stCondLst>
                                            <p:cond delay="600"/>
                                          </p:stCondLst>
                                        </p:cTn>
                                        <p:tgtEl>
                                          <p:spTgt spid="3">
                                            <p:txEl>
                                              <p:pRg st="1" end="1"/>
                                            </p:txEl>
                                          </p:spTgt>
                                        </p:tgtEl>
                                        <p:attrNameLst>
                                          <p:attrName>xshear</p:attrName>
                                        </p:attrNameLst>
                                      </p:cBhvr>
                                    </p:anim>
                                    <p:animScale>
                                      <p:cBhvr>
                                        <p:cTn id="35" dur="200" decel="100000" autoRev="1" fill="hold">
                                          <p:stCondLst>
                                            <p:cond delay="600"/>
                                          </p:stCondLst>
                                        </p:cTn>
                                        <p:tgtEl>
                                          <p:spTgt spid="3">
                                            <p:txEl>
                                              <p:pRg st="1" end="1"/>
                                            </p:txEl>
                                          </p:spTgt>
                                        </p:tgtEl>
                                      </p:cBhvr>
                                      <p:from x="100000" y="100000"/>
                                      <p:to x="80000" y="100000"/>
                                    </p:animScale>
                                    <p:anim by="(#ppt_h/3+#ppt_w*0.1)" calcmode="lin" valueType="num">
                                      <p:cBhvr additive="sum">
                                        <p:cTn id="36" dur="200" decel="100000" autoRev="1" fill="hold">
                                          <p:stCondLst>
                                            <p:cond delay="600"/>
                                          </p:stCondLst>
                                        </p:cTn>
                                        <p:tgtEl>
                                          <p:spTgt spid="3">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600199"/>
          <a:ext cx="8229600" cy="4648200"/>
        </p:xfrm>
        <a:graphic>
          <a:graphicData uri="http://schemas.openxmlformats.org/drawingml/2006/table">
            <a:tbl>
              <a:tblPr firstRow="1" bandRow="1">
                <a:tableStyleId>{BDBED569-4797-4DF1-A0F4-6AAB3CD982D8}</a:tableStyleId>
              </a:tblPr>
              <a:tblGrid>
                <a:gridCol w="5562600"/>
                <a:gridCol w="2667000"/>
              </a:tblGrid>
              <a:tr h="1162050">
                <a:tc>
                  <a:txBody>
                    <a:bodyPr/>
                    <a:lstStyle/>
                    <a:p>
                      <a:pPr algn="r" rtl="1"/>
                      <a:r>
                        <a:rPr lang="fa-IR" b="1" dirty="0" smtClean="0">
                          <a:cs typeface="2  Zar" pitchFamily="2" charset="-78"/>
                        </a:rPr>
                        <a:t>چرا اين كار را انجام مي</a:t>
                      </a:r>
                      <a:r>
                        <a:rPr lang="fa-IR" b="1" baseline="0" dirty="0" smtClean="0">
                          <a:cs typeface="2  Zar" pitchFamily="2" charset="-78"/>
                        </a:rPr>
                        <a:t> دهيم؟چراكارهايمان را اين گونه كه هست انجام مي دهيم؟چرا تغيير نمي دهيم؟</a:t>
                      </a:r>
                    </a:p>
                    <a:p>
                      <a:pPr algn="r" rtl="1"/>
                      <a:endParaRPr lang="en-US" b="1" dirty="0">
                        <a:cs typeface="2  Zar" pitchFamily="2" charset="-78"/>
                      </a:endParaRPr>
                    </a:p>
                  </a:txBody>
                  <a:tcPr/>
                </a:tc>
                <a:tc>
                  <a:txBody>
                    <a:bodyPr/>
                    <a:lstStyle/>
                    <a:p>
                      <a:pPr algn="r" rtl="1"/>
                      <a:r>
                        <a:rPr lang="fa-IR" b="1" dirty="0" smtClean="0">
                          <a:cs typeface="2  Zar" pitchFamily="2" charset="-78"/>
                        </a:rPr>
                        <a:t>بنيادين</a:t>
                      </a:r>
                      <a:endParaRPr lang="en-US" b="1" dirty="0">
                        <a:cs typeface="2  Zar" pitchFamily="2" charset="-78"/>
                      </a:endParaRPr>
                    </a:p>
                  </a:txBody>
                  <a:tcPr/>
                </a:tc>
              </a:tr>
              <a:tr h="1162050">
                <a:tc>
                  <a:txBody>
                    <a:bodyPr/>
                    <a:lstStyle/>
                    <a:p>
                      <a:pPr algn="r" rtl="1"/>
                      <a:r>
                        <a:rPr lang="fa-IR" b="1" dirty="0" smtClean="0">
                          <a:cs typeface="2  Zar" pitchFamily="2" charset="-78"/>
                        </a:rPr>
                        <a:t>كار</a:t>
                      </a:r>
                      <a:r>
                        <a:rPr lang="fa-IR" b="1" baseline="0" dirty="0" smtClean="0">
                          <a:cs typeface="2  Zar" pitchFamily="2" charset="-78"/>
                        </a:rPr>
                        <a:t> را از بستر آغاز ودوباره طراحي كردن وطرحي نو،كاملا جدا از ساختار وپيش رونده انجام داد</a:t>
                      </a:r>
                      <a:endParaRPr lang="en-US" b="1" dirty="0">
                        <a:cs typeface="2  Zar" pitchFamily="2" charset="-78"/>
                      </a:endParaRPr>
                    </a:p>
                  </a:txBody>
                  <a:tcPr/>
                </a:tc>
                <a:tc>
                  <a:txBody>
                    <a:bodyPr/>
                    <a:lstStyle/>
                    <a:p>
                      <a:pPr algn="r" rtl="1"/>
                      <a:r>
                        <a:rPr lang="fa-IR" b="1" dirty="0" smtClean="0">
                          <a:cs typeface="2  Zar" pitchFamily="2" charset="-78"/>
                        </a:rPr>
                        <a:t>ريشه اي</a:t>
                      </a:r>
                      <a:endParaRPr lang="en-US" b="1" dirty="0">
                        <a:cs typeface="2  Zar" pitchFamily="2" charset="-78"/>
                      </a:endParaRPr>
                    </a:p>
                  </a:txBody>
                  <a:tcPr/>
                </a:tc>
              </a:tr>
              <a:tr h="1162050">
                <a:tc>
                  <a:txBody>
                    <a:bodyPr/>
                    <a:lstStyle/>
                    <a:p>
                      <a:pPr algn="r" rtl="1"/>
                      <a:r>
                        <a:rPr lang="fa-IR" b="1" dirty="0" smtClean="0">
                          <a:cs typeface="2  Zar" pitchFamily="2" charset="-78"/>
                        </a:rPr>
                        <a:t>هدف</a:t>
                      </a:r>
                      <a:r>
                        <a:rPr lang="fa-IR" b="1" baseline="0" dirty="0" smtClean="0">
                          <a:cs typeface="2  Zar" pitchFamily="2" charset="-78"/>
                        </a:rPr>
                        <a:t> پيشرفت 10-20درصدي نيست بلكه انفجار وخانه تكاني است</a:t>
                      </a:r>
                    </a:p>
                    <a:p>
                      <a:pPr algn="r" rtl="1"/>
                      <a:endParaRPr lang="en-US" b="1" dirty="0">
                        <a:cs typeface="2  Zar" pitchFamily="2" charset="-78"/>
                      </a:endParaRPr>
                    </a:p>
                  </a:txBody>
                  <a:tcPr/>
                </a:tc>
                <a:tc>
                  <a:txBody>
                    <a:bodyPr/>
                    <a:lstStyle/>
                    <a:p>
                      <a:pPr algn="r" rtl="1"/>
                      <a:r>
                        <a:rPr lang="fa-IR" b="1" dirty="0" smtClean="0">
                          <a:cs typeface="2  Zar" pitchFamily="2" charset="-78"/>
                        </a:rPr>
                        <a:t>شگفت</a:t>
                      </a:r>
                      <a:r>
                        <a:rPr lang="fa-IR" b="1" baseline="0" dirty="0" smtClean="0">
                          <a:cs typeface="2  Zar" pitchFamily="2" charset="-78"/>
                        </a:rPr>
                        <a:t> انگيز (چشم گير)</a:t>
                      </a:r>
                      <a:endParaRPr lang="en-US" b="1" dirty="0">
                        <a:cs typeface="2  Zar" pitchFamily="2" charset="-78"/>
                      </a:endParaRPr>
                    </a:p>
                  </a:txBody>
                  <a:tcPr/>
                </a:tc>
              </a:tr>
              <a:tr h="1162050">
                <a:tc>
                  <a:txBody>
                    <a:bodyPr/>
                    <a:lstStyle/>
                    <a:p>
                      <a:pPr algn="r" rtl="1"/>
                      <a:r>
                        <a:rPr lang="fa-IR" b="1" dirty="0" smtClean="0">
                          <a:cs typeface="2  Zar" pitchFamily="2" charset="-78"/>
                        </a:rPr>
                        <a:t>وظيفه گرايي يعني خرد شدن كارها</a:t>
                      </a:r>
                      <a:r>
                        <a:rPr lang="fa-IR" b="1" baseline="0" dirty="0" smtClean="0">
                          <a:cs typeface="2  Zar" pitchFamily="2" charset="-78"/>
                        </a:rPr>
                        <a:t> به ساده ترين اجزاءوسپردن هرجزءبه يك متخصص در حاليكه فراين گرايي يعني دگرگوني هاي ريشه اي</a:t>
                      </a:r>
                      <a:endParaRPr lang="en-US" b="1" dirty="0">
                        <a:cs typeface="2  Zar" pitchFamily="2" charset="-78"/>
                      </a:endParaRPr>
                    </a:p>
                  </a:txBody>
                  <a:tcPr/>
                </a:tc>
                <a:tc>
                  <a:txBody>
                    <a:bodyPr/>
                    <a:lstStyle/>
                    <a:p>
                      <a:pPr algn="r" rtl="1"/>
                      <a:r>
                        <a:rPr lang="fa-IR" b="1" dirty="0" smtClean="0">
                          <a:cs typeface="2  Zar" pitchFamily="2" charset="-78"/>
                        </a:rPr>
                        <a:t>فرايند</a:t>
                      </a:r>
                      <a:r>
                        <a:rPr lang="fa-IR" b="1" baseline="0" dirty="0" smtClean="0">
                          <a:cs typeface="2  Zar" pitchFamily="2" charset="-78"/>
                        </a:rPr>
                        <a:t> گرايي</a:t>
                      </a:r>
                      <a:endParaRPr lang="en-US" b="1" dirty="0">
                        <a:cs typeface="2  Zar" pitchFamily="2" charset="-78"/>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grayWhite">
          <a:xfrm>
            <a:off x="685800" y="1143000"/>
            <a:ext cx="7851648" cy="1371600"/>
          </a:xfrm>
          <a:noFill/>
          <a:ln w="76200" cap="flat" cmpd="dbl">
            <a:noFill/>
            <a:round/>
          </a:ln>
        </p:spPr>
        <p:txBody>
          <a:bodyPr>
            <a:normAutofit/>
          </a:bodyPr>
          <a:lstStyle/>
          <a:p>
            <a:pPr algn="r"/>
            <a:r>
              <a:rPr lang="fa-IR" sz="4400" dirty="0" smtClean="0">
                <a:solidFill>
                  <a:schemeClr val="bg1">
                    <a:lumMod val="85000"/>
                    <a:lumOff val="15000"/>
                  </a:schemeClr>
                </a:solidFill>
                <a:cs typeface="2  Nazanin" pitchFamily="2" charset="-78"/>
              </a:rPr>
              <a:t>مديريت كيفيت جامع</a:t>
            </a:r>
            <a:endParaRPr lang="en-US" sz="4400" dirty="0"/>
          </a:p>
        </p:txBody>
      </p:sp>
      <p:sp>
        <p:nvSpPr>
          <p:cNvPr id="3" name="Subtitle 2"/>
          <p:cNvSpPr>
            <a:spLocks noGrp="1"/>
          </p:cNvSpPr>
          <p:nvPr>
            <p:ph type="subTitle" idx="1"/>
          </p:nvPr>
        </p:nvSpPr>
        <p:spPr bwMode="white">
          <a:xfrm>
            <a:off x="533400" y="3228536"/>
            <a:ext cx="7854696" cy="3248464"/>
          </a:xfrm>
        </p:spPr>
        <p:txBody>
          <a:bodyPr>
            <a:normAutofit/>
          </a:bodyPr>
          <a:lstStyle/>
          <a:p>
            <a:r>
              <a:rPr lang="fa-IR" dirty="0" smtClean="0"/>
              <a:t>                              </a:t>
            </a:r>
          </a:p>
          <a:p>
            <a:r>
              <a:rPr lang="fa-IR" sz="3200" dirty="0" smtClean="0">
                <a:cs typeface="B Zar" pitchFamily="2" charset="-78"/>
              </a:rPr>
              <a:t>                                     </a:t>
            </a:r>
            <a:r>
              <a:rPr lang="fa-IR" sz="3200" dirty="0" smtClean="0">
                <a:solidFill>
                  <a:srgbClr val="C00000"/>
                </a:solidFill>
                <a:cs typeface="B Zar" pitchFamily="2" charset="-78"/>
              </a:rPr>
              <a:t>و</a:t>
            </a:r>
            <a:r>
              <a:rPr lang="fa-IR" b="1" dirty="0" smtClean="0"/>
              <a:t>                          </a:t>
            </a:r>
          </a:p>
          <a:p>
            <a:pPr algn="l" rtl="1"/>
            <a:r>
              <a:rPr lang="fa-IR" sz="3600" b="1" dirty="0" smtClean="0">
                <a:solidFill>
                  <a:schemeClr val="bg1">
                    <a:lumMod val="95000"/>
                    <a:lumOff val="5000"/>
                  </a:schemeClr>
                </a:solidFill>
                <a:cs typeface="B Zar" pitchFamily="2" charset="-78"/>
              </a:rPr>
              <a:t>مهندسي مجدد فرايندها(</a:t>
            </a:r>
            <a:r>
              <a:rPr lang="en-US" sz="3600" b="1" dirty="0" smtClean="0">
                <a:solidFill>
                  <a:schemeClr val="bg1">
                    <a:lumMod val="95000"/>
                    <a:lumOff val="5000"/>
                  </a:schemeClr>
                </a:solidFill>
                <a:cs typeface="B Zar" pitchFamily="2" charset="-78"/>
              </a:rPr>
              <a:t>BPR</a:t>
            </a:r>
            <a:r>
              <a:rPr lang="fa-IR" sz="3600" b="1" dirty="0" smtClean="0">
                <a:solidFill>
                  <a:schemeClr val="bg1">
                    <a:lumMod val="95000"/>
                    <a:lumOff val="5000"/>
                  </a:schemeClr>
                </a:solidFill>
                <a:cs typeface="B Zar" pitchFamily="2" charset="-78"/>
              </a:rPr>
              <a:t>)</a:t>
            </a:r>
          </a:p>
          <a:p>
            <a:pPr algn="ctr" rtl="1"/>
            <a:endParaRPr lang="fa-IR" sz="2800" b="1" dirty="0" smtClean="0">
              <a:solidFill>
                <a:schemeClr val="bg1">
                  <a:lumMod val="95000"/>
                  <a:lumOff val="5000"/>
                </a:schemeClr>
              </a:solidFill>
              <a:cs typeface="B Zar" pitchFamily="2" charset="-78"/>
            </a:endParaRPr>
          </a:p>
          <a:p>
            <a:pPr algn="ctr" rtl="1"/>
            <a:r>
              <a:rPr lang="fa-IR" sz="2800" b="1" dirty="0" smtClean="0">
                <a:solidFill>
                  <a:schemeClr val="bg1">
                    <a:lumMod val="95000"/>
                    <a:lumOff val="5000"/>
                  </a:schemeClr>
                </a:solidFill>
                <a:cs typeface="B Zar" pitchFamily="2" charset="-78"/>
              </a:rPr>
              <a:t>استاد محترم: دکترغیور</a:t>
            </a:r>
          </a:p>
          <a:p>
            <a:pPr algn="ctr" rtl="1"/>
            <a:r>
              <a:rPr lang="fa-IR" sz="2000" b="1" dirty="0" smtClean="0">
                <a:solidFill>
                  <a:schemeClr val="bg1">
                    <a:lumMod val="95000"/>
                    <a:lumOff val="5000"/>
                  </a:schemeClr>
                </a:solidFill>
                <a:cs typeface="B Zar" pitchFamily="2" charset="-78"/>
              </a:rPr>
              <a:t>ارائه دهندگان:نورالله علی آبادی ، محسن علیپور</a:t>
            </a:r>
          </a:p>
          <a:p>
            <a:pPr rtl="1"/>
            <a:endParaRPr lang="fa-IR" sz="2000" b="1" dirty="0" smtClean="0">
              <a:solidFill>
                <a:schemeClr val="bg1">
                  <a:lumMod val="95000"/>
                  <a:lumOff val="5000"/>
                </a:schemeClr>
              </a:solidFill>
              <a:cs typeface="B Zar" pitchFamily="2" charset="-78"/>
            </a:endParaRPr>
          </a:p>
          <a:p>
            <a:pPr rtl="1"/>
            <a:endParaRPr lang="en-US" sz="1800" b="1" dirty="0">
              <a:solidFill>
                <a:schemeClr val="bg1">
                  <a:lumMod val="95000"/>
                  <a:lumOff val="5000"/>
                </a:schemeClr>
              </a:solidFill>
              <a:cs typeface="B Zar"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pic>
        <p:nvPicPr>
          <p:cNvPr id="1026" name="Picture 2" descr="C:\Users\ali\Downloads\Transparent TQM logo 1.gif"/>
          <p:cNvPicPr>
            <a:picLocks noChangeAspect="1" noChangeArrowheads="1"/>
          </p:cNvPicPr>
          <p:nvPr/>
        </p:nvPicPr>
        <p:blipFill>
          <a:blip r:embed="rId3" cstate="print"/>
          <a:srcRect/>
          <a:stretch>
            <a:fillRect/>
          </a:stretch>
        </p:blipFill>
        <p:spPr bwMode="auto">
          <a:xfrm>
            <a:off x="2057400" y="1295400"/>
            <a:ext cx="1885950" cy="1885950"/>
          </a:xfrm>
          <a:prstGeom prst="rect">
            <a:avLst/>
          </a:prstGeom>
          <a:noFill/>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1+#ppt_w/2"/>
                                          </p:val>
                                        </p:tav>
                                        <p:tav tm="100000">
                                          <p:val>
                                            <p:strVal val="#ppt_x"/>
                                          </p:val>
                                        </p:tav>
                                      </p:tavLst>
                                    </p:anim>
                                    <p:anim calcmode="lin" valueType="num">
                                      <p:cBhvr additive="base">
                                        <p:cTn id="8" dur="20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iterate type="lt">
                                    <p:tmPct val="0"/>
                                  </p:iterate>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linds(horizont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9" presetClass="entr" presetSubtype="0" decel="100000" fill="hold" nodeType="clickEffect">
                                  <p:stCondLst>
                                    <p:cond delay="0"/>
                                  </p:stCondLst>
                                  <p:childTnLst>
                                    <p:set>
                                      <p:cBhvr>
                                        <p:cTn id="17" dur="1" fill="hold">
                                          <p:stCondLst>
                                            <p:cond delay="0"/>
                                          </p:stCondLst>
                                        </p:cTn>
                                        <p:tgtEl>
                                          <p:spTgt spid="1026"/>
                                        </p:tgtEl>
                                        <p:attrNameLst>
                                          <p:attrName>style.visibility</p:attrName>
                                        </p:attrNameLst>
                                      </p:cBhvr>
                                      <p:to>
                                        <p:strVal val="visible"/>
                                      </p:to>
                                    </p:set>
                                    <p:anim calcmode="lin" valueType="num">
                                      <p:cBhvr>
                                        <p:cTn id="18" dur="500" fill="hold"/>
                                        <p:tgtEl>
                                          <p:spTgt spid="1026"/>
                                        </p:tgtEl>
                                        <p:attrNameLst>
                                          <p:attrName>ppt_w</p:attrName>
                                        </p:attrNameLst>
                                      </p:cBhvr>
                                      <p:tavLst>
                                        <p:tav tm="0">
                                          <p:val>
                                            <p:fltVal val="0"/>
                                          </p:val>
                                        </p:tav>
                                        <p:tav tm="100000">
                                          <p:val>
                                            <p:strVal val="#ppt_w"/>
                                          </p:val>
                                        </p:tav>
                                      </p:tavLst>
                                    </p:anim>
                                    <p:anim calcmode="lin" valueType="num">
                                      <p:cBhvr>
                                        <p:cTn id="19" dur="500" fill="hold"/>
                                        <p:tgtEl>
                                          <p:spTgt spid="1026"/>
                                        </p:tgtEl>
                                        <p:attrNameLst>
                                          <p:attrName>ppt_h</p:attrName>
                                        </p:attrNameLst>
                                      </p:cBhvr>
                                      <p:tavLst>
                                        <p:tav tm="0">
                                          <p:val>
                                            <p:fltVal val="0"/>
                                          </p:val>
                                        </p:tav>
                                        <p:tav tm="100000">
                                          <p:val>
                                            <p:strVal val="#ppt_h"/>
                                          </p:val>
                                        </p:tav>
                                      </p:tavLst>
                                    </p:anim>
                                    <p:anim calcmode="lin" valueType="num">
                                      <p:cBhvr>
                                        <p:cTn id="20" dur="500" fill="hold"/>
                                        <p:tgtEl>
                                          <p:spTgt spid="1026"/>
                                        </p:tgtEl>
                                        <p:attrNameLst>
                                          <p:attrName>style.rotation</p:attrName>
                                        </p:attrNameLst>
                                      </p:cBhvr>
                                      <p:tavLst>
                                        <p:tav tm="0">
                                          <p:val>
                                            <p:fltVal val="360"/>
                                          </p:val>
                                        </p:tav>
                                        <p:tav tm="100000">
                                          <p:val>
                                            <p:fltVal val="0"/>
                                          </p:val>
                                        </p:tav>
                                      </p:tavLst>
                                    </p:anim>
                                    <p:animEffect transition="in" filter="fade">
                                      <p:cBhvr>
                                        <p:cTn id="21" dur="500"/>
                                        <p:tgtEl>
                                          <p:spTgt spid="1026"/>
                                        </p:tgtEl>
                                      </p:cBhvr>
                                    </p:animEffect>
                                  </p:childTnLst>
                                </p:cTn>
                              </p:par>
                            </p:childTnLst>
                          </p:cTn>
                        </p:par>
                      </p:childTnLst>
                    </p:cTn>
                  </p:par>
                  <p:par>
                    <p:cTn id="22" fill="hold">
                      <p:stCondLst>
                        <p:cond delay="indefinite"/>
                      </p:stCondLst>
                      <p:childTnLst>
                        <p:par>
                          <p:cTn id="23" fill="hold">
                            <p:stCondLst>
                              <p:cond delay="0"/>
                            </p:stCondLst>
                            <p:childTnLst>
                              <p:par>
                                <p:cTn id="24" presetID="30" presetClass="entr" presetSubtype="0" fill="hold" grpId="1" nodeType="clickEffect">
                                  <p:stCondLst>
                                    <p:cond delay="0"/>
                                  </p:stCondLst>
                                  <p:iterate type="lt">
                                    <p:tmPct val="0"/>
                                  </p:iterate>
                                  <p:childTnLst>
                                    <p:set>
                                      <p:cBhvr>
                                        <p:cTn id="25" dur="1" fill="hold">
                                          <p:stCondLst>
                                            <p:cond delay="0"/>
                                          </p:stCondLst>
                                        </p:cTn>
                                        <p:tgtEl>
                                          <p:spTgt spid="3">
                                            <p:txEl>
                                              <p:pRg st="0" end="0"/>
                                            </p:txEl>
                                          </p:spTgt>
                                        </p:tgtEl>
                                        <p:attrNameLst>
                                          <p:attrName>style.visibility</p:attrName>
                                        </p:attrNameLst>
                                      </p:cBhvr>
                                      <p:to>
                                        <p:strVal val="visible"/>
                                      </p:to>
                                    </p:set>
                                    <p:animEffect transition="in" filter="fade">
                                      <p:cBhvr>
                                        <p:cTn id="26" dur="800" decel="100000"/>
                                        <p:tgtEl>
                                          <p:spTgt spid="3">
                                            <p:txEl>
                                              <p:pRg st="0" end="0"/>
                                            </p:txEl>
                                          </p:spTgt>
                                        </p:tgtEl>
                                      </p:cBhvr>
                                    </p:animEffect>
                                    <p:anim calcmode="lin" valueType="num">
                                      <p:cBhvr>
                                        <p:cTn id="27" dur="800" decel="100000" fill="hold"/>
                                        <p:tgtEl>
                                          <p:spTgt spid="3">
                                            <p:txEl>
                                              <p:pRg st="0" end="0"/>
                                            </p:txEl>
                                          </p:spTgt>
                                        </p:tgtEl>
                                        <p:attrNameLst>
                                          <p:attrName>style.rotation</p:attrName>
                                        </p:attrNameLst>
                                      </p:cBhvr>
                                      <p:tavLst>
                                        <p:tav tm="0">
                                          <p:val>
                                            <p:fltVal val="-90"/>
                                          </p:val>
                                        </p:tav>
                                        <p:tav tm="100000">
                                          <p:val>
                                            <p:fltVal val="0"/>
                                          </p:val>
                                        </p:tav>
                                      </p:tavLst>
                                    </p:anim>
                                    <p:anim calcmode="lin" valueType="num">
                                      <p:cBhvr>
                                        <p:cTn id="28" dur="800" decel="100000" fill="hold"/>
                                        <p:tgtEl>
                                          <p:spTgt spid="3">
                                            <p:txEl>
                                              <p:pRg st="0" end="0"/>
                                            </p:txEl>
                                          </p:spTgt>
                                        </p:tgtEl>
                                        <p:attrNameLst>
                                          <p:attrName>ppt_x</p:attrName>
                                        </p:attrNameLst>
                                      </p:cBhvr>
                                      <p:tavLst>
                                        <p:tav tm="0">
                                          <p:val>
                                            <p:strVal val="#ppt_x+0.4"/>
                                          </p:val>
                                        </p:tav>
                                        <p:tav tm="100000">
                                          <p:val>
                                            <p:strVal val="#ppt_x-0.05"/>
                                          </p:val>
                                        </p:tav>
                                      </p:tavLst>
                                    </p:anim>
                                    <p:anim calcmode="lin" valueType="num">
                                      <p:cBhvr>
                                        <p:cTn id="29" dur="800" decel="100000" fill="hold"/>
                                        <p:tgtEl>
                                          <p:spTgt spid="3">
                                            <p:txEl>
                                              <p:pRg st="0" end="0"/>
                                            </p:txEl>
                                          </p:spTgt>
                                        </p:tgtEl>
                                        <p:attrNameLst>
                                          <p:attrName>ppt_y</p:attrName>
                                        </p:attrNameLst>
                                      </p:cBhvr>
                                      <p:tavLst>
                                        <p:tav tm="0">
                                          <p:val>
                                            <p:strVal val="#ppt_y-0.4"/>
                                          </p:val>
                                        </p:tav>
                                        <p:tav tm="100000">
                                          <p:val>
                                            <p:strVal val="#ppt_y+0.1"/>
                                          </p:val>
                                        </p:tav>
                                      </p:tavLst>
                                    </p:anim>
                                    <p:anim calcmode="lin" valueType="num">
                                      <p:cBhvr>
                                        <p:cTn id="30" dur="200" accel="100000" fill="hold">
                                          <p:stCondLst>
                                            <p:cond delay="800"/>
                                          </p:stCondLst>
                                        </p:cTn>
                                        <p:tgtEl>
                                          <p:spTgt spid="3">
                                            <p:txEl>
                                              <p:pRg st="0" end="0"/>
                                            </p:txEl>
                                          </p:spTgt>
                                        </p:tgtEl>
                                        <p:attrNameLst>
                                          <p:attrName>ppt_x</p:attrName>
                                        </p:attrNameLst>
                                      </p:cBhvr>
                                      <p:tavLst>
                                        <p:tav tm="0">
                                          <p:val>
                                            <p:strVal val="#ppt_x-0.05"/>
                                          </p:val>
                                        </p:tav>
                                        <p:tav tm="100000">
                                          <p:val>
                                            <p:strVal val="#ppt_x"/>
                                          </p:val>
                                        </p:tav>
                                      </p:tavLst>
                                    </p:anim>
                                    <p:anim calcmode="lin" valueType="num">
                                      <p:cBhvr>
                                        <p:cTn id="31" dur="200" accel="100000" fill="hold">
                                          <p:stCondLst>
                                            <p:cond delay="800"/>
                                          </p:stCondLst>
                                        </p:cTn>
                                        <p:tgtEl>
                                          <p:spTgt spid="3">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30" presetClass="entr" presetSubtype="0" fill="hold" grpId="1"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fade">
                                      <p:cBhvr>
                                        <p:cTn id="36" dur="800" decel="100000"/>
                                        <p:tgtEl>
                                          <p:spTgt spid="3">
                                            <p:txEl>
                                              <p:pRg st="1" end="1"/>
                                            </p:txEl>
                                          </p:spTgt>
                                        </p:tgtEl>
                                      </p:cBhvr>
                                    </p:animEffect>
                                    <p:anim calcmode="lin" valueType="num">
                                      <p:cBhvr>
                                        <p:cTn id="37" dur="800" decel="100000" fill="hold"/>
                                        <p:tgtEl>
                                          <p:spTgt spid="3">
                                            <p:txEl>
                                              <p:pRg st="1" end="1"/>
                                            </p:txEl>
                                          </p:spTgt>
                                        </p:tgtEl>
                                        <p:attrNameLst>
                                          <p:attrName>style.rotation</p:attrName>
                                        </p:attrNameLst>
                                      </p:cBhvr>
                                      <p:tavLst>
                                        <p:tav tm="0">
                                          <p:val>
                                            <p:fltVal val="-90"/>
                                          </p:val>
                                        </p:tav>
                                        <p:tav tm="100000">
                                          <p:val>
                                            <p:fltVal val="0"/>
                                          </p:val>
                                        </p:tav>
                                      </p:tavLst>
                                    </p:anim>
                                    <p:anim calcmode="lin" valueType="num">
                                      <p:cBhvr>
                                        <p:cTn id="38" dur="800" decel="100000" fill="hold"/>
                                        <p:tgtEl>
                                          <p:spTgt spid="3">
                                            <p:txEl>
                                              <p:pRg st="1" end="1"/>
                                            </p:txEl>
                                          </p:spTgt>
                                        </p:tgtEl>
                                        <p:attrNameLst>
                                          <p:attrName>ppt_x</p:attrName>
                                        </p:attrNameLst>
                                      </p:cBhvr>
                                      <p:tavLst>
                                        <p:tav tm="0">
                                          <p:val>
                                            <p:strVal val="#ppt_x+0.4"/>
                                          </p:val>
                                        </p:tav>
                                        <p:tav tm="100000">
                                          <p:val>
                                            <p:strVal val="#ppt_x-0.05"/>
                                          </p:val>
                                        </p:tav>
                                      </p:tavLst>
                                    </p:anim>
                                    <p:anim calcmode="lin" valueType="num">
                                      <p:cBhvr>
                                        <p:cTn id="39" dur="800" decel="100000" fill="hold"/>
                                        <p:tgtEl>
                                          <p:spTgt spid="3">
                                            <p:txEl>
                                              <p:pRg st="1" end="1"/>
                                            </p:txEl>
                                          </p:spTgt>
                                        </p:tgtEl>
                                        <p:attrNameLst>
                                          <p:attrName>ppt_y</p:attrName>
                                        </p:attrNameLst>
                                      </p:cBhvr>
                                      <p:tavLst>
                                        <p:tav tm="0">
                                          <p:val>
                                            <p:strVal val="#ppt_y-0.4"/>
                                          </p:val>
                                        </p:tav>
                                        <p:tav tm="100000">
                                          <p:val>
                                            <p:strVal val="#ppt_y+0.1"/>
                                          </p:val>
                                        </p:tav>
                                      </p:tavLst>
                                    </p:anim>
                                    <p:anim calcmode="lin" valueType="num">
                                      <p:cBhvr>
                                        <p:cTn id="40" dur="200" accel="100000" fill="hold">
                                          <p:stCondLst>
                                            <p:cond delay="800"/>
                                          </p:stCondLst>
                                        </p:cTn>
                                        <p:tgtEl>
                                          <p:spTgt spid="3">
                                            <p:txEl>
                                              <p:pRg st="1" end="1"/>
                                            </p:txEl>
                                          </p:spTgt>
                                        </p:tgtEl>
                                        <p:attrNameLst>
                                          <p:attrName>ppt_x</p:attrName>
                                        </p:attrNameLst>
                                      </p:cBhvr>
                                      <p:tavLst>
                                        <p:tav tm="0">
                                          <p:val>
                                            <p:strVal val="#ppt_x-0.05"/>
                                          </p:val>
                                        </p:tav>
                                        <p:tav tm="100000">
                                          <p:val>
                                            <p:strVal val="#ppt_x"/>
                                          </p:val>
                                        </p:tav>
                                      </p:tavLst>
                                    </p:anim>
                                    <p:anim calcmode="lin" valueType="num">
                                      <p:cBhvr>
                                        <p:cTn id="41" dur="200" accel="100000" fill="hold">
                                          <p:stCondLst>
                                            <p:cond delay="800"/>
                                          </p:stCondLst>
                                        </p:cTn>
                                        <p:tgtEl>
                                          <p:spTgt spid="3">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0" presetClass="entr" presetSubtype="0" fill="hold" grpId="1" nodeType="clickEffect">
                                  <p:stCondLst>
                                    <p:cond delay="0"/>
                                  </p:stCondLst>
                                  <p:childTnLst>
                                    <p:set>
                                      <p:cBhvr>
                                        <p:cTn id="45" dur="1" fill="hold">
                                          <p:stCondLst>
                                            <p:cond delay="0"/>
                                          </p:stCondLst>
                                        </p:cTn>
                                        <p:tgtEl>
                                          <p:spTgt spid="3">
                                            <p:txEl>
                                              <p:pRg st="2" end="2"/>
                                            </p:txEl>
                                          </p:spTgt>
                                        </p:tgtEl>
                                        <p:attrNameLst>
                                          <p:attrName>style.visibility</p:attrName>
                                        </p:attrNameLst>
                                      </p:cBhvr>
                                      <p:to>
                                        <p:strVal val="visible"/>
                                      </p:to>
                                    </p:set>
                                    <p:animEffect transition="in" filter="fade">
                                      <p:cBhvr>
                                        <p:cTn id="46" dur="800" decel="100000"/>
                                        <p:tgtEl>
                                          <p:spTgt spid="3">
                                            <p:txEl>
                                              <p:pRg st="2" end="2"/>
                                            </p:txEl>
                                          </p:spTgt>
                                        </p:tgtEl>
                                      </p:cBhvr>
                                    </p:animEffect>
                                    <p:anim calcmode="lin" valueType="num">
                                      <p:cBhvr>
                                        <p:cTn id="47"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48"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49"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50"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51"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30" presetClass="entr" presetSubtype="0" fill="hold" grpId="1" nodeType="clickEffect">
                                  <p:stCondLst>
                                    <p:cond delay="0"/>
                                  </p:stCondLst>
                                  <p:childTnLst>
                                    <p:set>
                                      <p:cBhvr>
                                        <p:cTn id="55" dur="1" fill="hold">
                                          <p:stCondLst>
                                            <p:cond delay="0"/>
                                          </p:stCondLst>
                                        </p:cTn>
                                        <p:tgtEl>
                                          <p:spTgt spid="3">
                                            <p:txEl>
                                              <p:pRg st="4" end="4"/>
                                            </p:txEl>
                                          </p:spTgt>
                                        </p:tgtEl>
                                        <p:attrNameLst>
                                          <p:attrName>style.visibility</p:attrName>
                                        </p:attrNameLst>
                                      </p:cBhvr>
                                      <p:to>
                                        <p:strVal val="visible"/>
                                      </p:to>
                                    </p:set>
                                    <p:animEffect transition="in" filter="fade">
                                      <p:cBhvr>
                                        <p:cTn id="56" dur="800" decel="100000"/>
                                        <p:tgtEl>
                                          <p:spTgt spid="3">
                                            <p:txEl>
                                              <p:pRg st="4" end="4"/>
                                            </p:txEl>
                                          </p:spTgt>
                                        </p:tgtEl>
                                      </p:cBhvr>
                                    </p:animEffect>
                                    <p:anim calcmode="lin" valueType="num">
                                      <p:cBhvr>
                                        <p:cTn id="57" dur="800" decel="100000" fill="hold"/>
                                        <p:tgtEl>
                                          <p:spTgt spid="3">
                                            <p:txEl>
                                              <p:pRg st="4" end="4"/>
                                            </p:txEl>
                                          </p:spTgt>
                                        </p:tgtEl>
                                        <p:attrNameLst>
                                          <p:attrName>style.rotation</p:attrName>
                                        </p:attrNameLst>
                                      </p:cBhvr>
                                      <p:tavLst>
                                        <p:tav tm="0">
                                          <p:val>
                                            <p:fltVal val="-90"/>
                                          </p:val>
                                        </p:tav>
                                        <p:tav tm="100000">
                                          <p:val>
                                            <p:fltVal val="0"/>
                                          </p:val>
                                        </p:tav>
                                      </p:tavLst>
                                    </p:anim>
                                    <p:anim calcmode="lin" valueType="num">
                                      <p:cBhvr>
                                        <p:cTn id="58" dur="800" decel="100000" fill="hold"/>
                                        <p:tgtEl>
                                          <p:spTgt spid="3">
                                            <p:txEl>
                                              <p:pRg st="4" end="4"/>
                                            </p:txEl>
                                          </p:spTgt>
                                        </p:tgtEl>
                                        <p:attrNameLst>
                                          <p:attrName>ppt_x</p:attrName>
                                        </p:attrNameLst>
                                      </p:cBhvr>
                                      <p:tavLst>
                                        <p:tav tm="0">
                                          <p:val>
                                            <p:strVal val="#ppt_x+0.4"/>
                                          </p:val>
                                        </p:tav>
                                        <p:tav tm="100000">
                                          <p:val>
                                            <p:strVal val="#ppt_x-0.05"/>
                                          </p:val>
                                        </p:tav>
                                      </p:tavLst>
                                    </p:anim>
                                    <p:anim calcmode="lin" valueType="num">
                                      <p:cBhvr>
                                        <p:cTn id="59" dur="800" decel="100000" fill="hold"/>
                                        <p:tgtEl>
                                          <p:spTgt spid="3">
                                            <p:txEl>
                                              <p:pRg st="4" end="4"/>
                                            </p:txEl>
                                          </p:spTgt>
                                        </p:tgtEl>
                                        <p:attrNameLst>
                                          <p:attrName>ppt_y</p:attrName>
                                        </p:attrNameLst>
                                      </p:cBhvr>
                                      <p:tavLst>
                                        <p:tav tm="0">
                                          <p:val>
                                            <p:strVal val="#ppt_y-0.4"/>
                                          </p:val>
                                        </p:tav>
                                        <p:tav tm="100000">
                                          <p:val>
                                            <p:strVal val="#ppt_y+0.1"/>
                                          </p:val>
                                        </p:tav>
                                      </p:tavLst>
                                    </p:anim>
                                    <p:anim calcmode="lin" valueType="num">
                                      <p:cBhvr>
                                        <p:cTn id="60" dur="200" accel="100000" fill="hold">
                                          <p:stCondLst>
                                            <p:cond delay="800"/>
                                          </p:stCondLst>
                                        </p:cTn>
                                        <p:tgtEl>
                                          <p:spTgt spid="3">
                                            <p:txEl>
                                              <p:pRg st="4" end="4"/>
                                            </p:txEl>
                                          </p:spTgt>
                                        </p:tgtEl>
                                        <p:attrNameLst>
                                          <p:attrName>ppt_x</p:attrName>
                                        </p:attrNameLst>
                                      </p:cBhvr>
                                      <p:tavLst>
                                        <p:tav tm="0">
                                          <p:val>
                                            <p:strVal val="#ppt_x-0.05"/>
                                          </p:val>
                                        </p:tav>
                                        <p:tav tm="100000">
                                          <p:val>
                                            <p:strVal val="#ppt_x"/>
                                          </p:val>
                                        </p:tav>
                                      </p:tavLst>
                                    </p:anim>
                                    <p:anim calcmode="lin" valueType="num">
                                      <p:cBhvr>
                                        <p:cTn id="61" dur="200" accel="100000" fill="hold">
                                          <p:stCondLst>
                                            <p:cond delay="800"/>
                                          </p:stCondLst>
                                        </p:cTn>
                                        <p:tgtEl>
                                          <p:spTgt spid="3">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30" presetClass="entr" presetSubtype="0" fill="hold" grpId="1" nodeType="clickEffect">
                                  <p:stCondLst>
                                    <p:cond delay="0"/>
                                  </p:stCondLst>
                                  <p:childTnLst>
                                    <p:set>
                                      <p:cBhvr>
                                        <p:cTn id="65" dur="1" fill="hold">
                                          <p:stCondLst>
                                            <p:cond delay="0"/>
                                          </p:stCondLst>
                                        </p:cTn>
                                        <p:tgtEl>
                                          <p:spTgt spid="3">
                                            <p:txEl>
                                              <p:pRg st="5" end="5"/>
                                            </p:txEl>
                                          </p:spTgt>
                                        </p:tgtEl>
                                        <p:attrNameLst>
                                          <p:attrName>style.visibility</p:attrName>
                                        </p:attrNameLst>
                                      </p:cBhvr>
                                      <p:to>
                                        <p:strVal val="visible"/>
                                      </p:to>
                                    </p:set>
                                    <p:animEffect transition="in" filter="fade">
                                      <p:cBhvr>
                                        <p:cTn id="66" dur="800" decel="100000"/>
                                        <p:tgtEl>
                                          <p:spTgt spid="3">
                                            <p:txEl>
                                              <p:pRg st="5" end="5"/>
                                            </p:txEl>
                                          </p:spTgt>
                                        </p:tgtEl>
                                      </p:cBhvr>
                                    </p:animEffect>
                                    <p:anim calcmode="lin" valueType="num">
                                      <p:cBhvr>
                                        <p:cTn id="67" dur="800" decel="100000" fill="hold"/>
                                        <p:tgtEl>
                                          <p:spTgt spid="3">
                                            <p:txEl>
                                              <p:pRg st="5" end="5"/>
                                            </p:txEl>
                                          </p:spTgt>
                                        </p:tgtEl>
                                        <p:attrNameLst>
                                          <p:attrName>style.rotation</p:attrName>
                                        </p:attrNameLst>
                                      </p:cBhvr>
                                      <p:tavLst>
                                        <p:tav tm="0">
                                          <p:val>
                                            <p:fltVal val="-90"/>
                                          </p:val>
                                        </p:tav>
                                        <p:tav tm="100000">
                                          <p:val>
                                            <p:fltVal val="0"/>
                                          </p:val>
                                        </p:tav>
                                      </p:tavLst>
                                    </p:anim>
                                    <p:anim calcmode="lin" valueType="num">
                                      <p:cBhvr>
                                        <p:cTn id="68" dur="800" decel="100000" fill="hold"/>
                                        <p:tgtEl>
                                          <p:spTgt spid="3">
                                            <p:txEl>
                                              <p:pRg st="5" end="5"/>
                                            </p:txEl>
                                          </p:spTgt>
                                        </p:tgtEl>
                                        <p:attrNameLst>
                                          <p:attrName>ppt_x</p:attrName>
                                        </p:attrNameLst>
                                      </p:cBhvr>
                                      <p:tavLst>
                                        <p:tav tm="0">
                                          <p:val>
                                            <p:strVal val="#ppt_x+0.4"/>
                                          </p:val>
                                        </p:tav>
                                        <p:tav tm="100000">
                                          <p:val>
                                            <p:strVal val="#ppt_x-0.05"/>
                                          </p:val>
                                        </p:tav>
                                      </p:tavLst>
                                    </p:anim>
                                    <p:anim calcmode="lin" valueType="num">
                                      <p:cBhvr>
                                        <p:cTn id="69" dur="800" decel="100000" fill="hold"/>
                                        <p:tgtEl>
                                          <p:spTgt spid="3">
                                            <p:txEl>
                                              <p:pRg st="5" end="5"/>
                                            </p:txEl>
                                          </p:spTgt>
                                        </p:tgtEl>
                                        <p:attrNameLst>
                                          <p:attrName>ppt_y</p:attrName>
                                        </p:attrNameLst>
                                      </p:cBhvr>
                                      <p:tavLst>
                                        <p:tav tm="0">
                                          <p:val>
                                            <p:strVal val="#ppt_y-0.4"/>
                                          </p:val>
                                        </p:tav>
                                        <p:tav tm="100000">
                                          <p:val>
                                            <p:strVal val="#ppt_y+0.1"/>
                                          </p:val>
                                        </p:tav>
                                      </p:tavLst>
                                    </p:anim>
                                    <p:anim calcmode="lin" valueType="num">
                                      <p:cBhvr>
                                        <p:cTn id="70" dur="200" accel="100000" fill="hold">
                                          <p:stCondLst>
                                            <p:cond delay="800"/>
                                          </p:stCondLst>
                                        </p:cTn>
                                        <p:tgtEl>
                                          <p:spTgt spid="3">
                                            <p:txEl>
                                              <p:pRg st="5" end="5"/>
                                            </p:txEl>
                                          </p:spTgt>
                                        </p:tgtEl>
                                        <p:attrNameLst>
                                          <p:attrName>ppt_x</p:attrName>
                                        </p:attrNameLst>
                                      </p:cBhvr>
                                      <p:tavLst>
                                        <p:tav tm="0">
                                          <p:val>
                                            <p:strVal val="#ppt_x-0.05"/>
                                          </p:val>
                                        </p:tav>
                                        <p:tav tm="100000">
                                          <p:val>
                                            <p:strVal val="#ppt_x"/>
                                          </p:val>
                                        </p:tav>
                                      </p:tavLst>
                                    </p:anim>
                                    <p:anim calcmode="lin" valueType="num">
                                      <p:cBhvr>
                                        <p:cTn id="71" dur="200" accel="100000" fill="hold">
                                          <p:stCondLst>
                                            <p:cond delay="800"/>
                                          </p:stCondLst>
                                        </p:cTn>
                                        <p:tgtEl>
                                          <p:spTgt spid="3">
                                            <p:txEl>
                                              <p:pRg st="5" end="5"/>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3" grpI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r" rtl="1"/>
            <a:r>
              <a:rPr lang="fa-IR" sz="3200" b="1" dirty="0" smtClean="0">
                <a:cs typeface="2  Zar" pitchFamily="2" charset="-78"/>
              </a:rPr>
              <a:t>اهداف مهندسي مجدد</a:t>
            </a:r>
            <a:endParaRPr lang="en-US" sz="3200" b="1" dirty="0">
              <a:cs typeface="2  Zar" pitchFamily="2" charset="-78"/>
            </a:endParaRPr>
          </a:p>
        </p:txBody>
      </p:sp>
      <p:sp>
        <p:nvSpPr>
          <p:cNvPr id="3" name="Content Placeholder 2"/>
          <p:cNvSpPr>
            <a:spLocks noGrp="1"/>
          </p:cNvSpPr>
          <p:nvPr>
            <p:ph idx="1"/>
          </p:nvPr>
        </p:nvSpPr>
        <p:spPr>
          <a:xfrm>
            <a:off x="457200" y="2514600"/>
            <a:ext cx="8229600" cy="3810000"/>
          </a:xfrm>
        </p:spPr>
        <p:txBody>
          <a:bodyPr>
            <a:normAutofit/>
          </a:bodyPr>
          <a:lstStyle/>
          <a:p>
            <a:pPr algn="r" rtl="1"/>
            <a:r>
              <a:rPr lang="fa-IR" sz="3600" dirty="0" smtClean="0">
                <a:cs typeface="2  Zar" pitchFamily="2" charset="-78"/>
              </a:rPr>
              <a:t>حيطه جديد مهندسي مجدد فرايند ها به دنبال بهبود عملكرد است واين كار  با تجديد طراحي بنيادي وريشه اي سازمان انجام مي شود.</a:t>
            </a:r>
          </a:p>
          <a:p>
            <a:pPr algn="r" rtl="1"/>
            <a:r>
              <a:rPr lang="fa-IR" sz="3600" dirty="0" smtClean="0">
                <a:cs typeface="2  Zar" pitchFamily="2" charset="-78"/>
              </a:rPr>
              <a:t>مهندسی مجدد درجستجوی طراحی مجدد فرایند های کاری برای بهبود بهروری وبه دست آوردن امتیازات روابط است.</a:t>
            </a:r>
            <a:endParaRPr lang="en-US" sz="3600" dirty="0">
              <a:cs typeface="2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7"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1000"/>
                                        <p:tgtEl>
                                          <p:spTgt spid="3">
                                            <p:txEl>
                                              <p:pRg st="0" end="0"/>
                                            </p:txEl>
                                          </p:spTgt>
                                        </p:tgtEl>
                                      </p:cBhvr>
                                    </p:animEffect>
                                    <p:anim calcmode="lin" valueType="num">
                                      <p:cBhvr>
                                        <p:cTn id="17"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1000"/>
                                        <p:tgtEl>
                                          <p:spTgt spid="3">
                                            <p:txEl>
                                              <p:pRg st="1" end="1"/>
                                            </p:txEl>
                                          </p:spTgt>
                                        </p:tgtEl>
                                      </p:cBhvr>
                                    </p:animEffect>
                                    <p:anim calcmode="lin" valueType="num">
                                      <p:cBhvr>
                                        <p:cTn id="2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305800" cy="685800"/>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a:bodyPr>
          <a:lstStyle/>
          <a:p>
            <a:r>
              <a:rPr lang="fa-IR" sz="3600" dirty="0" smtClean="0">
                <a:solidFill>
                  <a:srgbClr val="002060"/>
                </a:solidFill>
                <a:effectLst>
                  <a:outerShdw blurRad="38100" dist="38100" dir="2700000" algn="tl">
                    <a:srgbClr val="000000">
                      <a:alpha val="43137"/>
                    </a:srgbClr>
                  </a:outerShdw>
                </a:effectLst>
              </a:rPr>
              <a:t>مزاياي مهندسي مجدد</a:t>
            </a:r>
            <a:endParaRPr lang="en-US" sz="3600" dirty="0">
              <a:solidFill>
                <a:srgbClr val="002060"/>
              </a:solidFill>
              <a:effectLst>
                <a:outerShdw blurRad="38100" dist="38100" dir="2700000" algn="tl">
                  <a:srgbClr val="000000">
                    <a:alpha val="43137"/>
                  </a:srgbClr>
                </a:outerShdw>
              </a:effectLst>
              <a:cs typeface="2  Zar" pitchFamily="2" charset="-78"/>
            </a:endParaRPr>
          </a:p>
        </p:txBody>
      </p:sp>
      <p:sp>
        <p:nvSpPr>
          <p:cNvPr id="3" name="Subtitle 2"/>
          <p:cNvSpPr>
            <a:spLocks noGrp="1"/>
          </p:cNvSpPr>
          <p:nvPr>
            <p:ph type="subTitle" idx="1"/>
          </p:nvPr>
        </p:nvSpPr>
        <p:spPr>
          <a:xfrm>
            <a:off x="533400" y="2133600"/>
            <a:ext cx="8229600" cy="4495800"/>
          </a:xfrm>
        </p:spPr>
        <p:txBody>
          <a:bodyPr>
            <a:noAutofit/>
          </a:bodyPr>
          <a:lstStyle/>
          <a:p>
            <a:pPr rtl="1"/>
            <a:r>
              <a:rPr lang="fa-IR" sz="3200" b="1" dirty="0" smtClean="0">
                <a:solidFill>
                  <a:schemeClr val="bg1"/>
                </a:solidFill>
                <a:cs typeface="2  Zar" pitchFamily="2" charset="-78"/>
              </a:rPr>
              <a:t>١- افزايش رضايت مشتري </a:t>
            </a:r>
          </a:p>
          <a:p>
            <a:pPr rtl="1"/>
            <a:r>
              <a:rPr lang="fa-IR" sz="3200" b="1" dirty="0" smtClean="0">
                <a:solidFill>
                  <a:schemeClr val="bg1"/>
                </a:solidFill>
                <a:cs typeface="2  Zar" pitchFamily="2" charset="-78"/>
              </a:rPr>
              <a:t> ٢- افزايش سود آوري </a:t>
            </a:r>
          </a:p>
          <a:p>
            <a:pPr rtl="1"/>
            <a:r>
              <a:rPr lang="fa-IR" sz="3200" b="1" dirty="0" smtClean="0">
                <a:solidFill>
                  <a:schemeClr val="bg1"/>
                </a:solidFill>
                <a:cs typeface="2  Zar" pitchFamily="2" charset="-78"/>
              </a:rPr>
              <a:t>٣- افزايش رضايت شغلي كاركنان </a:t>
            </a:r>
          </a:p>
          <a:p>
            <a:pPr rtl="1"/>
            <a:r>
              <a:rPr lang="fa-IR" sz="3200" b="1" dirty="0" smtClean="0">
                <a:solidFill>
                  <a:schemeClr val="bg1"/>
                </a:solidFill>
                <a:cs typeface="2  Zar" pitchFamily="2" charset="-78"/>
              </a:rPr>
              <a:t>٤- بهبود عملكرد مديران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r" rtl="1"/>
            <a:r>
              <a:rPr lang="fa-IR" sz="2800" b="1" dirty="0" smtClean="0">
                <a:cs typeface="2  Zar" pitchFamily="2" charset="-78"/>
              </a:rPr>
              <a:t>عناصر مورد بازسازي از طريق مهندسي مجدد</a:t>
            </a:r>
            <a:endParaRPr lang="en-US" sz="2800" b="1" dirty="0">
              <a:cs typeface="2  Zar" pitchFamily="2" charset="-78"/>
            </a:endParaRPr>
          </a:p>
        </p:txBody>
      </p:sp>
      <p:sp>
        <p:nvSpPr>
          <p:cNvPr id="3" name="Content Placeholder 2"/>
          <p:cNvSpPr>
            <a:spLocks noGrp="1"/>
          </p:cNvSpPr>
          <p:nvPr>
            <p:ph idx="1"/>
          </p:nvPr>
        </p:nvSpPr>
        <p:spPr>
          <a:xfrm>
            <a:off x="457200" y="1905000"/>
            <a:ext cx="8229600" cy="4419600"/>
          </a:xfrm>
        </p:spPr>
        <p:txBody>
          <a:bodyPr>
            <a:normAutofit/>
          </a:bodyPr>
          <a:lstStyle/>
          <a:p>
            <a:pPr algn="r" rtl="1"/>
            <a:r>
              <a:rPr lang="fa-IR" sz="3600" dirty="0" smtClean="0">
                <a:cs typeface="2  Zar" pitchFamily="2" charset="-78"/>
              </a:rPr>
              <a:t>استراتژي(</a:t>
            </a:r>
            <a:r>
              <a:rPr lang="en-US" sz="3600" dirty="0" smtClean="0">
                <a:cs typeface="2  Zar" pitchFamily="2" charset="-78"/>
              </a:rPr>
              <a:t>Strategy</a:t>
            </a:r>
            <a:r>
              <a:rPr lang="fa-IR" sz="3600" dirty="0" smtClean="0">
                <a:cs typeface="2  Zar" pitchFamily="2" charset="-78"/>
              </a:rPr>
              <a:t>)</a:t>
            </a:r>
          </a:p>
          <a:p>
            <a:pPr algn="r" rtl="1"/>
            <a:r>
              <a:rPr lang="fa-IR" sz="3600" dirty="0" smtClean="0">
                <a:cs typeface="2  Zar" pitchFamily="2" charset="-78"/>
              </a:rPr>
              <a:t>ساختار سازماني (</a:t>
            </a:r>
            <a:r>
              <a:rPr lang="en-US" sz="3600" dirty="0" smtClean="0">
                <a:cs typeface="2  Zar" pitchFamily="2" charset="-78"/>
              </a:rPr>
              <a:t>Organizational Structure</a:t>
            </a:r>
            <a:r>
              <a:rPr lang="fa-IR" sz="3600" dirty="0" smtClean="0">
                <a:cs typeface="2  Zar" pitchFamily="2" charset="-78"/>
              </a:rPr>
              <a:t>)</a:t>
            </a:r>
          </a:p>
          <a:p>
            <a:pPr algn="r" rtl="1"/>
            <a:r>
              <a:rPr lang="fa-IR" sz="3600" dirty="0" smtClean="0">
                <a:cs typeface="2  Zar" pitchFamily="2" charset="-78"/>
              </a:rPr>
              <a:t>فرهنگ سازماني (</a:t>
            </a:r>
            <a:r>
              <a:rPr lang="en-US" sz="3600" dirty="0" smtClean="0">
                <a:cs typeface="2  Zar" pitchFamily="2" charset="-78"/>
              </a:rPr>
              <a:t>Organizational </a:t>
            </a:r>
            <a:r>
              <a:rPr lang="en-US" sz="3600" dirty="0" err="1" smtClean="0">
                <a:cs typeface="2  Zar" pitchFamily="2" charset="-78"/>
              </a:rPr>
              <a:t>Cultire</a:t>
            </a:r>
            <a:r>
              <a:rPr lang="fa-IR" sz="3600" dirty="0" smtClean="0">
                <a:cs typeface="2  Zar" pitchFamily="2" charset="-78"/>
              </a:rPr>
              <a:t>)</a:t>
            </a:r>
          </a:p>
          <a:p>
            <a:pPr algn="r" rtl="1"/>
            <a:r>
              <a:rPr lang="fa-IR" sz="3600" dirty="0" smtClean="0">
                <a:cs typeface="2  Zar" pitchFamily="2" charset="-78"/>
              </a:rPr>
              <a:t>تكنولوژي(</a:t>
            </a:r>
            <a:r>
              <a:rPr lang="en-US" sz="3600" dirty="0" smtClean="0">
                <a:cs typeface="2  Zar" pitchFamily="2" charset="-78"/>
              </a:rPr>
              <a:t>Technology</a:t>
            </a:r>
            <a:r>
              <a:rPr lang="fa-IR" sz="3600" dirty="0" smtClean="0">
                <a:cs typeface="2  Zar" pitchFamily="2" charset="-78"/>
              </a:rPr>
              <a:t>)</a:t>
            </a:r>
            <a:endParaRPr lang="en-US" sz="3600" dirty="0">
              <a:cs typeface="2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13"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5"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7"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8" dur="1000"/>
                                        <p:tgtEl>
                                          <p:spTgt spid="3">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5"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4"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5"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a:bodyPr>
          <a:lstStyle/>
          <a:p>
            <a:pPr algn="r" rtl="1"/>
            <a:r>
              <a:rPr lang="fa-IR" sz="2000" b="1" dirty="0" smtClean="0">
                <a:cs typeface="2  Zar" pitchFamily="2" charset="-78"/>
              </a:rPr>
              <a:t>مشخصات عناصر مورد بازسازي قبل وبعد ازمهندسي مجدد</a:t>
            </a:r>
            <a:endParaRPr lang="en-US" sz="2000" b="1" dirty="0">
              <a:cs typeface="2  Zar" pitchFamily="2" charset="-78"/>
            </a:endParaRPr>
          </a:p>
        </p:txBody>
      </p:sp>
      <p:graphicFrame>
        <p:nvGraphicFramePr>
          <p:cNvPr id="4" name="Content Placeholder 3"/>
          <p:cNvGraphicFramePr>
            <a:graphicFrameLocks noGrp="1"/>
          </p:cNvGraphicFramePr>
          <p:nvPr>
            <p:ph idx="1"/>
          </p:nvPr>
        </p:nvGraphicFramePr>
        <p:xfrm>
          <a:off x="457200" y="1295401"/>
          <a:ext cx="8229600" cy="5458364"/>
        </p:xfrm>
        <a:graphic>
          <a:graphicData uri="http://schemas.openxmlformats.org/drawingml/2006/table">
            <a:tbl>
              <a:tblPr firstRow="1" bandRow="1">
                <a:tableStyleId>{ED083AE6-46FA-4A59-8FB0-9F97EB10719F}</a:tableStyleId>
              </a:tblPr>
              <a:tblGrid>
                <a:gridCol w="3200400"/>
                <a:gridCol w="3505200"/>
                <a:gridCol w="1524000"/>
              </a:tblGrid>
              <a:tr h="487761">
                <a:tc>
                  <a:txBody>
                    <a:bodyPr/>
                    <a:lstStyle/>
                    <a:p>
                      <a:pPr algn="ctr" rtl="1"/>
                      <a:r>
                        <a:rPr lang="fa-IR" sz="2000" dirty="0" smtClean="0">
                          <a:cs typeface="2  Zar" pitchFamily="2" charset="-78"/>
                        </a:rPr>
                        <a:t>بعد از مهندسي مجدد</a:t>
                      </a:r>
                      <a:endParaRPr lang="en-US" sz="2000" dirty="0">
                        <a:cs typeface="2  Zar" pitchFamily="2" charset="-78"/>
                      </a:endParaRPr>
                    </a:p>
                  </a:txBody>
                  <a:tcPr/>
                </a:tc>
                <a:tc>
                  <a:txBody>
                    <a:bodyPr/>
                    <a:lstStyle/>
                    <a:p>
                      <a:pPr algn="ctr" rtl="1"/>
                      <a:r>
                        <a:rPr lang="fa-IR" sz="2000" dirty="0" smtClean="0">
                          <a:cs typeface="2  Zar" pitchFamily="2" charset="-78"/>
                        </a:rPr>
                        <a:t>قبل از مهندسي مجدد</a:t>
                      </a:r>
                      <a:endParaRPr lang="en-US" sz="2000" dirty="0">
                        <a:cs typeface="2  Zar" pitchFamily="2" charset="-78"/>
                      </a:endParaRPr>
                    </a:p>
                  </a:txBody>
                  <a:tcPr/>
                </a:tc>
                <a:tc>
                  <a:txBody>
                    <a:bodyPr/>
                    <a:lstStyle/>
                    <a:p>
                      <a:pPr algn="ctr" rtl="1"/>
                      <a:r>
                        <a:rPr lang="fa-IR" sz="2000" dirty="0" smtClean="0">
                          <a:cs typeface="2  Zar" pitchFamily="2" charset="-78"/>
                        </a:rPr>
                        <a:t>عنصر</a:t>
                      </a:r>
                      <a:endParaRPr lang="en-US" sz="2000" dirty="0">
                        <a:cs typeface="2  Zar" pitchFamily="2" charset="-78"/>
                      </a:endParaRPr>
                    </a:p>
                  </a:txBody>
                  <a:tcPr/>
                </a:tc>
              </a:tr>
              <a:tr h="883838">
                <a:tc>
                  <a:txBody>
                    <a:bodyPr/>
                    <a:lstStyle/>
                    <a:p>
                      <a:pPr algn="r" rtl="1"/>
                      <a:r>
                        <a:rPr lang="fa-IR" sz="2000" dirty="0" smtClean="0">
                          <a:cs typeface="2  Zar" pitchFamily="2" charset="-78"/>
                        </a:rPr>
                        <a:t>وجود استراتژي وچشم</a:t>
                      </a:r>
                      <a:r>
                        <a:rPr lang="fa-IR" sz="2000" baseline="0" dirty="0" smtClean="0">
                          <a:cs typeface="2  Zar" pitchFamily="2" charset="-78"/>
                        </a:rPr>
                        <a:t> انداز مشخص به عنوان نيروي هدايت كننده</a:t>
                      </a:r>
                      <a:endParaRPr lang="en-US" sz="2000" dirty="0">
                        <a:cs typeface="2  Zar" pitchFamily="2" charset="-78"/>
                      </a:endParaRPr>
                    </a:p>
                  </a:txBody>
                  <a:tcPr/>
                </a:tc>
                <a:tc>
                  <a:txBody>
                    <a:bodyPr/>
                    <a:lstStyle/>
                    <a:p>
                      <a:pPr algn="r" rtl="1"/>
                      <a:r>
                        <a:rPr lang="fa-IR" sz="2000" dirty="0" smtClean="0">
                          <a:cs typeface="2  Zar" pitchFamily="2" charset="-78"/>
                        </a:rPr>
                        <a:t>فقدان استراتژي واداره سازمان براساس روش سالاري</a:t>
                      </a:r>
                      <a:endParaRPr lang="en-US" sz="2000" dirty="0">
                        <a:cs typeface="2  Zar" pitchFamily="2" charset="-78"/>
                      </a:endParaRPr>
                    </a:p>
                  </a:txBody>
                  <a:tcPr/>
                </a:tc>
                <a:tc>
                  <a:txBody>
                    <a:bodyPr/>
                    <a:lstStyle/>
                    <a:p>
                      <a:pPr algn="r" rtl="1"/>
                      <a:r>
                        <a:rPr lang="fa-IR" sz="2000" dirty="0" smtClean="0">
                          <a:cs typeface="2  Zar" pitchFamily="2" charset="-78"/>
                        </a:rPr>
                        <a:t>استراتژي</a:t>
                      </a:r>
                      <a:endParaRPr lang="en-US" sz="2000" dirty="0">
                        <a:cs typeface="2  Zar" pitchFamily="2" charset="-78"/>
                      </a:endParaRPr>
                    </a:p>
                  </a:txBody>
                  <a:tcPr/>
                </a:tc>
              </a:tr>
              <a:tr h="1073075">
                <a:tc>
                  <a:txBody>
                    <a:bodyPr/>
                    <a:lstStyle/>
                    <a:p>
                      <a:pPr algn="r" rtl="1"/>
                      <a:r>
                        <a:rPr lang="fa-IR" sz="2000" dirty="0" smtClean="0">
                          <a:cs typeface="2  Zar" pitchFamily="2" charset="-78"/>
                        </a:rPr>
                        <a:t>تخت،تيم هاي فرايندي،مشتري داراي بيشترين اهميت</a:t>
                      </a:r>
                      <a:endParaRPr lang="en-US" sz="2000" dirty="0">
                        <a:cs typeface="2  Zar" pitchFamily="2" charset="-78"/>
                      </a:endParaRPr>
                    </a:p>
                  </a:txBody>
                  <a:tcPr/>
                </a:tc>
                <a:tc>
                  <a:txBody>
                    <a:bodyPr/>
                    <a:lstStyle/>
                    <a:p>
                      <a:pPr algn="r" rtl="1"/>
                      <a:r>
                        <a:rPr lang="fa-IR" sz="2000" dirty="0" smtClean="0">
                          <a:cs typeface="2  Zar" pitchFamily="2" charset="-78"/>
                        </a:rPr>
                        <a:t>هرم گونه،</a:t>
                      </a:r>
                      <a:r>
                        <a:rPr lang="fa-IR" sz="2000" baseline="0" dirty="0" smtClean="0">
                          <a:cs typeface="2  Zar" pitchFamily="2" charset="-78"/>
                        </a:rPr>
                        <a:t> واحدهاي تخصصي،مدير داراي بيشترين قدرت</a:t>
                      </a:r>
                      <a:endParaRPr lang="en-US" sz="2000" dirty="0">
                        <a:cs typeface="2  Zar" pitchFamily="2" charset="-78"/>
                      </a:endParaRPr>
                    </a:p>
                  </a:txBody>
                  <a:tcPr/>
                </a:tc>
                <a:tc>
                  <a:txBody>
                    <a:bodyPr/>
                    <a:lstStyle/>
                    <a:p>
                      <a:pPr algn="r" rtl="1"/>
                      <a:r>
                        <a:rPr lang="fa-IR" sz="2000" dirty="0" smtClean="0">
                          <a:cs typeface="2  Zar" pitchFamily="2" charset="-78"/>
                        </a:rPr>
                        <a:t>ساختار</a:t>
                      </a:r>
                      <a:endParaRPr lang="en-US" sz="2000" dirty="0">
                        <a:cs typeface="2  Zar" pitchFamily="2" charset="-78"/>
                      </a:endParaRPr>
                    </a:p>
                  </a:txBody>
                  <a:tcPr/>
                </a:tc>
              </a:tr>
              <a:tr h="1548123">
                <a:tc>
                  <a:txBody>
                    <a:bodyPr/>
                    <a:lstStyle/>
                    <a:p>
                      <a:pPr algn="r" rtl="1"/>
                      <a:r>
                        <a:rPr lang="fa-IR" sz="2000" dirty="0" smtClean="0">
                          <a:cs typeface="2  Zar" pitchFamily="2" charset="-78"/>
                        </a:rPr>
                        <a:t>عدم تمركز واختيار دهي،خوكنترلي</a:t>
                      </a:r>
                      <a:r>
                        <a:rPr lang="fa-IR" sz="2000" baseline="0" dirty="0" smtClean="0">
                          <a:cs typeface="2  Zar" pitchFamily="2" charset="-78"/>
                        </a:rPr>
                        <a:t> ،معيارارزيابي نتيجه ئ عملكرد است وپاداش به نتايج كار،نه صرفا خود فعاليت تعلق مي گيرد</a:t>
                      </a:r>
                    </a:p>
                    <a:p>
                      <a:pPr algn="r" rtl="1"/>
                      <a:endParaRPr lang="en-US" sz="2000" dirty="0">
                        <a:cs typeface="2  Zar" pitchFamily="2" charset="-78"/>
                      </a:endParaRPr>
                    </a:p>
                  </a:txBody>
                  <a:tcPr/>
                </a:tc>
                <a:tc>
                  <a:txBody>
                    <a:bodyPr/>
                    <a:lstStyle/>
                    <a:p>
                      <a:pPr algn="r" rtl="1"/>
                      <a:r>
                        <a:rPr lang="fa-IR" sz="2000" dirty="0" smtClean="0">
                          <a:cs typeface="2  Zar" pitchFamily="2" charset="-78"/>
                        </a:rPr>
                        <a:t>اقتدارگرايي وتمركز قدرت،كنترل سلسله مراتبي،معيار ارزيابي فرايند انجام كار است</a:t>
                      </a:r>
                      <a:endParaRPr lang="en-US" sz="2000" dirty="0">
                        <a:cs typeface="2  Zar" pitchFamily="2" charset="-78"/>
                      </a:endParaRPr>
                    </a:p>
                  </a:txBody>
                  <a:tcPr/>
                </a:tc>
                <a:tc>
                  <a:txBody>
                    <a:bodyPr/>
                    <a:lstStyle/>
                    <a:p>
                      <a:pPr algn="r" rtl="1"/>
                      <a:r>
                        <a:rPr lang="fa-IR" sz="2000" dirty="0" smtClean="0">
                          <a:cs typeface="2  Zar" pitchFamily="2" charset="-78"/>
                        </a:rPr>
                        <a:t>فرهنگ سازماني</a:t>
                      </a:r>
                      <a:endParaRPr lang="en-US" sz="2000" dirty="0">
                        <a:cs typeface="2  Zar" pitchFamily="2" charset="-78"/>
                      </a:endParaRPr>
                    </a:p>
                  </a:txBody>
                  <a:tcPr/>
                </a:tc>
              </a:tr>
              <a:tr h="1398250">
                <a:tc>
                  <a:txBody>
                    <a:bodyPr/>
                    <a:lstStyle/>
                    <a:p>
                      <a:pPr algn="r" rtl="1"/>
                      <a:r>
                        <a:rPr lang="fa-IR" sz="2000" dirty="0" smtClean="0">
                          <a:cs typeface="2  Zar" pitchFamily="2" charset="-78"/>
                        </a:rPr>
                        <a:t>استفاده ازتكنولوژي براي سرعت بخشي</a:t>
                      </a:r>
                      <a:r>
                        <a:rPr lang="fa-IR" sz="2000" baseline="0" dirty="0" smtClean="0">
                          <a:cs typeface="2  Zar" pitchFamily="2" charset="-78"/>
                        </a:rPr>
                        <a:t> به امور وپيوند دادن جريان هاي اطلاعاتي سازمان هاي گوناگون به يكديگر</a:t>
                      </a:r>
                      <a:endParaRPr lang="en-US" sz="2000" dirty="0">
                        <a:cs typeface="2  Zar" pitchFamily="2" charset="-78"/>
                      </a:endParaRPr>
                    </a:p>
                  </a:txBody>
                  <a:tcPr/>
                </a:tc>
                <a:tc>
                  <a:txBody>
                    <a:bodyPr/>
                    <a:lstStyle/>
                    <a:p>
                      <a:pPr algn="r" rtl="1"/>
                      <a:r>
                        <a:rPr lang="fa-IR" sz="2000" dirty="0" smtClean="0">
                          <a:cs typeface="2  Zar" pitchFamily="2" charset="-78"/>
                        </a:rPr>
                        <a:t>سيستم دستي</a:t>
                      </a:r>
                      <a:endParaRPr lang="en-US" sz="2000" dirty="0">
                        <a:cs typeface="2  Zar" pitchFamily="2" charset="-78"/>
                      </a:endParaRPr>
                    </a:p>
                  </a:txBody>
                  <a:tcPr/>
                </a:tc>
                <a:tc>
                  <a:txBody>
                    <a:bodyPr/>
                    <a:lstStyle/>
                    <a:p>
                      <a:pPr algn="r" rtl="1"/>
                      <a:r>
                        <a:rPr lang="fa-IR" sz="2000" dirty="0" smtClean="0">
                          <a:cs typeface="2  Zar" pitchFamily="2" charset="-78"/>
                        </a:rPr>
                        <a:t>تكنولوژي</a:t>
                      </a:r>
                      <a:endParaRPr lang="en-US" sz="2000" dirty="0">
                        <a:cs typeface="2  Zar" pitchFamily="2" charset="-78"/>
                      </a:endParaRPr>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Scale>
                                      <p:cBhvr>
                                        <p:cTn id="12" dur="1000" decel="50000" fill="hold">
                                          <p:stCondLst>
                                            <p:cond delay="0"/>
                                          </p:stCondLst>
                                        </p:cTn>
                                        <p:tgtEl>
                                          <p:spTgt spid="4"/>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4"/>
                                        </p:tgtEl>
                                        <p:attrNameLst>
                                          <p:attrName>ppt_x</p:attrName>
                                          <p:attrName>ppt_y</p:attrName>
                                        </p:attrNameLst>
                                      </p:cBhvr>
                                    </p:animMotion>
                                    <p:animEffect transition="in" filter="fade">
                                      <p:cBhvr>
                                        <p:cTn id="14"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r" rtl="1"/>
            <a:r>
              <a:rPr lang="fa-IR" sz="3200" b="1" dirty="0" smtClean="0">
                <a:solidFill>
                  <a:srgbClr val="002060"/>
                </a:solidFill>
                <a:cs typeface="2  Zar" pitchFamily="2" charset="-78"/>
              </a:rPr>
              <a:t>اثرات مهندسی مجدد درسازمان</a:t>
            </a:r>
            <a:endParaRPr lang="en-US" sz="3200" b="1" dirty="0">
              <a:solidFill>
                <a:srgbClr val="002060"/>
              </a:solidFill>
              <a:cs typeface="2  Zar" pitchFamily="2" charset="-78"/>
            </a:endParaRPr>
          </a:p>
        </p:txBody>
      </p:sp>
      <p:sp>
        <p:nvSpPr>
          <p:cNvPr id="3" name="Content Placeholder 2"/>
          <p:cNvSpPr>
            <a:spLocks noGrp="1"/>
          </p:cNvSpPr>
          <p:nvPr>
            <p:ph idx="1"/>
          </p:nvPr>
        </p:nvSpPr>
        <p:spPr>
          <a:xfrm>
            <a:off x="457200" y="1981200"/>
            <a:ext cx="8229600" cy="4343400"/>
          </a:xfrm>
        </p:spPr>
        <p:txBody>
          <a:bodyPr/>
          <a:lstStyle/>
          <a:p>
            <a:pPr algn="r">
              <a:lnSpc>
                <a:spcPct val="80000"/>
              </a:lnSpc>
              <a:buFont typeface="Wingdings" pitchFamily="2" charset="2"/>
              <a:buNone/>
            </a:pPr>
            <a:r>
              <a:rPr lang="fa-IR" dirty="0" smtClean="0">
                <a:latin typeface="Arial" pitchFamily="34" charset="0"/>
                <a:cs typeface="Arial" pitchFamily="34" charset="0"/>
              </a:rPr>
              <a:t>-کاهش نیروی انسانی</a:t>
            </a:r>
          </a:p>
          <a:p>
            <a:pPr algn="r">
              <a:lnSpc>
                <a:spcPct val="80000"/>
              </a:lnSpc>
              <a:buFont typeface="Wingdings" pitchFamily="2" charset="2"/>
              <a:buNone/>
            </a:pPr>
            <a:r>
              <a:rPr lang="fa-IR" dirty="0" smtClean="0">
                <a:latin typeface="Arial" pitchFamily="34" charset="0"/>
                <a:cs typeface="Arial" pitchFamily="34" charset="0"/>
              </a:rPr>
              <a:t>-کاهش زمان سیکل تولید محصولات و ارائه خدمات</a:t>
            </a:r>
          </a:p>
          <a:p>
            <a:pPr algn="r">
              <a:lnSpc>
                <a:spcPct val="80000"/>
              </a:lnSpc>
              <a:buFont typeface="Wingdings" pitchFamily="2" charset="2"/>
              <a:buNone/>
            </a:pPr>
            <a:r>
              <a:rPr lang="fa-IR" dirty="0" smtClean="0">
                <a:latin typeface="Arial" pitchFamily="34" charset="0"/>
                <a:cs typeface="Arial" pitchFamily="34" charset="0"/>
              </a:rPr>
              <a:t>-افزایش انعطاف پذیری سازمان ها</a:t>
            </a:r>
          </a:p>
          <a:p>
            <a:pPr algn="r">
              <a:lnSpc>
                <a:spcPct val="80000"/>
              </a:lnSpc>
              <a:buFont typeface="Wingdings" pitchFamily="2" charset="2"/>
              <a:buNone/>
            </a:pPr>
            <a:r>
              <a:rPr lang="fa-IR" dirty="0" smtClean="0">
                <a:latin typeface="Arial" pitchFamily="34" charset="0"/>
                <a:cs typeface="Arial" pitchFamily="34" charset="0"/>
              </a:rPr>
              <a:t>-تبدیل واحدهای کاری از ادارات تخصصی به تیمهای فرایندگرا</a:t>
            </a:r>
          </a:p>
          <a:p>
            <a:pPr algn="r">
              <a:lnSpc>
                <a:spcPct val="80000"/>
              </a:lnSpc>
              <a:buFont typeface="Wingdings" pitchFamily="2" charset="2"/>
              <a:buNone/>
            </a:pPr>
            <a:r>
              <a:rPr lang="fa-IR" dirty="0" smtClean="0">
                <a:latin typeface="Arial" pitchFamily="34" charset="0"/>
                <a:cs typeface="Arial" pitchFamily="34" charset="0"/>
              </a:rPr>
              <a:t>-تغییر شغلها از یک وظیفه ساده به کارهای چند بعدی</a:t>
            </a:r>
          </a:p>
          <a:p>
            <a:pPr algn="r">
              <a:lnSpc>
                <a:spcPct val="80000"/>
              </a:lnSpc>
              <a:buFont typeface="Wingdings" pitchFamily="2" charset="2"/>
              <a:buNone/>
            </a:pPr>
            <a:r>
              <a:rPr lang="fa-IR" dirty="0" smtClean="0">
                <a:latin typeface="Arial" pitchFamily="34" charset="0"/>
                <a:cs typeface="Arial" pitchFamily="34" charset="0"/>
              </a:rPr>
              <a:t>-تغییر نقش کارکنان از افراد کنترل شده به افراد مختار و مسئول</a:t>
            </a:r>
          </a:p>
          <a:p>
            <a:pPr algn="r">
              <a:lnSpc>
                <a:spcPct val="80000"/>
              </a:lnSpc>
              <a:buFont typeface="Wingdings" pitchFamily="2" charset="2"/>
              <a:buNone/>
            </a:pPr>
            <a:r>
              <a:rPr lang="fa-IR" dirty="0" smtClean="0">
                <a:latin typeface="Arial" pitchFamily="34" charset="0"/>
                <a:cs typeface="Arial" pitchFamily="34" charset="0"/>
              </a:rPr>
              <a:t>-معیار عملکرد است و پاداشها به جای میزان فعالیت به کیفیت حاصل و نتیجه کار داده میشود.</a:t>
            </a:r>
          </a:p>
          <a:p>
            <a:pPr algn="r">
              <a:lnSpc>
                <a:spcPct val="80000"/>
              </a:lnSpc>
              <a:buFont typeface="Wingdings" pitchFamily="2" charset="2"/>
              <a:buNone/>
            </a:pPr>
            <a:r>
              <a:rPr lang="fa-IR" dirty="0" smtClean="0">
                <a:latin typeface="Arial" pitchFamily="34" charset="0"/>
                <a:cs typeface="Arial" pitchFamily="34" charset="0"/>
              </a:rPr>
              <a:t>-کارکنان برای مشتری کار می کنند نه رئیس</a:t>
            </a:r>
          </a:p>
          <a:p>
            <a:pPr algn="r">
              <a:lnSpc>
                <a:spcPct val="80000"/>
              </a:lnSpc>
              <a:buFont typeface="Wingdings" pitchFamily="2" charset="2"/>
              <a:buNone/>
            </a:pPr>
            <a:endParaRPr lang="en-US" dirty="0" smtClean="0">
              <a:latin typeface="Arial" pitchFamily="34" charset="0"/>
              <a:cs typeface="Arial" pitchFamily="34" charset="0"/>
            </a:endParaRPr>
          </a:p>
          <a:p>
            <a:pPr algn="r" rt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trips(down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strips(downLeft)">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12"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strips(downLeft)">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strips(downLeft)">
                                      <p:cBhvr>
                                        <p:cTn id="29" dur="500"/>
                                        <p:tgtEl>
                                          <p:spTgt spid="3">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Effect transition="in" filter="strips(downLeft)">
                                      <p:cBhvr>
                                        <p:cTn id="34" dur="5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12"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strips(downLeft)">
                                      <p:cBhvr>
                                        <p:cTn id="39" dur="500"/>
                                        <p:tgtEl>
                                          <p:spTgt spid="3">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12" fill="hold" grpId="0" nodeType="click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Effect transition="in" filter="strips(downLeft)">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8" presetClass="entr" presetSubtype="12"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strips(downLeft)">
                                      <p:cBhvr>
                                        <p:cTn id="4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r" rtl="1"/>
            <a:r>
              <a:rPr lang="fa-IR" sz="2800" b="1" dirty="0" smtClean="0">
                <a:solidFill>
                  <a:schemeClr val="accent4">
                    <a:lumMod val="50000"/>
                  </a:schemeClr>
                </a:solidFill>
                <a:cs typeface="2  Zar" pitchFamily="2" charset="-78"/>
              </a:rPr>
              <a:t>عواملی که شکست مهندسی مجدد را درپی دارند:</a:t>
            </a:r>
            <a:endParaRPr lang="en-US" sz="2800" b="1" dirty="0">
              <a:solidFill>
                <a:schemeClr val="accent4">
                  <a:lumMod val="50000"/>
                </a:schemeClr>
              </a:solidFill>
              <a:cs typeface="2  Zar" pitchFamily="2" charset="-78"/>
            </a:endParaRPr>
          </a:p>
        </p:txBody>
      </p:sp>
      <p:sp>
        <p:nvSpPr>
          <p:cNvPr id="3" name="Content Placeholder 2"/>
          <p:cNvSpPr>
            <a:spLocks noGrp="1"/>
          </p:cNvSpPr>
          <p:nvPr>
            <p:ph idx="1"/>
          </p:nvPr>
        </p:nvSpPr>
        <p:spPr/>
        <p:txBody>
          <a:bodyPr/>
          <a:lstStyle/>
          <a:p>
            <a:pPr algn="r">
              <a:lnSpc>
                <a:spcPct val="90000"/>
              </a:lnSpc>
              <a:buFont typeface="Wingdings" pitchFamily="2" charset="2"/>
              <a:buNone/>
            </a:pPr>
            <a:r>
              <a:rPr lang="fa-IR" sz="2800" dirty="0" smtClean="0">
                <a:latin typeface="Arial" pitchFamily="34" charset="0"/>
                <a:cs typeface="2  Nazanin" pitchFamily="2" charset="-78"/>
              </a:rPr>
              <a:t>-</a:t>
            </a:r>
            <a:r>
              <a:rPr lang="ar-SA" sz="2800" dirty="0" smtClean="0">
                <a:latin typeface="Arial" pitchFamily="34" charset="0"/>
                <a:cs typeface="2  Nazanin" pitchFamily="2" charset="-78"/>
              </a:rPr>
              <a:t>كوشش براي اصلاح يك فرايند بجاي دگرگون كردن آن</a:t>
            </a:r>
            <a:endParaRPr lang="fa-IR" sz="2800" dirty="0" smtClean="0">
              <a:latin typeface="Arial" pitchFamily="34" charset="0"/>
              <a:cs typeface="2  Nazanin" pitchFamily="2" charset="-78"/>
            </a:endParaRPr>
          </a:p>
          <a:p>
            <a:pPr algn="r">
              <a:lnSpc>
                <a:spcPct val="90000"/>
              </a:lnSpc>
              <a:buFont typeface="Wingdings" pitchFamily="2" charset="2"/>
              <a:buNone/>
            </a:pPr>
            <a:r>
              <a:rPr lang="fa-IR" sz="2800" dirty="0" smtClean="0">
                <a:latin typeface="Arial" pitchFamily="34" charset="0"/>
                <a:cs typeface="2  Nazanin" pitchFamily="2" charset="-78"/>
              </a:rPr>
              <a:t>-</a:t>
            </a:r>
            <a:r>
              <a:rPr lang="ar-SA" sz="2800" dirty="0" smtClean="0">
                <a:latin typeface="Arial" pitchFamily="34" charset="0"/>
                <a:cs typeface="2  Nazanin" pitchFamily="2" charset="-78"/>
              </a:rPr>
              <a:t>بي‌توجهي به فرايندها</a:t>
            </a:r>
            <a:endParaRPr lang="fa-IR" sz="2800" dirty="0" smtClean="0">
              <a:latin typeface="Arial" pitchFamily="34" charset="0"/>
              <a:cs typeface="2  Nazanin" pitchFamily="2" charset="-78"/>
            </a:endParaRPr>
          </a:p>
          <a:p>
            <a:pPr algn="r">
              <a:lnSpc>
                <a:spcPct val="90000"/>
              </a:lnSpc>
              <a:buFont typeface="Wingdings" pitchFamily="2" charset="2"/>
              <a:buNone/>
            </a:pPr>
            <a:r>
              <a:rPr lang="fa-IR" sz="2800" dirty="0" smtClean="0">
                <a:latin typeface="Arial" pitchFamily="34" charset="0"/>
                <a:cs typeface="2  Nazanin" pitchFamily="2" charset="-78"/>
              </a:rPr>
              <a:t>-</a:t>
            </a:r>
            <a:r>
              <a:rPr lang="ar-SA" sz="2800" dirty="0" smtClean="0">
                <a:latin typeface="Arial" pitchFamily="34" charset="0"/>
                <a:cs typeface="2  Nazanin" pitchFamily="2" charset="-78"/>
              </a:rPr>
              <a:t>بي‌اعتنايي به ارزشها و اعتقادات كاركنان‌ </a:t>
            </a:r>
            <a:endParaRPr lang="fa-IR" sz="2800" dirty="0" smtClean="0">
              <a:latin typeface="Arial" pitchFamily="34" charset="0"/>
              <a:cs typeface="2  Nazanin" pitchFamily="2" charset="-78"/>
            </a:endParaRPr>
          </a:p>
          <a:p>
            <a:pPr algn="r">
              <a:lnSpc>
                <a:spcPct val="90000"/>
              </a:lnSpc>
              <a:buFont typeface="Wingdings" pitchFamily="2" charset="2"/>
              <a:buNone/>
            </a:pPr>
            <a:r>
              <a:rPr lang="fa-IR" sz="2800" dirty="0" smtClean="0">
                <a:latin typeface="Arial" pitchFamily="34" charset="0"/>
                <a:cs typeface="2  Nazanin" pitchFamily="2" charset="-78"/>
              </a:rPr>
              <a:t>-</a:t>
            </a:r>
            <a:r>
              <a:rPr lang="ar-SA" sz="2800" dirty="0" smtClean="0">
                <a:latin typeface="Arial" pitchFamily="34" charset="0"/>
                <a:cs typeface="2  Nazanin" pitchFamily="2" charset="-78"/>
              </a:rPr>
              <a:t>زود تسليم شدن‌</a:t>
            </a:r>
            <a:endParaRPr lang="fa-IR" sz="2800" dirty="0" smtClean="0">
              <a:latin typeface="Arial" pitchFamily="34" charset="0"/>
              <a:cs typeface="2  Nazanin" pitchFamily="2" charset="-78"/>
            </a:endParaRPr>
          </a:p>
          <a:p>
            <a:pPr algn="r">
              <a:lnSpc>
                <a:spcPct val="90000"/>
              </a:lnSpc>
              <a:buFont typeface="Wingdings" pitchFamily="2" charset="2"/>
              <a:buNone/>
            </a:pPr>
            <a:r>
              <a:rPr lang="fa-IR" sz="2800" dirty="0" smtClean="0">
                <a:latin typeface="Arial" pitchFamily="34" charset="0"/>
                <a:cs typeface="2  Nazanin" pitchFamily="2" charset="-78"/>
              </a:rPr>
              <a:t>-</a:t>
            </a:r>
            <a:r>
              <a:rPr lang="ar-SA" sz="2800" dirty="0" smtClean="0">
                <a:latin typeface="Arial" pitchFamily="34" charset="0"/>
                <a:cs typeface="2  Nazanin" pitchFamily="2" charset="-78"/>
              </a:rPr>
              <a:t>بكارگيري رهبري كه مهندسي مجدد را نمي‌شناسد </a:t>
            </a:r>
            <a:endParaRPr lang="fa-IR" sz="2800" dirty="0" smtClean="0">
              <a:latin typeface="Arial" pitchFamily="34" charset="0"/>
              <a:cs typeface="2  Nazanin" pitchFamily="2" charset="-78"/>
            </a:endParaRPr>
          </a:p>
          <a:p>
            <a:pPr algn="r">
              <a:lnSpc>
                <a:spcPct val="90000"/>
              </a:lnSpc>
              <a:buFont typeface="Wingdings" pitchFamily="2" charset="2"/>
              <a:buNone/>
            </a:pPr>
            <a:r>
              <a:rPr lang="fa-IR" sz="2800" dirty="0" smtClean="0">
                <a:latin typeface="Arial" pitchFamily="34" charset="0"/>
                <a:cs typeface="2  Nazanin" pitchFamily="2" charset="-78"/>
              </a:rPr>
              <a:t>-</a:t>
            </a:r>
            <a:r>
              <a:rPr lang="ar-SA" sz="2800" dirty="0" smtClean="0">
                <a:latin typeface="Arial" pitchFamily="34" charset="0"/>
                <a:cs typeface="2  Nazanin" pitchFamily="2" charset="-78"/>
              </a:rPr>
              <a:t>تنگ‌نظري در تخصيص منابع</a:t>
            </a:r>
            <a:endParaRPr lang="fa-IR" sz="2800" dirty="0" smtClean="0">
              <a:latin typeface="Arial" pitchFamily="34" charset="0"/>
              <a:cs typeface="2  Nazanin" pitchFamily="2" charset="-78"/>
            </a:endParaRPr>
          </a:p>
          <a:p>
            <a:pPr algn="r">
              <a:lnSpc>
                <a:spcPct val="90000"/>
              </a:lnSpc>
              <a:buFont typeface="Wingdings" pitchFamily="2" charset="2"/>
              <a:buNone/>
            </a:pPr>
            <a:r>
              <a:rPr lang="fa-IR" sz="2800" dirty="0" smtClean="0">
                <a:latin typeface="Arial" pitchFamily="34" charset="0"/>
                <a:cs typeface="2  Nazanin" pitchFamily="2" charset="-78"/>
              </a:rPr>
              <a:t>-</a:t>
            </a:r>
            <a:r>
              <a:rPr lang="ar-SA" sz="2800" dirty="0" smtClean="0">
                <a:latin typeface="Arial" pitchFamily="34" charset="0"/>
                <a:cs typeface="2  Nazanin" pitchFamily="2" charset="-78"/>
              </a:rPr>
              <a:t>كوشش به راضي نگهداشتن همگا</a:t>
            </a:r>
            <a:r>
              <a:rPr lang="fa-IR" sz="2800" smtClean="0">
                <a:latin typeface="Arial" pitchFamily="34" charset="0"/>
                <a:cs typeface="2  Nazanin" pitchFamily="2" charset="-78"/>
              </a:rPr>
              <a:t>ن</a:t>
            </a:r>
            <a:r>
              <a:rPr lang="ar-SA" sz="2800" smtClean="0">
                <a:latin typeface="Arial" pitchFamily="34" charset="0"/>
                <a:cs typeface="2  Nazanin" pitchFamily="2" charset="-78"/>
              </a:rPr>
              <a:t>‌</a:t>
            </a:r>
            <a:endParaRPr lang="fa-IR" sz="2800" dirty="0" smtClean="0">
              <a:latin typeface="Arial" pitchFamily="34" charset="0"/>
              <a:cs typeface="2  Nazanin" pitchFamily="2" charset="-78"/>
            </a:endParaRPr>
          </a:p>
          <a:p>
            <a:pPr algn="r">
              <a:lnSpc>
                <a:spcPct val="90000"/>
              </a:lnSpc>
              <a:buFont typeface="Wingdings" pitchFamily="2" charset="2"/>
              <a:buNone/>
            </a:pPr>
            <a:r>
              <a:rPr lang="fa-IR" sz="2800" dirty="0" smtClean="0">
                <a:latin typeface="Arial" pitchFamily="34" charset="0"/>
                <a:cs typeface="2  Nazanin" pitchFamily="2" charset="-78"/>
              </a:rPr>
              <a:t>-</a:t>
            </a:r>
            <a:r>
              <a:rPr lang="ar-SA" sz="2800" dirty="0" smtClean="0">
                <a:latin typeface="Arial" pitchFamily="34" charset="0"/>
                <a:cs typeface="2  Nazanin" pitchFamily="2" charset="-78"/>
              </a:rPr>
              <a:t>طولاني شدن برنامه</a:t>
            </a:r>
            <a:endParaRPr lang="en-US" sz="2800" dirty="0" smtClean="0">
              <a:latin typeface="Arial" pitchFamily="34" charset="0"/>
              <a:cs typeface="2  Nazanin" pitchFamily="2" charset="-78"/>
            </a:endParaRPr>
          </a:p>
          <a:p>
            <a:endParaRPr lang="en-US" dirty="0">
              <a:cs typeface="2  Nazanin"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5"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2000"/>
                                        <p:tgtEl>
                                          <p:spTgt spid="3">
                                            <p:txEl>
                                              <p:pRg st="0" end="0"/>
                                            </p:txEl>
                                          </p:spTgt>
                                        </p:tgtEl>
                                      </p:cBhvr>
                                    </p:animEffect>
                                    <p:anim calcmode="lin" valueType="num">
                                      <p:cBhvr>
                                        <p:cTn id="15"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16"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18" fill="hold">
                      <p:stCondLst>
                        <p:cond delay="indefinite"/>
                      </p:stCondLst>
                      <p:childTnLst>
                        <p:par>
                          <p:cTn id="19" fill="hold">
                            <p:stCondLst>
                              <p:cond delay="0"/>
                            </p:stCondLst>
                            <p:childTnLst>
                              <p:par>
                                <p:cTn id="20" presetID="35"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2000"/>
                                        <p:tgtEl>
                                          <p:spTgt spid="3">
                                            <p:txEl>
                                              <p:pRg st="1" end="1"/>
                                            </p:txEl>
                                          </p:spTgt>
                                        </p:tgtEl>
                                      </p:cBhvr>
                                    </p:animEffect>
                                    <p:anim calcmode="lin" valueType="num">
                                      <p:cBhvr>
                                        <p:cTn id="23"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24"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26" fill="hold">
                      <p:stCondLst>
                        <p:cond delay="indefinite"/>
                      </p:stCondLst>
                      <p:childTnLst>
                        <p:par>
                          <p:cTn id="27" fill="hold">
                            <p:stCondLst>
                              <p:cond delay="0"/>
                            </p:stCondLst>
                            <p:childTnLst>
                              <p:par>
                                <p:cTn id="28" presetID="35" presetClass="entr" presetSubtype="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fade">
                                      <p:cBhvr>
                                        <p:cTn id="30" dur="2000"/>
                                        <p:tgtEl>
                                          <p:spTgt spid="3">
                                            <p:txEl>
                                              <p:pRg st="2" end="2"/>
                                            </p:txEl>
                                          </p:spTgt>
                                        </p:tgtEl>
                                      </p:cBhvr>
                                    </p:animEffect>
                                    <p:anim calcmode="lin" valueType="num">
                                      <p:cBhvr>
                                        <p:cTn id="31"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32"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34" fill="hold">
                      <p:stCondLst>
                        <p:cond delay="indefinite"/>
                      </p:stCondLst>
                      <p:childTnLst>
                        <p:par>
                          <p:cTn id="35" fill="hold">
                            <p:stCondLst>
                              <p:cond delay="0"/>
                            </p:stCondLst>
                            <p:childTnLst>
                              <p:par>
                                <p:cTn id="36" presetID="35" presetClass="entr" presetSubtype="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fade">
                                      <p:cBhvr>
                                        <p:cTn id="38" dur="2000"/>
                                        <p:tgtEl>
                                          <p:spTgt spid="3">
                                            <p:txEl>
                                              <p:pRg st="3" end="3"/>
                                            </p:txEl>
                                          </p:spTgt>
                                        </p:tgtEl>
                                      </p:cBhvr>
                                    </p:animEffect>
                                    <p:anim calcmode="lin" valueType="num">
                                      <p:cBhvr>
                                        <p:cTn id="39"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40"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par>
                    <p:cTn id="42" fill="hold">
                      <p:stCondLst>
                        <p:cond delay="indefinite"/>
                      </p:stCondLst>
                      <p:childTnLst>
                        <p:par>
                          <p:cTn id="43" fill="hold">
                            <p:stCondLst>
                              <p:cond delay="0"/>
                            </p:stCondLst>
                            <p:childTnLst>
                              <p:par>
                                <p:cTn id="44" presetID="35" presetClass="entr" presetSubtype="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Effect transition="in" filter="fade">
                                      <p:cBhvr>
                                        <p:cTn id="46" dur="2000"/>
                                        <p:tgtEl>
                                          <p:spTgt spid="3">
                                            <p:txEl>
                                              <p:pRg st="4" end="4"/>
                                            </p:txEl>
                                          </p:spTgt>
                                        </p:tgtEl>
                                      </p:cBhvr>
                                    </p:animEffect>
                                    <p:anim calcmode="lin" valueType="num">
                                      <p:cBhvr>
                                        <p:cTn id="47" dur="2000" fill="hold"/>
                                        <p:tgtEl>
                                          <p:spTgt spid="3">
                                            <p:txEl>
                                              <p:pRg st="4" end="4"/>
                                            </p:txEl>
                                          </p:spTgt>
                                        </p:tgtEl>
                                        <p:attrNameLst>
                                          <p:attrName>style.rotation</p:attrName>
                                        </p:attrNameLst>
                                      </p:cBhvr>
                                      <p:tavLst>
                                        <p:tav tm="0">
                                          <p:val>
                                            <p:fltVal val="720"/>
                                          </p:val>
                                        </p:tav>
                                        <p:tav tm="100000">
                                          <p:val>
                                            <p:fltVal val="0"/>
                                          </p:val>
                                        </p:tav>
                                      </p:tavLst>
                                    </p:anim>
                                    <p:anim calcmode="lin" valueType="num">
                                      <p:cBhvr>
                                        <p:cTn id="48" dur="2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2000" fill="hold"/>
                                        <p:tgtEl>
                                          <p:spTgt spid="3">
                                            <p:txEl>
                                              <p:pRg st="4" end="4"/>
                                            </p:txEl>
                                          </p:spTgt>
                                        </p:tgtEl>
                                        <p:attrNameLst>
                                          <p:attrName>ppt_w</p:attrName>
                                        </p:attrNameLst>
                                      </p:cBhvr>
                                      <p:tavLst>
                                        <p:tav tm="0">
                                          <p:val>
                                            <p:fltVal val="0"/>
                                          </p:val>
                                        </p:tav>
                                        <p:tav tm="100000">
                                          <p:val>
                                            <p:strVal val="#ppt_w"/>
                                          </p:val>
                                        </p:tav>
                                      </p:tavLst>
                                    </p:anim>
                                  </p:childTnLst>
                                </p:cTn>
                              </p:par>
                            </p:childTnLst>
                          </p:cTn>
                        </p:par>
                      </p:childTnLst>
                    </p:cTn>
                  </p:par>
                  <p:par>
                    <p:cTn id="50" fill="hold">
                      <p:stCondLst>
                        <p:cond delay="indefinite"/>
                      </p:stCondLst>
                      <p:childTnLst>
                        <p:par>
                          <p:cTn id="51" fill="hold">
                            <p:stCondLst>
                              <p:cond delay="0"/>
                            </p:stCondLst>
                            <p:childTnLst>
                              <p:par>
                                <p:cTn id="52" presetID="35" presetClass="entr" presetSubtype="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Effect transition="in" filter="fade">
                                      <p:cBhvr>
                                        <p:cTn id="54" dur="2000"/>
                                        <p:tgtEl>
                                          <p:spTgt spid="3">
                                            <p:txEl>
                                              <p:pRg st="5" end="5"/>
                                            </p:txEl>
                                          </p:spTgt>
                                        </p:tgtEl>
                                      </p:cBhvr>
                                    </p:animEffect>
                                    <p:anim calcmode="lin" valueType="num">
                                      <p:cBhvr>
                                        <p:cTn id="55" dur="2000" fill="hold"/>
                                        <p:tgtEl>
                                          <p:spTgt spid="3">
                                            <p:txEl>
                                              <p:pRg st="5" end="5"/>
                                            </p:txEl>
                                          </p:spTgt>
                                        </p:tgtEl>
                                        <p:attrNameLst>
                                          <p:attrName>style.rotation</p:attrName>
                                        </p:attrNameLst>
                                      </p:cBhvr>
                                      <p:tavLst>
                                        <p:tav tm="0">
                                          <p:val>
                                            <p:fltVal val="720"/>
                                          </p:val>
                                        </p:tav>
                                        <p:tav tm="100000">
                                          <p:val>
                                            <p:fltVal val="0"/>
                                          </p:val>
                                        </p:tav>
                                      </p:tavLst>
                                    </p:anim>
                                    <p:anim calcmode="lin" valueType="num">
                                      <p:cBhvr>
                                        <p:cTn id="56" dur="2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2000" fill="hold"/>
                                        <p:tgtEl>
                                          <p:spTgt spid="3">
                                            <p:txEl>
                                              <p:pRg st="5" end="5"/>
                                            </p:txEl>
                                          </p:spTgt>
                                        </p:tgtEl>
                                        <p:attrNameLst>
                                          <p:attrName>ppt_w</p:attrName>
                                        </p:attrNameLst>
                                      </p:cBhvr>
                                      <p:tavLst>
                                        <p:tav tm="0">
                                          <p:val>
                                            <p:fltVal val="0"/>
                                          </p:val>
                                        </p:tav>
                                        <p:tav tm="100000">
                                          <p:val>
                                            <p:strVal val="#ppt_w"/>
                                          </p:val>
                                        </p:tav>
                                      </p:tavLst>
                                    </p:anim>
                                  </p:childTnLst>
                                </p:cTn>
                              </p:par>
                            </p:childTnLst>
                          </p:cTn>
                        </p:par>
                      </p:childTnLst>
                    </p:cTn>
                  </p:par>
                  <p:par>
                    <p:cTn id="58" fill="hold">
                      <p:stCondLst>
                        <p:cond delay="indefinite"/>
                      </p:stCondLst>
                      <p:childTnLst>
                        <p:par>
                          <p:cTn id="59" fill="hold">
                            <p:stCondLst>
                              <p:cond delay="0"/>
                            </p:stCondLst>
                            <p:childTnLst>
                              <p:par>
                                <p:cTn id="60" presetID="35" presetClass="entr" presetSubtype="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Effect transition="in" filter="fade">
                                      <p:cBhvr>
                                        <p:cTn id="62" dur="2000"/>
                                        <p:tgtEl>
                                          <p:spTgt spid="3">
                                            <p:txEl>
                                              <p:pRg st="6" end="6"/>
                                            </p:txEl>
                                          </p:spTgt>
                                        </p:tgtEl>
                                      </p:cBhvr>
                                    </p:animEffect>
                                    <p:anim calcmode="lin" valueType="num">
                                      <p:cBhvr>
                                        <p:cTn id="63" dur="2000" fill="hold"/>
                                        <p:tgtEl>
                                          <p:spTgt spid="3">
                                            <p:txEl>
                                              <p:pRg st="6" end="6"/>
                                            </p:txEl>
                                          </p:spTgt>
                                        </p:tgtEl>
                                        <p:attrNameLst>
                                          <p:attrName>style.rotation</p:attrName>
                                        </p:attrNameLst>
                                      </p:cBhvr>
                                      <p:tavLst>
                                        <p:tav tm="0">
                                          <p:val>
                                            <p:fltVal val="720"/>
                                          </p:val>
                                        </p:tav>
                                        <p:tav tm="100000">
                                          <p:val>
                                            <p:fltVal val="0"/>
                                          </p:val>
                                        </p:tav>
                                      </p:tavLst>
                                    </p:anim>
                                    <p:anim calcmode="lin" valueType="num">
                                      <p:cBhvr>
                                        <p:cTn id="64" dur="2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5" dur="2000" fill="hold"/>
                                        <p:tgtEl>
                                          <p:spTgt spid="3">
                                            <p:txEl>
                                              <p:pRg st="6" end="6"/>
                                            </p:txEl>
                                          </p:spTgt>
                                        </p:tgtEl>
                                        <p:attrNameLst>
                                          <p:attrName>ppt_w</p:attrName>
                                        </p:attrNameLst>
                                      </p:cBhvr>
                                      <p:tavLst>
                                        <p:tav tm="0">
                                          <p:val>
                                            <p:fltVal val="0"/>
                                          </p:val>
                                        </p:tav>
                                        <p:tav tm="100000">
                                          <p:val>
                                            <p:strVal val="#ppt_w"/>
                                          </p:val>
                                        </p:tav>
                                      </p:tavLst>
                                    </p:anim>
                                  </p:childTnLst>
                                </p:cTn>
                              </p:par>
                            </p:childTnLst>
                          </p:cTn>
                        </p:par>
                      </p:childTnLst>
                    </p:cTn>
                  </p:par>
                  <p:par>
                    <p:cTn id="66" fill="hold">
                      <p:stCondLst>
                        <p:cond delay="indefinite"/>
                      </p:stCondLst>
                      <p:childTnLst>
                        <p:par>
                          <p:cTn id="67" fill="hold">
                            <p:stCondLst>
                              <p:cond delay="0"/>
                            </p:stCondLst>
                            <p:childTnLst>
                              <p:par>
                                <p:cTn id="68" presetID="35" presetClass="entr" presetSubtype="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Effect transition="in" filter="fade">
                                      <p:cBhvr>
                                        <p:cTn id="70" dur="2000"/>
                                        <p:tgtEl>
                                          <p:spTgt spid="3">
                                            <p:txEl>
                                              <p:pRg st="7" end="7"/>
                                            </p:txEl>
                                          </p:spTgt>
                                        </p:tgtEl>
                                      </p:cBhvr>
                                    </p:animEffect>
                                    <p:anim calcmode="lin" valueType="num">
                                      <p:cBhvr>
                                        <p:cTn id="71" dur="2000" fill="hold"/>
                                        <p:tgtEl>
                                          <p:spTgt spid="3">
                                            <p:txEl>
                                              <p:pRg st="7" end="7"/>
                                            </p:txEl>
                                          </p:spTgt>
                                        </p:tgtEl>
                                        <p:attrNameLst>
                                          <p:attrName>style.rotation</p:attrName>
                                        </p:attrNameLst>
                                      </p:cBhvr>
                                      <p:tavLst>
                                        <p:tav tm="0">
                                          <p:val>
                                            <p:fltVal val="720"/>
                                          </p:val>
                                        </p:tav>
                                        <p:tav tm="100000">
                                          <p:val>
                                            <p:fltVal val="0"/>
                                          </p:val>
                                        </p:tav>
                                      </p:tavLst>
                                    </p:anim>
                                    <p:anim calcmode="lin" valueType="num">
                                      <p:cBhvr>
                                        <p:cTn id="72" dur="2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3" dur="2000" fill="hold"/>
                                        <p:tgtEl>
                                          <p:spTgt spid="3">
                                            <p:txEl>
                                              <p:pRg st="7" end="7"/>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rtl="1"/>
            <a:r>
              <a:rPr lang="fa-IR" sz="3600" b="1" dirty="0" smtClean="0">
                <a:solidFill>
                  <a:srgbClr val="002060"/>
                </a:solidFill>
                <a:cs typeface="2  Zar" pitchFamily="2" charset="-78"/>
              </a:rPr>
              <a:t>نتیجه گیری</a:t>
            </a:r>
            <a:endParaRPr lang="en-US" sz="3600" b="1" dirty="0">
              <a:solidFill>
                <a:srgbClr val="002060"/>
              </a:solidFill>
              <a:cs typeface="2  Zar" pitchFamily="2" charset="-78"/>
            </a:endParaRPr>
          </a:p>
        </p:txBody>
      </p:sp>
      <p:sp>
        <p:nvSpPr>
          <p:cNvPr id="3" name="Content Placeholder 2"/>
          <p:cNvSpPr>
            <a:spLocks noGrp="1"/>
          </p:cNvSpPr>
          <p:nvPr>
            <p:ph idx="1"/>
          </p:nvPr>
        </p:nvSpPr>
        <p:spPr/>
        <p:txBody>
          <a:bodyPr numCol="1">
            <a:normAutofit/>
          </a:bodyPr>
          <a:lstStyle/>
          <a:p>
            <a:pPr algn="r" rtl="1">
              <a:buNone/>
            </a:pPr>
            <a:r>
              <a:rPr lang="fa-IR" sz="2800" dirty="0" smtClean="0">
                <a:cs typeface="2  Zar" pitchFamily="2" charset="-78"/>
              </a:rPr>
              <a:t>بررسي ادبيات مرتبط با اجراي مهندسي مجدد مبين آن است كه عليرغم تكامل مفاهيم و متدولوژيهاي مهندسي مجدد، بسياري از سازمان ها دراجراي موفق آن ناكام مانده اند. گوناگوني نتايج ناشي از اجراي مهندسي مجدد، اين نكته رابه ذهن متبادر مي نمايد كه دليل اين شكست ها چيست؟</a:t>
            </a:r>
          </a:p>
          <a:p>
            <a:pPr algn="r" rtl="1">
              <a:buNone/>
            </a:pPr>
            <a:endParaRPr lang="fa-IR" sz="2800" dirty="0" smtClean="0">
              <a:cs typeface="2  Zar" pitchFamily="2" charset="-78"/>
            </a:endParaRPr>
          </a:p>
          <a:p>
            <a:pPr algn="r" rtl="1">
              <a:buNone/>
            </a:pPr>
            <a:r>
              <a:rPr lang="fa-IR" sz="2800" dirty="0" smtClean="0">
                <a:cs typeface="2  Zar" pitchFamily="2" charset="-78"/>
              </a:rPr>
              <a:t>لذا زمينه سازي،توجه به چگونگي اجرا وشناخت مجموعه عواملي كه مهندسي مجدد راتسهيل مي نمايد ازاهميت خاصي برخوردار است.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1000"/>
                                        <p:tgtEl>
                                          <p:spTgt spid="3">
                                            <p:txEl>
                                              <p:pRg st="0" end="0"/>
                                            </p:txEl>
                                          </p:spTgt>
                                        </p:tgtEl>
                                      </p:cBhvr>
                                    </p:animEffect>
                                    <p:anim calcmode="lin" valueType="num">
                                      <p:cBhvr>
                                        <p:cTn id="2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fade">
                                      <p:cBhvr>
                                        <p:cTn id="32" dur="1000"/>
                                        <p:tgtEl>
                                          <p:spTgt spid="3">
                                            <p:txEl>
                                              <p:pRg st="2" end="2"/>
                                            </p:txEl>
                                          </p:spTgt>
                                        </p:tgtEl>
                                      </p:cBhvr>
                                    </p:animEffect>
                                    <p:anim calcmode="lin" valueType="num">
                                      <p:cBhvr>
                                        <p:cTn id="3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rtl="1"/>
            <a:r>
              <a:rPr lang="fa-IR" sz="3600" b="1" dirty="0" smtClean="0">
                <a:cs typeface="2  Zar" pitchFamily="2" charset="-78"/>
              </a:rPr>
              <a:t>منابع:</a:t>
            </a:r>
            <a:endParaRPr lang="fa-IR" sz="3600" b="1" dirty="0">
              <a:cs typeface="2  Zar" pitchFamily="2" charset="-78"/>
            </a:endParaRPr>
          </a:p>
        </p:txBody>
      </p:sp>
      <p:sp>
        <p:nvSpPr>
          <p:cNvPr id="3" name="Content Placeholder 2"/>
          <p:cNvSpPr>
            <a:spLocks noGrp="1"/>
          </p:cNvSpPr>
          <p:nvPr>
            <p:ph idx="1"/>
          </p:nvPr>
        </p:nvSpPr>
        <p:spPr>
          <a:xfrm>
            <a:off x="457200" y="1828800"/>
            <a:ext cx="8229600" cy="4648200"/>
          </a:xfrm>
        </p:spPr>
        <p:txBody>
          <a:bodyPr>
            <a:normAutofit/>
          </a:bodyPr>
          <a:lstStyle/>
          <a:p>
            <a:pPr algn="r" rtl="1">
              <a:buNone/>
            </a:pPr>
            <a:r>
              <a:rPr lang="fa-IR" sz="2800" b="1" dirty="0" smtClean="0">
                <a:cs typeface="2  Zar" pitchFamily="2" charset="-78"/>
              </a:rPr>
              <a:t>سیستم های اطلاعاتی مدیریت،دکترعلیرضا مقدسی</a:t>
            </a:r>
          </a:p>
          <a:p>
            <a:pPr algn="r" rtl="1">
              <a:buNone/>
            </a:pPr>
            <a:r>
              <a:rPr lang="fa-IR" sz="2800" b="1" dirty="0" smtClean="0">
                <a:cs typeface="2  Zar" pitchFamily="2" charset="-78"/>
              </a:rPr>
              <a:t>مقاله مديريت كيفيت جامع ، وبسايت وزارت تعاون</a:t>
            </a:r>
            <a:endParaRPr lang="en-US" sz="2800" b="1" dirty="0" smtClean="0">
              <a:cs typeface="2  Zar" pitchFamily="2" charset="-78"/>
            </a:endParaRPr>
          </a:p>
          <a:p>
            <a:pPr rtl="1">
              <a:buNone/>
            </a:pPr>
            <a:r>
              <a:rPr lang="fa-IR" sz="2800" b="1" dirty="0" smtClean="0">
                <a:cs typeface="2  Zar" pitchFamily="2" charset="-78"/>
              </a:rPr>
              <a:t>  </a:t>
            </a:r>
            <a:r>
              <a:rPr lang="en-US" sz="2800" b="1" dirty="0" smtClean="0">
                <a:cs typeface="2  Zar" pitchFamily="2" charset="-78"/>
              </a:rPr>
              <a:t>       </a:t>
            </a:r>
            <a:r>
              <a:rPr lang="fa-IR" sz="2800" b="1" dirty="0" smtClean="0">
                <a:cs typeface="2  Zar" pitchFamily="2" charset="-78"/>
              </a:rPr>
              <a:t> </a:t>
            </a:r>
            <a:r>
              <a:rPr lang="en-US" sz="2800" b="1" dirty="0" smtClean="0">
                <a:cs typeface="2  Zar" pitchFamily="2" charset="-78"/>
              </a:rPr>
              <a:t>    </a:t>
            </a:r>
            <a:r>
              <a:rPr lang="fa-IR" sz="2800" b="1" dirty="0" smtClean="0">
                <a:cs typeface="2  Zar" pitchFamily="2" charset="-78"/>
              </a:rPr>
              <a:t>  </a:t>
            </a:r>
            <a:r>
              <a:rPr lang="en-US" sz="2800" b="1" dirty="0" smtClean="0">
                <a:cs typeface="2  Zar" pitchFamily="2" charset="-78"/>
              </a:rPr>
              <a:t>     </a:t>
            </a:r>
            <a:r>
              <a:rPr lang="fa-IR" sz="2800" b="1" dirty="0" smtClean="0">
                <a:cs typeface="2  Zar" pitchFamily="2" charset="-78"/>
              </a:rPr>
              <a:t> </a:t>
            </a:r>
            <a:r>
              <a:rPr lang="en-US" sz="2800" b="1" dirty="0" smtClean="0">
                <a:cs typeface="2  Zar" pitchFamily="2" charset="-78"/>
              </a:rPr>
              <a:t>  </a:t>
            </a:r>
            <a:r>
              <a:rPr lang="fa-IR" sz="2800" b="1" dirty="0" smtClean="0">
                <a:cs typeface="2  Zar" pitchFamily="2" charset="-78"/>
              </a:rPr>
              <a:t> </a:t>
            </a:r>
            <a:r>
              <a:rPr lang="en-US" sz="2800" b="1" dirty="0" smtClean="0">
                <a:cs typeface="2  Zar" pitchFamily="2" charset="-78"/>
              </a:rPr>
              <a:t> </a:t>
            </a:r>
            <a:r>
              <a:rPr lang="fa-IR" sz="2800" b="1" dirty="0" smtClean="0">
                <a:cs typeface="2  Zar" pitchFamily="2" charset="-78"/>
              </a:rPr>
              <a:t> </a:t>
            </a:r>
            <a:r>
              <a:rPr lang="en-US" sz="2800" b="1" dirty="0" smtClean="0">
                <a:cs typeface="2  Zar" pitchFamily="2" charset="-78"/>
              </a:rPr>
              <a:t> </a:t>
            </a:r>
            <a:r>
              <a:rPr lang="fa-IR" sz="2800" b="1" dirty="0" smtClean="0">
                <a:cs typeface="2  Zar" pitchFamily="2" charset="-78"/>
              </a:rPr>
              <a:t>  </a:t>
            </a:r>
            <a:r>
              <a:rPr lang="en-US" sz="2800" b="1" dirty="0" smtClean="0">
                <a:cs typeface="2  Zar" pitchFamily="2" charset="-78"/>
              </a:rPr>
              <a:t> www.icm.gov.ir</a:t>
            </a:r>
          </a:p>
          <a:p>
            <a:pPr algn="r" rtl="1">
              <a:buNone/>
            </a:pPr>
            <a:r>
              <a:rPr lang="fa-IR" sz="2800" b="1" dirty="0" smtClean="0">
                <a:cs typeface="2  Zar" pitchFamily="2" charset="-78"/>
              </a:rPr>
              <a:t>وبسايت مركز اطلاعات علمي،تخصصي مديريت</a:t>
            </a:r>
          </a:p>
          <a:p>
            <a:pPr>
              <a:buNone/>
            </a:pPr>
            <a:r>
              <a:rPr lang="fa-IR" sz="2800" b="1" dirty="0" smtClean="0">
                <a:cs typeface="2  Zar" pitchFamily="2" charset="-78"/>
              </a:rPr>
              <a:t> </a:t>
            </a:r>
            <a:r>
              <a:rPr lang="en-US" sz="2800" b="1" dirty="0" smtClean="0">
                <a:cs typeface="2  Zar" pitchFamily="2" charset="-78"/>
              </a:rPr>
              <a:t>www.mmicinternational.com</a:t>
            </a:r>
          </a:p>
          <a:p>
            <a:pPr rtl="1">
              <a:buNone/>
            </a:pPr>
            <a:r>
              <a:rPr lang="en-US" sz="2800" b="1" dirty="0" smtClean="0">
                <a:cs typeface="2  Zar" pitchFamily="2" charset="-78"/>
                <a:hlinkClick r:id="rId2"/>
              </a:rPr>
              <a:t>www.iran-eng.com</a:t>
            </a:r>
            <a:endParaRPr lang="en-US" sz="2800" b="1" dirty="0" smtClean="0">
              <a:cs typeface="2  Zar" pitchFamily="2" charset="-78"/>
            </a:endParaRPr>
          </a:p>
          <a:p>
            <a:pPr algn="r">
              <a:buNone/>
            </a:pPr>
            <a:r>
              <a:rPr lang="fa-IR" sz="2800" b="1" dirty="0" smtClean="0">
                <a:cs typeface="2  Zar" pitchFamily="2" charset="-78"/>
              </a:rPr>
              <a:t>مقاله مهندسی مجدد فرایند های کسب وگار،فرشته سلیمانی</a:t>
            </a:r>
          </a:p>
          <a:p>
            <a:pPr algn="r">
              <a:buNone/>
            </a:pPr>
            <a:r>
              <a:rPr lang="fa-IR" sz="2800" b="1" dirty="0" smtClean="0">
                <a:cs typeface="2  Zar" pitchFamily="2" charset="-78"/>
              </a:rPr>
              <a:t>مقاله مهندسی مجدد فرایند های کسب وکار،احمد عیسی خانی،هادی میرقادری</a:t>
            </a:r>
            <a:endParaRPr lang="fa-IR" sz="2800" b="1" dirty="0">
              <a:cs typeface="2  Zar"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buNone/>
            </a:pPr>
            <a:r>
              <a:rPr lang="fa-IR" sz="6600" b="1" dirty="0" smtClean="0">
                <a:cs typeface="B Morvarid" pitchFamily="2" charset="-78"/>
              </a:rPr>
              <a:t>با </a:t>
            </a:r>
            <a:r>
              <a:rPr lang="fa-IR" sz="6600" b="1" dirty="0" smtClean="0">
                <a:solidFill>
                  <a:srgbClr val="002060"/>
                </a:solidFill>
                <a:cs typeface="B Morvarid" pitchFamily="2" charset="-78"/>
              </a:rPr>
              <a:t>تشکر</a:t>
            </a:r>
            <a:r>
              <a:rPr lang="fa-IR" sz="6600" b="1" dirty="0" smtClean="0">
                <a:cs typeface="B Morvarid" pitchFamily="2" charset="-78"/>
              </a:rPr>
              <a:t> </a:t>
            </a:r>
            <a:r>
              <a:rPr lang="fa-IR" sz="6600" b="1" dirty="0" smtClean="0">
                <a:solidFill>
                  <a:schemeClr val="accent2">
                    <a:lumMod val="50000"/>
                  </a:schemeClr>
                </a:solidFill>
                <a:cs typeface="B Morvarid" pitchFamily="2" charset="-78"/>
              </a:rPr>
              <a:t>از</a:t>
            </a:r>
            <a:r>
              <a:rPr lang="fa-IR" sz="6600" b="1" dirty="0" smtClean="0">
                <a:cs typeface="B Morvarid" pitchFamily="2" charset="-78"/>
              </a:rPr>
              <a:t> </a:t>
            </a:r>
            <a:r>
              <a:rPr lang="fa-IR" sz="6600" b="1" dirty="0" smtClean="0">
                <a:solidFill>
                  <a:schemeClr val="accent3">
                    <a:lumMod val="75000"/>
                  </a:schemeClr>
                </a:solidFill>
                <a:cs typeface="B Morvarid" pitchFamily="2" charset="-78"/>
              </a:rPr>
              <a:t>حسن</a:t>
            </a:r>
            <a:r>
              <a:rPr lang="fa-IR" sz="6600" b="1" dirty="0" smtClean="0">
                <a:cs typeface="B Morvarid" pitchFamily="2" charset="-78"/>
              </a:rPr>
              <a:t> </a:t>
            </a:r>
            <a:r>
              <a:rPr lang="fa-IR" sz="6600" b="1" dirty="0" smtClean="0">
                <a:solidFill>
                  <a:srgbClr val="FFC000"/>
                </a:solidFill>
                <a:cs typeface="B Morvarid" pitchFamily="2" charset="-78"/>
              </a:rPr>
              <a:t>توجه</a:t>
            </a:r>
            <a:r>
              <a:rPr lang="fa-IR" sz="6600" b="1" dirty="0" smtClean="0">
                <a:cs typeface="B Morvarid" pitchFamily="2" charset="-78"/>
              </a:rPr>
              <a:t> </a:t>
            </a:r>
            <a:r>
              <a:rPr lang="fa-IR" sz="6600" b="1" dirty="0" smtClean="0">
                <a:solidFill>
                  <a:schemeClr val="bg2">
                    <a:lumMod val="10000"/>
                  </a:schemeClr>
                </a:solidFill>
                <a:cs typeface="B Morvarid" pitchFamily="2" charset="-78"/>
              </a:rPr>
              <a:t>شما</a:t>
            </a:r>
            <a:endParaRPr lang="fa-IR" sz="6600" b="1" dirty="0">
              <a:solidFill>
                <a:schemeClr val="bg2">
                  <a:lumMod val="10000"/>
                </a:schemeClr>
              </a:solidFill>
              <a:cs typeface="B Morvarid"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762000"/>
          </a:xfrm>
          <a:solidFill>
            <a:schemeClr val="accent3">
              <a:lumMod val="60000"/>
              <a:lumOff val="40000"/>
            </a:schemeClr>
          </a:solidFill>
          <a:ln cap="sq" cmpd="dbl">
            <a:prstDash val="sysDash"/>
          </a:ln>
        </p:spPr>
        <p:style>
          <a:lnRef idx="2">
            <a:schemeClr val="dk1"/>
          </a:lnRef>
          <a:fillRef idx="1">
            <a:schemeClr val="lt1"/>
          </a:fillRef>
          <a:effectRef idx="0">
            <a:schemeClr val="dk1"/>
          </a:effectRef>
          <a:fontRef idx="minor">
            <a:schemeClr val="dk1"/>
          </a:fontRef>
        </p:style>
        <p:txBody>
          <a:bodyPr vert="horz" anchor="b" anchorCtr="1">
            <a:normAutofit fontScale="90000"/>
            <a:scene3d>
              <a:camera prst="orthographicFront"/>
              <a:lightRig rig="threePt" dir="t"/>
            </a:scene3d>
            <a:sp3d extrusionH="57150" prstMaterial="flat">
              <a:bevelT w="38100" h="38100"/>
            </a:sp3d>
          </a:bodyPr>
          <a:lstStyle/>
          <a:p>
            <a:pPr algn="ctr"/>
            <a:r>
              <a:rPr lang="fa-IR" sz="3200" u="sng"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noFill/>
                <a:effectLst>
                  <a:outerShdw blurRad="38100" dist="38100" dir="2700000" algn="tl">
                    <a:srgbClr val="000000">
                      <a:alpha val="43137"/>
                    </a:srgbClr>
                  </a:outerShdw>
                </a:effectLst>
                <a:cs typeface="2  Nazanin" pitchFamily="2" charset="-78"/>
              </a:rPr>
              <a:t/>
            </a:r>
            <a:br>
              <a:rPr lang="fa-IR" sz="3200" u="sng"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noFill/>
                <a:effectLst>
                  <a:outerShdw blurRad="38100" dist="38100" dir="2700000" algn="tl">
                    <a:srgbClr val="000000">
                      <a:alpha val="43137"/>
                    </a:srgbClr>
                  </a:outerShdw>
                </a:effectLst>
                <a:cs typeface="2  Nazanin" pitchFamily="2" charset="-78"/>
              </a:rPr>
            </a:br>
            <a:r>
              <a:rPr lang="fa-IR" sz="3200" u="sng"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noFill/>
                <a:effectLst>
                  <a:outerShdw blurRad="38100" dist="38100" dir="2700000" algn="tl">
                    <a:srgbClr val="000000">
                      <a:alpha val="43137"/>
                    </a:srgbClr>
                  </a:outerShdw>
                </a:effectLst>
                <a:cs typeface="2  Nazanin" pitchFamily="2" charset="-78"/>
              </a:rPr>
              <a:t/>
            </a:r>
            <a:br>
              <a:rPr lang="fa-IR" sz="3200" u="sng"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noFill/>
                <a:effectLst>
                  <a:outerShdw blurRad="38100" dist="38100" dir="2700000" algn="tl">
                    <a:srgbClr val="000000">
                      <a:alpha val="43137"/>
                    </a:srgbClr>
                  </a:outerShdw>
                </a:effectLst>
                <a:cs typeface="2  Nazanin" pitchFamily="2" charset="-78"/>
              </a:rPr>
            </a:br>
            <a:r>
              <a:rPr lang="fa-IR" sz="3200" u="sng"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noFill/>
                <a:effectLst>
                  <a:outerShdw blurRad="38100" dist="38100" dir="2700000" algn="tl">
                    <a:srgbClr val="000000">
                      <a:alpha val="43137"/>
                    </a:srgbClr>
                  </a:outerShdw>
                </a:effectLst>
                <a:cs typeface="2  Nazanin" pitchFamily="2" charset="-78"/>
              </a:rPr>
              <a:t/>
            </a:r>
            <a:br>
              <a:rPr lang="fa-IR" sz="3200" u="sng"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noFill/>
                <a:effectLst>
                  <a:outerShdw blurRad="38100" dist="38100" dir="2700000" algn="tl">
                    <a:srgbClr val="000000">
                      <a:alpha val="43137"/>
                    </a:srgbClr>
                  </a:outerShdw>
                </a:effectLst>
                <a:cs typeface="2  Nazanin" pitchFamily="2" charset="-78"/>
              </a:rPr>
            </a:br>
            <a:r>
              <a:rPr lang="fa-IR" sz="3200" u="sng"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noFill/>
                <a:effectLst>
                  <a:outerShdw blurRad="38100" dist="38100" dir="2700000" algn="tl">
                    <a:srgbClr val="000000">
                      <a:alpha val="43137"/>
                    </a:srgbClr>
                  </a:outerShdw>
                </a:effectLst>
                <a:cs typeface="2  Nazanin" pitchFamily="2" charset="-78"/>
              </a:rPr>
              <a:t/>
            </a:r>
            <a:br>
              <a:rPr lang="fa-IR" sz="3200" u="sng"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noFill/>
                <a:effectLst>
                  <a:outerShdw blurRad="38100" dist="38100" dir="2700000" algn="tl">
                    <a:srgbClr val="000000">
                      <a:alpha val="43137"/>
                    </a:srgbClr>
                  </a:outerShdw>
                </a:effectLst>
                <a:cs typeface="2  Nazanin" pitchFamily="2" charset="-78"/>
              </a:rPr>
            </a:br>
            <a:r>
              <a:rPr lang="fa-IR" sz="3200" b="1"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noFill/>
                <a:effectLst>
                  <a:outerShdw blurRad="38100" dist="38100" dir="2700000" algn="tl">
                    <a:srgbClr val="000000">
                      <a:alpha val="43137"/>
                    </a:srgbClr>
                  </a:outerShdw>
                </a:effectLst>
                <a:cs typeface="2  Nazanin" pitchFamily="2" charset="-78"/>
              </a:rPr>
              <a:t>سرفصل مطالب</a:t>
            </a:r>
            <a:r>
              <a:rPr lang="fa-IR" sz="3200" u="sng"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noFill/>
                <a:effectLst>
                  <a:outerShdw blurRad="38100" dist="38100" dir="2700000" algn="tl">
                    <a:srgbClr val="000000">
                      <a:alpha val="43137"/>
                    </a:srgbClr>
                  </a:outerShdw>
                </a:effectLst>
                <a:cs typeface="2  Nazanin" pitchFamily="2" charset="-78"/>
              </a:rPr>
              <a:t/>
            </a:r>
            <a:br>
              <a:rPr lang="fa-IR" sz="3200" u="sng"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noFill/>
                <a:effectLst>
                  <a:outerShdw blurRad="38100" dist="38100" dir="2700000" algn="tl">
                    <a:srgbClr val="000000">
                      <a:alpha val="43137"/>
                    </a:srgbClr>
                  </a:outerShdw>
                </a:effectLst>
                <a:cs typeface="2  Nazanin" pitchFamily="2" charset="-78"/>
              </a:rPr>
            </a:br>
            <a:r>
              <a:rPr lang="en-US" sz="2000" dirty="0" smtClean="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noFill/>
                <a:effectLst>
                  <a:outerShdw blurRad="38100" dist="38100" dir="2700000" algn="tl">
                    <a:srgbClr val="000000">
                      <a:alpha val="43137"/>
                    </a:srgbClr>
                  </a:outerShdw>
                </a:effectLst>
                <a:cs typeface="2  Nazanin" pitchFamily="2" charset="-78"/>
              </a:rPr>
              <a:t>content/outline</a:t>
            </a:r>
            <a:endParaRPr lang="en-US" sz="2000" b="1" dirty="0">
              <a:ln>
                <a:gradFill flip="none" rotWithShape="1">
                  <a:gsLst>
                    <a:gs pos="0">
                      <a:srgbClr val="C00000"/>
                    </a:gs>
                    <a:gs pos="30000">
                      <a:srgbClr val="66008F"/>
                    </a:gs>
                    <a:gs pos="64999">
                      <a:srgbClr val="BA0066"/>
                    </a:gs>
                    <a:gs pos="89999">
                      <a:srgbClr val="FF0000"/>
                    </a:gs>
                    <a:gs pos="100000">
                      <a:srgbClr val="FF8200"/>
                    </a:gs>
                  </a:gsLst>
                  <a:lin ang="16200000" scaled="0"/>
                  <a:tileRect/>
                </a:gradFill>
              </a:ln>
              <a:noFill/>
              <a:effectLst>
                <a:outerShdw blurRad="38100" dist="38100" dir="2700000" algn="tl">
                  <a:srgbClr val="000000">
                    <a:alpha val="43137"/>
                  </a:srgbClr>
                </a:outerShdw>
              </a:effectLst>
              <a:cs typeface="2  Nazanin" pitchFamily="2" charset="-78"/>
            </a:endParaRPr>
          </a:p>
        </p:txBody>
      </p:sp>
      <p:sp>
        <p:nvSpPr>
          <p:cNvPr id="12" name="Content Placeholder 11"/>
          <p:cNvSpPr>
            <a:spLocks noGrp="1"/>
          </p:cNvSpPr>
          <p:nvPr>
            <p:ph sz="half" idx="2"/>
          </p:nvPr>
        </p:nvSpPr>
        <p:spPr>
          <a:xfrm>
            <a:off x="457200" y="1600200"/>
            <a:ext cx="8229600" cy="4754725"/>
          </a:xfrm>
          <a:solidFill>
            <a:schemeClr val="accent3">
              <a:lumMod val="40000"/>
              <a:lumOff val="60000"/>
              <a:alpha val="82000"/>
            </a:schemeClr>
          </a:solidFill>
          <a:ln cmpd="dbl">
            <a:solidFill>
              <a:schemeClr val="tx1"/>
            </a:solidFill>
            <a:prstDash val="solid"/>
          </a:ln>
          <a:effectLst/>
        </p:spPr>
        <p:txBody>
          <a:bodyPr>
            <a:normAutofit lnSpcReduction="10000"/>
          </a:bodyPr>
          <a:lstStyle/>
          <a:p>
            <a:pPr algn="r" rtl="1">
              <a:buFont typeface="Wingdings" pitchFamily="2" charset="2"/>
              <a:buChar char="q"/>
            </a:pPr>
            <a:r>
              <a:rPr lang="fa-IR" b="1" dirty="0" smtClean="0">
                <a:solidFill>
                  <a:schemeClr val="tx1">
                    <a:lumMod val="85000"/>
                    <a:lumOff val="15000"/>
                  </a:schemeClr>
                </a:solidFill>
              </a:rPr>
              <a:t>  </a:t>
            </a:r>
            <a:r>
              <a:rPr lang="fa-IR" b="1" dirty="0" smtClean="0">
                <a:solidFill>
                  <a:schemeClr val="tx1">
                    <a:lumMod val="85000"/>
                    <a:lumOff val="15000"/>
                  </a:schemeClr>
                </a:solidFill>
                <a:cs typeface="2  Zar" pitchFamily="2" charset="-78"/>
              </a:rPr>
              <a:t>مقدمه</a:t>
            </a:r>
            <a:endParaRPr lang="fa-IR" b="1" dirty="0" smtClean="0">
              <a:solidFill>
                <a:schemeClr val="tx1">
                  <a:lumMod val="85000"/>
                  <a:lumOff val="15000"/>
                </a:schemeClr>
              </a:solidFill>
            </a:endParaRPr>
          </a:p>
          <a:p>
            <a:pPr algn="r" rtl="1">
              <a:buFont typeface="Wingdings" pitchFamily="2" charset="2"/>
              <a:buChar char="q"/>
            </a:pPr>
            <a:r>
              <a:rPr lang="fa-IR" b="1" dirty="0" smtClean="0">
                <a:solidFill>
                  <a:schemeClr val="tx1">
                    <a:lumMod val="85000"/>
                    <a:lumOff val="15000"/>
                  </a:schemeClr>
                </a:solidFill>
                <a:cs typeface="2  Zar" pitchFamily="2" charset="-78"/>
              </a:rPr>
              <a:t>تاريخچه</a:t>
            </a:r>
            <a:r>
              <a:rPr lang="fa-IR" dirty="0" smtClean="0">
                <a:solidFill>
                  <a:schemeClr val="tx1">
                    <a:lumMod val="85000"/>
                    <a:lumOff val="15000"/>
                  </a:schemeClr>
                </a:solidFill>
                <a:cs typeface="2  Zar" pitchFamily="2" charset="-78"/>
              </a:rPr>
              <a:t> </a:t>
            </a:r>
            <a:r>
              <a:rPr lang="en-US" b="1" dirty="0" smtClean="0">
                <a:solidFill>
                  <a:schemeClr val="tx1">
                    <a:lumMod val="85000"/>
                    <a:lumOff val="15000"/>
                  </a:schemeClr>
                </a:solidFill>
                <a:cs typeface="2  Zar" pitchFamily="2" charset="-78"/>
              </a:rPr>
              <a:t>TQM</a:t>
            </a:r>
            <a:endParaRPr lang="fa-IR" b="1" dirty="0" smtClean="0">
              <a:solidFill>
                <a:schemeClr val="tx1">
                  <a:lumMod val="85000"/>
                  <a:lumOff val="15000"/>
                </a:schemeClr>
              </a:solidFill>
            </a:endParaRPr>
          </a:p>
          <a:p>
            <a:pPr algn="r" rtl="1">
              <a:buFont typeface="Wingdings" pitchFamily="2" charset="2"/>
              <a:buChar char="q"/>
            </a:pPr>
            <a:r>
              <a:rPr lang="fa-IR" dirty="0" smtClean="0">
                <a:solidFill>
                  <a:schemeClr val="tx1">
                    <a:lumMod val="85000"/>
                    <a:lumOff val="15000"/>
                  </a:schemeClr>
                </a:solidFill>
              </a:rPr>
              <a:t>  </a:t>
            </a:r>
            <a:r>
              <a:rPr lang="fa-IR" b="1" dirty="0" smtClean="0">
                <a:solidFill>
                  <a:schemeClr val="tx1">
                    <a:lumMod val="85000"/>
                    <a:lumOff val="15000"/>
                  </a:schemeClr>
                </a:solidFill>
                <a:cs typeface="2  Zar" pitchFamily="2" charset="-78"/>
              </a:rPr>
              <a:t>تعريف مفاهيم </a:t>
            </a:r>
            <a:r>
              <a:rPr lang="en-US" b="1" dirty="0" smtClean="0">
                <a:solidFill>
                  <a:schemeClr val="tx1">
                    <a:lumMod val="85000"/>
                    <a:lumOff val="15000"/>
                  </a:schemeClr>
                </a:solidFill>
              </a:rPr>
              <a:t>TQM</a:t>
            </a:r>
            <a:endParaRPr lang="fa-IR" b="1" dirty="0" smtClean="0">
              <a:solidFill>
                <a:schemeClr val="tx1">
                  <a:lumMod val="85000"/>
                  <a:lumOff val="15000"/>
                </a:schemeClr>
              </a:solidFill>
            </a:endParaRPr>
          </a:p>
          <a:p>
            <a:pPr algn="r" rtl="1">
              <a:buFont typeface="Wingdings" pitchFamily="2" charset="2"/>
              <a:buChar char="q"/>
            </a:pPr>
            <a:r>
              <a:rPr lang="fa-IR" dirty="0" smtClean="0">
                <a:solidFill>
                  <a:schemeClr val="tx1">
                    <a:lumMod val="85000"/>
                    <a:lumOff val="15000"/>
                  </a:schemeClr>
                </a:solidFill>
              </a:rPr>
              <a:t>  </a:t>
            </a:r>
            <a:r>
              <a:rPr lang="fa-IR" b="1" dirty="0" smtClean="0">
                <a:solidFill>
                  <a:schemeClr val="tx1">
                    <a:lumMod val="85000"/>
                    <a:lumOff val="15000"/>
                  </a:schemeClr>
                </a:solidFill>
                <a:cs typeface="2  Zar" pitchFamily="2" charset="-78"/>
              </a:rPr>
              <a:t>اهداف</a:t>
            </a:r>
            <a:r>
              <a:rPr lang="fa-IR" dirty="0" smtClean="0">
                <a:solidFill>
                  <a:schemeClr val="tx1">
                    <a:lumMod val="85000"/>
                    <a:lumOff val="15000"/>
                  </a:schemeClr>
                </a:solidFill>
              </a:rPr>
              <a:t> </a:t>
            </a:r>
            <a:r>
              <a:rPr lang="en-US" b="1" dirty="0" smtClean="0">
                <a:solidFill>
                  <a:schemeClr val="tx1">
                    <a:lumMod val="85000"/>
                    <a:lumOff val="15000"/>
                  </a:schemeClr>
                </a:solidFill>
              </a:rPr>
              <a:t>TQM</a:t>
            </a:r>
            <a:endParaRPr lang="fa-IR" b="1" dirty="0" smtClean="0">
              <a:solidFill>
                <a:schemeClr val="tx1">
                  <a:lumMod val="85000"/>
                  <a:lumOff val="15000"/>
                </a:schemeClr>
              </a:solidFill>
            </a:endParaRPr>
          </a:p>
          <a:p>
            <a:pPr algn="r" rtl="1">
              <a:buFont typeface="Wingdings" pitchFamily="2" charset="2"/>
              <a:buChar char="q"/>
            </a:pPr>
            <a:r>
              <a:rPr lang="fa-IR" b="1" dirty="0" smtClean="0">
                <a:solidFill>
                  <a:schemeClr val="tx1">
                    <a:lumMod val="85000"/>
                    <a:lumOff val="15000"/>
                  </a:schemeClr>
                </a:solidFill>
                <a:cs typeface="2  Zar" pitchFamily="2" charset="-78"/>
              </a:rPr>
              <a:t>  عوامل موثربرموفقيت </a:t>
            </a:r>
            <a:r>
              <a:rPr lang="en-US" b="1" dirty="0" smtClean="0">
                <a:solidFill>
                  <a:schemeClr val="tx1">
                    <a:lumMod val="85000"/>
                    <a:lumOff val="15000"/>
                  </a:schemeClr>
                </a:solidFill>
              </a:rPr>
              <a:t>TQM</a:t>
            </a:r>
          </a:p>
          <a:p>
            <a:pPr algn="r" rtl="1">
              <a:buFont typeface="Wingdings" pitchFamily="2" charset="2"/>
              <a:buChar char="q"/>
            </a:pPr>
            <a:r>
              <a:rPr lang="fa-IR" b="1" dirty="0" smtClean="0">
                <a:solidFill>
                  <a:schemeClr val="tx1">
                    <a:lumMod val="85000"/>
                    <a:lumOff val="15000"/>
                  </a:schemeClr>
                </a:solidFill>
              </a:rPr>
              <a:t>  </a:t>
            </a:r>
            <a:r>
              <a:rPr lang="fa-IR" b="1" dirty="0" smtClean="0">
                <a:solidFill>
                  <a:schemeClr val="tx1">
                    <a:lumMod val="85000"/>
                    <a:lumOff val="15000"/>
                  </a:schemeClr>
                </a:solidFill>
                <a:cs typeface="2  Zar" pitchFamily="2" charset="-78"/>
              </a:rPr>
              <a:t>ضرورت های که</a:t>
            </a:r>
            <a:r>
              <a:rPr lang="en-US" b="1" dirty="0" smtClean="0">
                <a:solidFill>
                  <a:schemeClr val="tx1">
                    <a:lumMod val="85000"/>
                    <a:lumOff val="15000"/>
                  </a:schemeClr>
                </a:solidFill>
                <a:cs typeface="2  Zar" pitchFamily="2" charset="-78"/>
              </a:rPr>
              <a:t>TQM </a:t>
            </a:r>
            <a:r>
              <a:rPr lang="fa-IR" b="1" dirty="0" smtClean="0">
                <a:solidFill>
                  <a:schemeClr val="tx1">
                    <a:lumMod val="85000"/>
                    <a:lumOff val="15000"/>
                  </a:schemeClr>
                </a:solidFill>
                <a:cs typeface="2  Zar" pitchFamily="2" charset="-78"/>
              </a:rPr>
              <a:t>برسازمان اعمال می کند</a:t>
            </a:r>
          </a:p>
          <a:p>
            <a:pPr algn="r" rtl="1">
              <a:buFont typeface="Wingdings" pitchFamily="2" charset="2"/>
              <a:buChar char="q"/>
            </a:pPr>
            <a:r>
              <a:rPr lang="fa-IR" dirty="0" smtClean="0">
                <a:solidFill>
                  <a:schemeClr val="tx1">
                    <a:lumMod val="85000"/>
                    <a:lumOff val="15000"/>
                  </a:schemeClr>
                </a:solidFill>
                <a:cs typeface="2  Zar" pitchFamily="2" charset="-78"/>
              </a:rPr>
              <a:t>  </a:t>
            </a:r>
            <a:r>
              <a:rPr lang="fa-IR" b="1" dirty="0" smtClean="0">
                <a:solidFill>
                  <a:schemeClr val="tx1">
                    <a:lumMod val="85000"/>
                    <a:lumOff val="15000"/>
                  </a:schemeClr>
                </a:solidFill>
                <a:cs typeface="2  Zar" pitchFamily="2" charset="-78"/>
              </a:rPr>
              <a:t>نقش مدیران در ایجاد فرهنگ کیفیت</a:t>
            </a:r>
            <a:endParaRPr lang="en-US" b="1" dirty="0" smtClean="0">
              <a:solidFill>
                <a:schemeClr val="tx1">
                  <a:lumMod val="85000"/>
                  <a:lumOff val="15000"/>
                </a:schemeClr>
              </a:solidFill>
              <a:cs typeface="2  Zar" pitchFamily="2" charset="-78"/>
            </a:endParaRPr>
          </a:p>
          <a:p>
            <a:pPr algn="r" rtl="1">
              <a:buFont typeface="Wingdings" pitchFamily="2" charset="2"/>
              <a:buChar char="q"/>
            </a:pPr>
            <a:r>
              <a:rPr lang="fa-IR" dirty="0" smtClean="0">
                <a:solidFill>
                  <a:schemeClr val="tx1">
                    <a:lumMod val="85000"/>
                    <a:lumOff val="15000"/>
                  </a:schemeClr>
                </a:solidFill>
              </a:rPr>
              <a:t>  </a:t>
            </a:r>
            <a:r>
              <a:rPr lang="fa-IR" b="1" dirty="0" smtClean="0">
                <a:solidFill>
                  <a:schemeClr val="tx1">
                    <a:lumMod val="85000"/>
                    <a:lumOff val="15000"/>
                  </a:schemeClr>
                </a:solidFill>
                <a:cs typeface="2  Zar" pitchFamily="2" charset="-78"/>
              </a:rPr>
              <a:t>علل ناكامي </a:t>
            </a:r>
            <a:r>
              <a:rPr lang="en-US" b="1" dirty="0" smtClean="0">
                <a:solidFill>
                  <a:schemeClr val="tx1">
                    <a:lumMod val="85000"/>
                    <a:lumOff val="15000"/>
                  </a:schemeClr>
                </a:solidFill>
              </a:rPr>
              <a:t>TQM</a:t>
            </a:r>
          </a:p>
          <a:p>
            <a:pPr algn="r" rtl="1">
              <a:buFont typeface="Wingdings" pitchFamily="2" charset="2"/>
              <a:buChar char="q"/>
            </a:pPr>
            <a:r>
              <a:rPr lang="fa-IR" b="1" dirty="0" smtClean="0">
                <a:solidFill>
                  <a:schemeClr val="tx1">
                    <a:lumMod val="85000"/>
                    <a:lumOff val="15000"/>
                  </a:schemeClr>
                </a:solidFill>
              </a:rPr>
              <a:t>  </a:t>
            </a:r>
            <a:r>
              <a:rPr lang="fa-IR" b="1" dirty="0" smtClean="0">
                <a:solidFill>
                  <a:schemeClr val="tx1">
                    <a:lumMod val="85000"/>
                    <a:lumOff val="15000"/>
                  </a:schemeClr>
                </a:solidFill>
                <a:cs typeface="2  Zar" pitchFamily="2" charset="-78"/>
              </a:rPr>
              <a:t>بررسي تجربي آثاراجرايي </a:t>
            </a:r>
            <a:r>
              <a:rPr lang="en-US" b="1" dirty="0" smtClean="0">
                <a:solidFill>
                  <a:schemeClr val="tx1">
                    <a:lumMod val="85000"/>
                    <a:lumOff val="15000"/>
                  </a:schemeClr>
                </a:solidFill>
              </a:rPr>
              <a:t>TQM</a:t>
            </a:r>
            <a:endParaRPr lang="fa-IR" b="1" dirty="0" smtClean="0">
              <a:solidFill>
                <a:schemeClr val="tx1">
                  <a:lumMod val="85000"/>
                  <a:lumOff val="15000"/>
                </a:schemeClr>
              </a:solidFill>
            </a:endParaRPr>
          </a:p>
          <a:p>
            <a:pPr algn="r" rtl="1">
              <a:buFont typeface="Wingdings" pitchFamily="2" charset="2"/>
              <a:buChar char="q"/>
            </a:pPr>
            <a:r>
              <a:rPr lang="fa-IR" b="1" dirty="0" smtClean="0">
                <a:solidFill>
                  <a:schemeClr val="tx1">
                    <a:lumMod val="85000"/>
                    <a:lumOff val="15000"/>
                  </a:schemeClr>
                </a:solidFill>
              </a:rPr>
              <a:t>  </a:t>
            </a:r>
            <a:r>
              <a:rPr lang="fa-IR" b="1" dirty="0" smtClean="0">
                <a:solidFill>
                  <a:schemeClr val="tx1">
                    <a:lumMod val="85000"/>
                    <a:lumOff val="15000"/>
                  </a:schemeClr>
                </a:solidFill>
                <a:cs typeface="2  Zar" pitchFamily="2" charset="-78"/>
              </a:rPr>
              <a:t>نتيجه گيري</a:t>
            </a:r>
            <a:endParaRPr lang="en-US" b="1" dirty="0" smtClean="0">
              <a:solidFill>
                <a:schemeClr val="tx1">
                  <a:lumMod val="85000"/>
                  <a:lumOff val="15000"/>
                </a:schemeClr>
              </a:solidFill>
              <a:cs typeface="2  Zar" pitchFamily="2" charset="-78"/>
            </a:endParaRPr>
          </a:p>
          <a:p>
            <a:pPr>
              <a:buFont typeface="Wingdings" pitchFamily="2" charset="2"/>
              <a:buChar char="q"/>
            </a:pPr>
            <a:endParaRPr lang="en-US"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2"/>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12">
                                            <p:bg/>
                                          </p:spTgt>
                                        </p:tgtEl>
                                        <p:attrNameLst>
                                          <p:attrName>style.visibility</p:attrName>
                                        </p:attrNameLst>
                                      </p:cBhvr>
                                      <p:to>
                                        <p:strVal val="visible"/>
                                      </p:to>
                                    </p:set>
                                    <p:animEffect transition="in" filter="fade">
                                      <p:cBhvr>
                                        <p:cTn id="15" dur="800" decel="100000"/>
                                        <p:tgtEl>
                                          <p:spTgt spid="12">
                                            <p:bg/>
                                          </p:spTgt>
                                        </p:tgtEl>
                                      </p:cBhvr>
                                    </p:animEffect>
                                    <p:anim calcmode="lin" valueType="num">
                                      <p:cBhvr>
                                        <p:cTn id="16" dur="800" decel="100000" fill="hold"/>
                                        <p:tgtEl>
                                          <p:spTgt spid="12">
                                            <p:bg/>
                                          </p:spTgt>
                                        </p:tgtEl>
                                        <p:attrNameLst>
                                          <p:attrName>style.rotation</p:attrName>
                                        </p:attrNameLst>
                                      </p:cBhvr>
                                      <p:tavLst>
                                        <p:tav tm="0">
                                          <p:val>
                                            <p:fltVal val="-90"/>
                                          </p:val>
                                        </p:tav>
                                        <p:tav tm="100000">
                                          <p:val>
                                            <p:fltVal val="0"/>
                                          </p:val>
                                        </p:tav>
                                      </p:tavLst>
                                    </p:anim>
                                    <p:anim calcmode="lin" valueType="num">
                                      <p:cBhvr>
                                        <p:cTn id="17" dur="800" decel="100000" fill="hold"/>
                                        <p:tgtEl>
                                          <p:spTgt spid="12">
                                            <p:bg/>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12">
                                            <p:bg/>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12">
                                            <p:bg/>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12">
                                            <p:bg/>
                                          </p:spTgt>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12">
                                            <p:txEl>
                                              <p:pRg st="0" end="0"/>
                                            </p:txEl>
                                          </p:spTgt>
                                        </p:tgtEl>
                                        <p:attrNameLst>
                                          <p:attrName>style.visibility</p:attrName>
                                        </p:attrNameLst>
                                      </p:cBhvr>
                                      <p:to>
                                        <p:strVal val="visible"/>
                                      </p:to>
                                    </p:set>
                                    <p:animEffect transition="in" filter="fade">
                                      <p:cBhvr>
                                        <p:cTn id="25" dur="800" decel="100000"/>
                                        <p:tgtEl>
                                          <p:spTgt spid="12">
                                            <p:txEl>
                                              <p:pRg st="0" end="0"/>
                                            </p:txEl>
                                          </p:spTgt>
                                        </p:tgtEl>
                                      </p:cBhvr>
                                    </p:animEffect>
                                    <p:anim calcmode="lin" valueType="num">
                                      <p:cBhvr>
                                        <p:cTn id="26" dur="800" decel="100000" fill="hold"/>
                                        <p:tgtEl>
                                          <p:spTgt spid="12">
                                            <p:txEl>
                                              <p:pRg st="0" end="0"/>
                                            </p:txEl>
                                          </p:spTgt>
                                        </p:tgtEl>
                                        <p:attrNameLst>
                                          <p:attrName>style.rotation</p:attrName>
                                        </p:attrNameLst>
                                      </p:cBhvr>
                                      <p:tavLst>
                                        <p:tav tm="0">
                                          <p:val>
                                            <p:fltVal val="-90"/>
                                          </p:val>
                                        </p:tav>
                                        <p:tav tm="100000">
                                          <p:val>
                                            <p:fltVal val="0"/>
                                          </p:val>
                                        </p:tav>
                                      </p:tavLst>
                                    </p:anim>
                                    <p:anim calcmode="lin" valueType="num">
                                      <p:cBhvr>
                                        <p:cTn id="27" dur="800" decel="100000" fill="hold"/>
                                        <p:tgtEl>
                                          <p:spTgt spid="12">
                                            <p:txEl>
                                              <p:pRg st="0" end="0"/>
                                            </p:tx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12">
                                            <p:txEl>
                                              <p:pRg st="0" end="0"/>
                                            </p:tx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12">
                                            <p:txEl>
                                              <p:pRg st="0" end="0"/>
                                            </p:tx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12">
                                            <p:txEl>
                                              <p:pRg st="0" end="0"/>
                                            </p:txEl>
                                          </p:spTgt>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grpId="0" nodeType="clickEffect">
                                  <p:stCondLst>
                                    <p:cond delay="0"/>
                                  </p:stCondLst>
                                  <p:childTnLst>
                                    <p:set>
                                      <p:cBhvr>
                                        <p:cTn id="34" dur="1" fill="hold">
                                          <p:stCondLst>
                                            <p:cond delay="0"/>
                                          </p:stCondLst>
                                        </p:cTn>
                                        <p:tgtEl>
                                          <p:spTgt spid="12">
                                            <p:txEl>
                                              <p:pRg st="1" end="1"/>
                                            </p:txEl>
                                          </p:spTgt>
                                        </p:tgtEl>
                                        <p:attrNameLst>
                                          <p:attrName>style.visibility</p:attrName>
                                        </p:attrNameLst>
                                      </p:cBhvr>
                                      <p:to>
                                        <p:strVal val="visible"/>
                                      </p:to>
                                    </p:set>
                                    <p:animEffect transition="in" filter="fade">
                                      <p:cBhvr>
                                        <p:cTn id="35" dur="800" decel="100000"/>
                                        <p:tgtEl>
                                          <p:spTgt spid="12">
                                            <p:txEl>
                                              <p:pRg st="1" end="1"/>
                                            </p:txEl>
                                          </p:spTgt>
                                        </p:tgtEl>
                                      </p:cBhvr>
                                    </p:animEffect>
                                    <p:anim calcmode="lin" valueType="num">
                                      <p:cBhvr>
                                        <p:cTn id="36" dur="800" decel="100000" fill="hold"/>
                                        <p:tgtEl>
                                          <p:spTgt spid="12">
                                            <p:txEl>
                                              <p:pRg st="1" end="1"/>
                                            </p:txEl>
                                          </p:spTgt>
                                        </p:tgtEl>
                                        <p:attrNameLst>
                                          <p:attrName>style.rotation</p:attrName>
                                        </p:attrNameLst>
                                      </p:cBhvr>
                                      <p:tavLst>
                                        <p:tav tm="0">
                                          <p:val>
                                            <p:fltVal val="-90"/>
                                          </p:val>
                                        </p:tav>
                                        <p:tav tm="100000">
                                          <p:val>
                                            <p:fltVal val="0"/>
                                          </p:val>
                                        </p:tav>
                                      </p:tavLst>
                                    </p:anim>
                                    <p:anim calcmode="lin" valueType="num">
                                      <p:cBhvr>
                                        <p:cTn id="37" dur="800" decel="100000" fill="hold"/>
                                        <p:tgtEl>
                                          <p:spTgt spid="12">
                                            <p:txEl>
                                              <p:pRg st="1" end="1"/>
                                            </p:txEl>
                                          </p:spTgt>
                                        </p:tgtEl>
                                        <p:attrNameLst>
                                          <p:attrName>ppt_x</p:attrName>
                                        </p:attrNameLst>
                                      </p:cBhvr>
                                      <p:tavLst>
                                        <p:tav tm="0">
                                          <p:val>
                                            <p:strVal val="#ppt_x+0.4"/>
                                          </p:val>
                                        </p:tav>
                                        <p:tav tm="100000">
                                          <p:val>
                                            <p:strVal val="#ppt_x-0.05"/>
                                          </p:val>
                                        </p:tav>
                                      </p:tavLst>
                                    </p:anim>
                                    <p:anim calcmode="lin" valueType="num">
                                      <p:cBhvr>
                                        <p:cTn id="38" dur="800" decel="100000" fill="hold"/>
                                        <p:tgtEl>
                                          <p:spTgt spid="12">
                                            <p:txEl>
                                              <p:pRg st="1" end="1"/>
                                            </p:txEl>
                                          </p:spTgt>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12">
                                            <p:txEl>
                                              <p:pRg st="1" end="1"/>
                                            </p:txEl>
                                          </p:spTgt>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12">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30" presetClass="entr" presetSubtype="0" fill="hold" grpId="0" nodeType="clickEffect">
                                  <p:stCondLst>
                                    <p:cond delay="0"/>
                                  </p:stCondLst>
                                  <p:childTnLst>
                                    <p:set>
                                      <p:cBhvr>
                                        <p:cTn id="44" dur="1" fill="hold">
                                          <p:stCondLst>
                                            <p:cond delay="0"/>
                                          </p:stCondLst>
                                        </p:cTn>
                                        <p:tgtEl>
                                          <p:spTgt spid="12">
                                            <p:txEl>
                                              <p:pRg st="2" end="2"/>
                                            </p:txEl>
                                          </p:spTgt>
                                        </p:tgtEl>
                                        <p:attrNameLst>
                                          <p:attrName>style.visibility</p:attrName>
                                        </p:attrNameLst>
                                      </p:cBhvr>
                                      <p:to>
                                        <p:strVal val="visible"/>
                                      </p:to>
                                    </p:set>
                                    <p:animEffect transition="in" filter="fade">
                                      <p:cBhvr>
                                        <p:cTn id="45" dur="800" decel="100000"/>
                                        <p:tgtEl>
                                          <p:spTgt spid="12">
                                            <p:txEl>
                                              <p:pRg st="2" end="2"/>
                                            </p:txEl>
                                          </p:spTgt>
                                        </p:tgtEl>
                                      </p:cBhvr>
                                    </p:animEffect>
                                    <p:anim calcmode="lin" valueType="num">
                                      <p:cBhvr>
                                        <p:cTn id="46" dur="800" decel="100000" fill="hold"/>
                                        <p:tgtEl>
                                          <p:spTgt spid="12">
                                            <p:txEl>
                                              <p:pRg st="2" end="2"/>
                                            </p:txEl>
                                          </p:spTgt>
                                        </p:tgtEl>
                                        <p:attrNameLst>
                                          <p:attrName>style.rotation</p:attrName>
                                        </p:attrNameLst>
                                      </p:cBhvr>
                                      <p:tavLst>
                                        <p:tav tm="0">
                                          <p:val>
                                            <p:fltVal val="-90"/>
                                          </p:val>
                                        </p:tav>
                                        <p:tav tm="100000">
                                          <p:val>
                                            <p:fltVal val="0"/>
                                          </p:val>
                                        </p:tav>
                                      </p:tavLst>
                                    </p:anim>
                                    <p:anim calcmode="lin" valueType="num">
                                      <p:cBhvr>
                                        <p:cTn id="47" dur="800" decel="100000" fill="hold"/>
                                        <p:tgtEl>
                                          <p:spTgt spid="12">
                                            <p:txEl>
                                              <p:pRg st="2" end="2"/>
                                            </p:txEl>
                                          </p:spTgt>
                                        </p:tgtEl>
                                        <p:attrNameLst>
                                          <p:attrName>ppt_x</p:attrName>
                                        </p:attrNameLst>
                                      </p:cBhvr>
                                      <p:tavLst>
                                        <p:tav tm="0">
                                          <p:val>
                                            <p:strVal val="#ppt_x+0.4"/>
                                          </p:val>
                                        </p:tav>
                                        <p:tav tm="100000">
                                          <p:val>
                                            <p:strVal val="#ppt_x-0.05"/>
                                          </p:val>
                                        </p:tav>
                                      </p:tavLst>
                                    </p:anim>
                                    <p:anim calcmode="lin" valueType="num">
                                      <p:cBhvr>
                                        <p:cTn id="48" dur="800" decel="100000" fill="hold"/>
                                        <p:tgtEl>
                                          <p:spTgt spid="12">
                                            <p:txEl>
                                              <p:pRg st="2" end="2"/>
                                            </p:txEl>
                                          </p:spTgt>
                                        </p:tgtEl>
                                        <p:attrNameLst>
                                          <p:attrName>ppt_y</p:attrName>
                                        </p:attrNameLst>
                                      </p:cBhvr>
                                      <p:tavLst>
                                        <p:tav tm="0">
                                          <p:val>
                                            <p:strVal val="#ppt_y-0.4"/>
                                          </p:val>
                                        </p:tav>
                                        <p:tav tm="100000">
                                          <p:val>
                                            <p:strVal val="#ppt_y+0.1"/>
                                          </p:val>
                                        </p:tav>
                                      </p:tavLst>
                                    </p:anim>
                                    <p:anim calcmode="lin" valueType="num">
                                      <p:cBhvr>
                                        <p:cTn id="49" dur="200" accel="100000" fill="hold">
                                          <p:stCondLst>
                                            <p:cond delay="800"/>
                                          </p:stCondLst>
                                        </p:cTn>
                                        <p:tgtEl>
                                          <p:spTgt spid="12">
                                            <p:txEl>
                                              <p:pRg st="2" end="2"/>
                                            </p:txEl>
                                          </p:spTgt>
                                        </p:tgtEl>
                                        <p:attrNameLst>
                                          <p:attrName>ppt_x</p:attrName>
                                        </p:attrNameLst>
                                      </p:cBhvr>
                                      <p:tavLst>
                                        <p:tav tm="0">
                                          <p:val>
                                            <p:strVal val="#ppt_x-0.05"/>
                                          </p:val>
                                        </p:tav>
                                        <p:tav tm="100000">
                                          <p:val>
                                            <p:strVal val="#ppt_x"/>
                                          </p:val>
                                        </p:tav>
                                      </p:tavLst>
                                    </p:anim>
                                    <p:anim calcmode="lin" valueType="num">
                                      <p:cBhvr>
                                        <p:cTn id="50" dur="200" accel="100000" fill="hold">
                                          <p:stCondLst>
                                            <p:cond delay="800"/>
                                          </p:stCondLst>
                                        </p:cTn>
                                        <p:tgtEl>
                                          <p:spTgt spid="12">
                                            <p:txEl>
                                              <p:pRg st="2" end="2"/>
                                            </p:txEl>
                                          </p:spTgt>
                                        </p:tgtEl>
                                        <p:attrNameLst>
                                          <p:attrName>ppt_y</p:attrName>
                                        </p:attrNameLst>
                                      </p:cBhvr>
                                      <p:tavLst>
                                        <p:tav tm="0">
                                          <p:val>
                                            <p:strVal val="#ppt_y+0.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0" presetClass="entr" presetSubtype="0" fill="hold" grpId="0" nodeType="clickEffect">
                                  <p:stCondLst>
                                    <p:cond delay="0"/>
                                  </p:stCondLst>
                                  <p:childTnLst>
                                    <p:set>
                                      <p:cBhvr>
                                        <p:cTn id="54" dur="1" fill="hold">
                                          <p:stCondLst>
                                            <p:cond delay="0"/>
                                          </p:stCondLst>
                                        </p:cTn>
                                        <p:tgtEl>
                                          <p:spTgt spid="12">
                                            <p:txEl>
                                              <p:pRg st="3" end="3"/>
                                            </p:txEl>
                                          </p:spTgt>
                                        </p:tgtEl>
                                        <p:attrNameLst>
                                          <p:attrName>style.visibility</p:attrName>
                                        </p:attrNameLst>
                                      </p:cBhvr>
                                      <p:to>
                                        <p:strVal val="visible"/>
                                      </p:to>
                                    </p:set>
                                    <p:animEffect transition="in" filter="fade">
                                      <p:cBhvr>
                                        <p:cTn id="55" dur="800" decel="100000"/>
                                        <p:tgtEl>
                                          <p:spTgt spid="12">
                                            <p:txEl>
                                              <p:pRg st="3" end="3"/>
                                            </p:txEl>
                                          </p:spTgt>
                                        </p:tgtEl>
                                      </p:cBhvr>
                                    </p:animEffect>
                                    <p:anim calcmode="lin" valueType="num">
                                      <p:cBhvr>
                                        <p:cTn id="56" dur="800" decel="100000" fill="hold"/>
                                        <p:tgtEl>
                                          <p:spTgt spid="12">
                                            <p:txEl>
                                              <p:pRg st="3" end="3"/>
                                            </p:txEl>
                                          </p:spTgt>
                                        </p:tgtEl>
                                        <p:attrNameLst>
                                          <p:attrName>style.rotation</p:attrName>
                                        </p:attrNameLst>
                                      </p:cBhvr>
                                      <p:tavLst>
                                        <p:tav tm="0">
                                          <p:val>
                                            <p:fltVal val="-90"/>
                                          </p:val>
                                        </p:tav>
                                        <p:tav tm="100000">
                                          <p:val>
                                            <p:fltVal val="0"/>
                                          </p:val>
                                        </p:tav>
                                      </p:tavLst>
                                    </p:anim>
                                    <p:anim calcmode="lin" valueType="num">
                                      <p:cBhvr>
                                        <p:cTn id="57" dur="800" decel="100000" fill="hold"/>
                                        <p:tgtEl>
                                          <p:spTgt spid="12">
                                            <p:txEl>
                                              <p:pRg st="3" end="3"/>
                                            </p:txEl>
                                          </p:spTgt>
                                        </p:tgtEl>
                                        <p:attrNameLst>
                                          <p:attrName>ppt_x</p:attrName>
                                        </p:attrNameLst>
                                      </p:cBhvr>
                                      <p:tavLst>
                                        <p:tav tm="0">
                                          <p:val>
                                            <p:strVal val="#ppt_x+0.4"/>
                                          </p:val>
                                        </p:tav>
                                        <p:tav tm="100000">
                                          <p:val>
                                            <p:strVal val="#ppt_x-0.05"/>
                                          </p:val>
                                        </p:tav>
                                      </p:tavLst>
                                    </p:anim>
                                    <p:anim calcmode="lin" valueType="num">
                                      <p:cBhvr>
                                        <p:cTn id="58" dur="800" decel="100000" fill="hold"/>
                                        <p:tgtEl>
                                          <p:spTgt spid="12">
                                            <p:txEl>
                                              <p:pRg st="3" end="3"/>
                                            </p:txEl>
                                          </p:spTgt>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12">
                                            <p:txEl>
                                              <p:pRg st="3" end="3"/>
                                            </p:txEl>
                                          </p:spTgt>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12">
                                            <p:txEl>
                                              <p:pRg st="3" end="3"/>
                                            </p:txEl>
                                          </p:spTgt>
                                        </p:tgtEl>
                                        <p:attrNameLst>
                                          <p:attrName>ppt_y</p:attrName>
                                        </p:attrNameLst>
                                      </p:cBhvr>
                                      <p:tavLst>
                                        <p:tav tm="0">
                                          <p:val>
                                            <p:strVal val="#ppt_y+0.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30" presetClass="entr" presetSubtype="0" fill="hold" grpId="0" nodeType="clickEffect">
                                  <p:stCondLst>
                                    <p:cond delay="0"/>
                                  </p:stCondLst>
                                  <p:childTnLst>
                                    <p:set>
                                      <p:cBhvr>
                                        <p:cTn id="64" dur="1" fill="hold">
                                          <p:stCondLst>
                                            <p:cond delay="0"/>
                                          </p:stCondLst>
                                        </p:cTn>
                                        <p:tgtEl>
                                          <p:spTgt spid="12">
                                            <p:txEl>
                                              <p:pRg st="4" end="4"/>
                                            </p:txEl>
                                          </p:spTgt>
                                        </p:tgtEl>
                                        <p:attrNameLst>
                                          <p:attrName>style.visibility</p:attrName>
                                        </p:attrNameLst>
                                      </p:cBhvr>
                                      <p:to>
                                        <p:strVal val="visible"/>
                                      </p:to>
                                    </p:set>
                                    <p:animEffect transition="in" filter="fade">
                                      <p:cBhvr>
                                        <p:cTn id="65" dur="800" decel="100000"/>
                                        <p:tgtEl>
                                          <p:spTgt spid="12">
                                            <p:txEl>
                                              <p:pRg st="4" end="4"/>
                                            </p:txEl>
                                          </p:spTgt>
                                        </p:tgtEl>
                                      </p:cBhvr>
                                    </p:animEffect>
                                    <p:anim calcmode="lin" valueType="num">
                                      <p:cBhvr>
                                        <p:cTn id="66" dur="800" decel="100000" fill="hold"/>
                                        <p:tgtEl>
                                          <p:spTgt spid="12">
                                            <p:txEl>
                                              <p:pRg st="4" end="4"/>
                                            </p:txEl>
                                          </p:spTgt>
                                        </p:tgtEl>
                                        <p:attrNameLst>
                                          <p:attrName>style.rotation</p:attrName>
                                        </p:attrNameLst>
                                      </p:cBhvr>
                                      <p:tavLst>
                                        <p:tav tm="0">
                                          <p:val>
                                            <p:fltVal val="-90"/>
                                          </p:val>
                                        </p:tav>
                                        <p:tav tm="100000">
                                          <p:val>
                                            <p:fltVal val="0"/>
                                          </p:val>
                                        </p:tav>
                                      </p:tavLst>
                                    </p:anim>
                                    <p:anim calcmode="lin" valueType="num">
                                      <p:cBhvr>
                                        <p:cTn id="67" dur="800" decel="100000" fill="hold"/>
                                        <p:tgtEl>
                                          <p:spTgt spid="12">
                                            <p:txEl>
                                              <p:pRg st="4" end="4"/>
                                            </p:txEl>
                                          </p:spTgt>
                                        </p:tgtEl>
                                        <p:attrNameLst>
                                          <p:attrName>ppt_x</p:attrName>
                                        </p:attrNameLst>
                                      </p:cBhvr>
                                      <p:tavLst>
                                        <p:tav tm="0">
                                          <p:val>
                                            <p:strVal val="#ppt_x+0.4"/>
                                          </p:val>
                                        </p:tav>
                                        <p:tav tm="100000">
                                          <p:val>
                                            <p:strVal val="#ppt_x-0.05"/>
                                          </p:val>
                                        </p:tav>
                                      </p:tavLst>
                                    </p:anim>
                                    <p:anim calcmode="lin" valueType="num">
                                      <p:cBhvr>
                                        <p:cTn id="68" dur="800" decel="100000" fill="hold"/>
                                        <p:tgtEl>
                                          <p:spTgt spid="12">
                                            <p:txEl>
                                              <p:pRg st="4" end="4"/>
                                            </p:txEl>
                                          </p:spTgt>
                                        </p:tgtEl>
                                        <p:attrNameLst>
                                          <p:attrName>ppt_y</p:attrName>
                                        </p:attrNameLst>
                                      </p:cBhvr>
                                      <p:tavLst>
                                        <p:tav tm="0">
                                          <p:val>
                                            <p:strVal val="#ppt_y-0.4"/>
                                          </p:val>
                                        </p:tav>
                                        <p:tav tm="100000">
                                          <p:val>
                                            <p:strVal val="#ppt_y+0.1"/>
                                          </p:val>
                                        </p:tav>
                                      </p:tavLst>
                                    </p:anim>
                                    <p:anim calcmode="lin" valueType="num">
                                      <p:cBhvr>
                                        <p:cTn id="69" dur="200" accel="100000" fill="hold">
                                          <p:stCondLst>
                                            <p:cond delay="800"/>
                                          </p:stCondLst>
                                        </p:cTn>
                                        <p:tgtEl>
                                          <p:spTgt spid="12">
                                            <p:txEl>
                                              <p:pRg st="4" end="4"/>
                                            </p:txEl>
                                          </p:spTgt>
                                        </p:tgtEl>
                                        <p:attrNameLst>
                                          <p:attrName>ppt_x</p:attrName>
                                        </p:attrNameLst>
                                      </p:cBhvr>
                                      <p:tavLst>
                                        <p:tav tm="0">
                                          <p:val>
                                            <p:strVal val="#ppt_x-0.05"/>
                                          </p:val>
                                        </p:tav>
                                        <p:tav tm="100000">
                                          <p:val>
                                            <p:strVal val="#ppt_x"/>
                                          </p:val>
                                        </p:tav>
                                      </p:tavLst>
                                    </p:anim>
                                    <p:anim calcmode="lin" valueType="num">
                                      <p:cBhvr>
                                        <p:cTn id="70" dur="200" accel="100000" fill="hold">
                                          <p:stCondLst>
                                            <p:cond delay="800"/>
                                          </p:stCondLst>
                                        </p:cTn>
                                        <p:tgtEl>
                                          <p:spTgt spid="12">
                                            <p:txEl>
                                              <p:pRg st="4" end="4"/>
                                            </p:txEl>
                                          </p:spTgt>
                                        </p:tgtEl>
                                        <p:attrNameLst>
                                          <p:attrName>ppt_y</p:attrName>
                                        </p:attrNameLst>
                                      </p:cBhvr>
                                      <p:tavLst>
                                        <p:tav tm="0">
                                          <p:val>
                                            <p:strVal val="#ppt_y+0.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30" presetClass="entr" presetSubtype="0" fill="hold" grpId="0" nodeType="clickEffect">
                                  <p:stCondLst>
                                    <p:cond delay="0"/>
                                  </p:stCondLst>
                                  <p:childTnLst>
                                    <p:set>
                                      <p:cBhvr>
                                        <p:cTn id="74" dur="1" fill="hold">
                                          <p:stCondLst>
                                            <p:cond delay="0"/>
                                          </p:stCondLst>
                                        </p:cTn>
                                        <p:tgtEl>
                                          <p:spTgt spid="12">
                                            <p:txEl>
                                              <p:pRg st="5" end="5"/>
                                            </p:txEl>
                                          </p:spTgt>
                                        </p:tgtEl>
                                        <p:attrNameLst>
                                          <p:attrName>style.visibility</p:attrName>
                                        </p:attrNameLst>
                                      </p:cBhvr>
                                      <p:to>
                                        <p:strVal val="visible"/>
                                      </p:to>
                                    </p:set>
                                    <p:animEffect transition="in" filter="fade">
                                      <p:cBhvr>
                                        <p:cTn id="75" dur="800" decel="100000"/>
                                        <p:tgtEl>
                                          <p:spTgt spid="12">
                                            <p:txEl>
                                              <p:pRg st="5" end="5"/>
                                            </p:txEl>
                                          </p:spTgt>
                                        </p:tgtEl>
                                      </p:cBhvr>
                                    </p:animEffect>
                                    <p:anim calcmode="lin" valueType="num">
                                      <p:cBhvr>
                                        <p:cTn id="76" dur="800" decel="100000" fill="hold"/>
                                        <p:tgtEl>
                                          <p:spTgt spid="12">
                                            <p:txEl>
                                              <p:pRg st="5" end="5"/>
                                            </p:txEl>
                                          </p:spTgt>
                                        </p:tgtEl>
                                        <p:attrNameLst>
                                          <p:attrName>style.rotation</p:attrName>
                                        </p:attrNameLst>
                                      </p:cBhvr>
                                      <p:tavLst>
                                        <p:tav tm="0">
                                          <p:val>
                                            <p:fltVal val="-90"/>
                                          </p:val>
                                        </p:tav>
                                        <p:tav tm="100000">
                                          <p:val>
                                            <p:fltVal val="0"/>
                                          </p:val>
                                        </p:tav>
                                      </p:tavLst>
                                    </p:anim>
                                    <p:anim calcmode="lin" valueType="num">
                                      <p:cBhvr>
                                        <p:cTn id="77" dur="800" decel="100000" fill="hold"/>
                                        <p:tgtEl>
                                          <p:spTgt spid="12">
                                            <p:txEl>
                                              <p:pRg st="5" end="5"/>
                                            </p:txEl>
                                          </p:spTgt>
                                        </p:tgtEl>
                                        <p:attrNameLst>
                                          <p:attrName>ppt_x</p:attrName>
                                        </p:attrNameLst>
                                      </p:cBhvr>
                                      <p:tavLst>
                                        <p:tav tm="0">
                                          <p:val>
                                            <p:strVal val="#ppt_x+0.4"/>
                                          </p:val>
                                        </p:tav>
                                        <p:tav tm="100000">
                                          <p:val>
                                            <p:strVal val="#ppt_x-0.05"/>
                                          </p:val>
                                        </p:tav>
                                      </p:tavLst>
                                    </p:anim>
                                    <p:anim calcmode="lin" valueType="num">
                                      <p:cBhvr>
                                        <p:cTn id="78" dur="800" decel="100000" fill="hold"/>
                                        <p:tgtEl>
                                          <p:spTgt spid="12">
                                            <p:txEl>
                                              <p:pRg st="5" end="5"/>
                                            </p:txEl>
                                          </p:spTgt>
                                        </p:tgtEl>
                                        <p:attrNameLst>
                                          <p:attrName>ppt_y</p:attrName>
                                        </p:attrNameLst>
                                      </p:cBhvr>
                                      <p:tavLst>
                                        <p:tav tm="0">
                                          <p:val>
                                            <p:strVal val="#ppt_y-0.4"/>
                                          </p:val>
                                        </p:tav>
                                        <p:tav tm="100000">
                                          <p:val>
                                            <p:strVal val="#ppt_y+0.1"/>
                                          </p:val>
                                        </p:tav>
                                      </p:tavLst>
                                    </p:anim>
                                    <p:anim calcmode="lin" valueType="num">
                                      <p:cBhvr>
                                        <p:cTn id="79" dur="200" accel="100000" fill="hold">
                                          <p:stCondLst>
                                            <p:cond delay="800"/>
                                          </p:stCondLst>
                                        </p:cTn>
                                        <p:tgtEl>
                                          <p:spTgt spid="12">
                                            <p:txEl>
                                              <p:pRg st="5" end="5"/>
                                            </p:txEl>
                                          </p:spTgt>
                                        </p:tgtEl>
                                        <p:attrNameLst>
                                          <p:attrName>ppt_x</p:attrName>
                                        </p:attrNameLst>
                                      </p:cBhvr>
                                      <p:tavLst>
                                        <p:tav tm="0">
                                          <p:val>
                                            <p:strVal val="#ppt_x-0.05"/>
                                          </p:val>
                                        </p:tav>
                                        <p:tav tm="100000">
                                          <p:val>
                                            <p:strVal val="#ppt_x"/>
                                          </p:val>
                                        </p:tav>
                                      </p:tavLst>
                                    </p:anim>
                                    <p:anim calcmode="lin" valueType="num">
                                      <p:cBhvr>
                                        <p:cTn id="80" dur="200" accel="100000" fill="hold">
                                          <p:stCondLst>
                                            <p:cond delay="800"/>
                                          </p:stCondLst>
                                        </p:cTn>
                                        <p:tgtEl>
                                          <p:spTgt spid="12">
                                            <p:txEl>
                                              <p:pRg st="5" end="5"/>
                                            </p:txEl>
                                          </p:spTgt>
                                        </p:tgtEl>
                                        <p:attrNameLst>
                                          <p:attrName>ppt_y</p:attrName>
                                        </p:attrNameLst>
                                      </p:cBhvr>
                                      <p:tavLst>
                                        <p:tav tm="0">
                                          <p:val>
                                            <p:strVal val="#ppt_y+0.1"/>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30" presetClass="entr" presetSubtype="0" fill="hold" grpId="0" nodeType="clickEffect">
                                  <p:stCondLst>
                                    <p:cond delay="0"/>
                                  </p:stCondLst>
                                  <p:childTnLst>
                                    <p:set>
                                      <p:cBhvr>
                                        <p:cTn id="84" dur="1" fill="hold">
                                          <p:stCondLst>
                                            <p:cond delay="0"/>
                                          </p:stCondLst>
                                        </p:cTn>
                                        <p:tgtEl>
                                          <p:spTgt spid="12">
                                            <p:txEl>
                                              <p:pRg st="6" end="6"/>
                                            </p:txEl>
                                          </p:spTgt>
                                        </p:tgtEl>
                                        <p:attrNameLst>
                                          <p:attrName>style.visibility</p:attrName>
                                        </p:attrNameLst>
                                      </p:cBhvr>
                                      <p:to>
                                        <p:strVal val="visible"/>
                                      </p:to>
                                    </p:set>
                                    <p:animEffect transition="in" filter="fade">
                                      <p:cBhvr>
                                        <p:cTn id="85" dur="800" decel="100000"/>
                                        <p:tgtEl>
                                          <p:spTgt spid="12">
                                            <p:txEl>
                                              <p:pRg st="6" end="6"/>
                                            </p:txEl>
                                          </p:spTgt>
                                        </p:tgtEl>
                                      </p:cBhvr>
                                    </p:animEffect>
                                    <p:anim calcmode="lin" valueType="num">
                                      <p:cBhvr>
                                        <p:cTn id="86" dur="800" decel="100000" fill="hold"/>
                                        <p:tgtEl>
                                          <p:spTgt spid="12">
                                            <p:txEl>
                                              <p:pRg st="6" end="6"/>
                                            </p:txEl>
                                          </p:spTgt>
                                        </p:tgtEl>
                                        <p:attrNameLst>
                                          <p:attrName>style.rotation</p:attrName>
                                        </p:attrNameLst>
                                      </p:cBhvr>
                                      <p:tavLst>
                                        <p:tav tm="0">
                                          <p:val>
                                            <p:fltVal val="-90"/>
                                          </p:val>
                                        </p:tav>
                                        <p:tav tm="100000">
                                          <p:val>
                                            <p:fltVal val="0"/>
                                          </p:val>
                                        </p:tav>
                                      </p:tavLst>
                                    </p:anim>
                                    <p:anim calcmode="lin" valueType="num">
                                      <p:cBhvr>
                                        <p:cTn id="87" dur="800" decel="100000" fill="hold"/>
                                        <p:tgtEl>
                                          <p:spTgt spid="12">
                                            <p:txEl>
                                              <p:pRg st="6" end="6"/>
                                            </p:txEl>
                                          </p:spTgt>
                                        </p:tgtEl>
                                        <p:attrNameLst>
                                          <p:attrName>ppt_x</p:attrName>
                                        </p:attrNameLst>
                                      </p:cBhvr>
                                      <p:tavLst>
                                        <p:tav tm="0">
                                          <p:val>
                                            <p:strVal val="#ppt_x+0.4"/>
                                          </p:val>
                                        </p:tav>
                                        <p:tav tm="100000">
                                          <p:val>
                                            <p:strVal val="#ppt_x-0.05"/>
                                          </p:val>
                                        </p:tav>
                                      </p:tavLst>
                                    </p:anim>
                                    <p:anim calcmode="lin" valueType="num">
                                      <p:cBhvr>
                                        <p:cTn id="88" dur="800" decel="100000" fill="hold"/>
                                        <p:tgtEl>
                                          <p:spTgt spid="12">
                                            <p:txEl>
                                              <p:pRg st="6" end="6"/>
                                            </p:txEl>
                                          </p:spTgt>
                                        </p:tgtEl>
                                        <p:attrNameLst>
                                          <p:attrName>ppt_y</p:attrName>
                                        </p:attrNameLst>
                                      </p:cBhvr>
                                      <p:tavLst>
                                        <p:tav tm="0">
                                          <p:val>
                                            <p:strVal val="#ppt_y-0.4"/>
                                          </p:val>
                                        </p:tav>
                                        <p:tav tm="100000">
                                          <p:val>
                                            <p:strVal val="#ppt_y+0.1"/>
                                          </p:val>
                                        </p:tav>
                                      </p:tavLst>
                                    </p:anim>
                                    <p:anim calcmode="lin" valueType="num">
                                      <p:cBhvr>
                                        <p:cTn id="89" dur="200" accel="100000" fill="hold">
                                          <p:stCondLst>
                                            <p:cond delay="800"/>
                                          </p:stCondLst>
                                        </p:cTn>
                                        <p:tgtEl>
                                          <p:spTgt spid="12">
                                            <p:txEl>
                                              <p:pRg st="6" end="6"/>
                                            </p:txEl>
                                          </p:spTgt>
                                        </p:tgtEl>
                                        <p:attrNameLst>
                                          <p:attrName>ppt_x</p:attrName>
                                        </p:attrNameLst>
                                      </p:cBhvr>
                                      <p:tavLst>
                                        <p:tav tm="0">
                                          <p:val>
                                            <p:strVal val="#ppt_x-0.05"/>
                                          </p:val>
                                        </p:tav>
                                        <p:tav tm="100000">
                                          <p:val>
                                            <p:strVal val="#ppt_x"/>
                                          </p:val>
                                        </p:tav>
                                      </p:tavLst>
                                    </p:anim>
                                    <p:anim calcmode="lin" valueType="num">
                                      <p:cBhvr>
                                        <p:cTn id="90" dur="200" accel="100000" fill="hold">
                                          <p:stCondLst>
                                            <p:cond delay="800"/>
                                          </p:stCondLst>
                                        </p:cTn>
                                        <p:tgtEl>
                                          <p:spTgt spid="12">
                                            <p:txEl>
                                              <p:pRg st="6" end="6"/>
                                            </p:txEl>
                                          </p:spTgt>
                                        </p:tgtEl>
                                        <p:attrNameLst>
                                          <p:attrName>ppt_y</p:attrName>
                                        </p:attrNameLst>
                                      </p:cBhvr>
                                      <p:tavLst>
                                        <p:tav tm="0">
                                          <p:val>
                                            <p:strVal val="#ppt_y+0.1"/>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30" presetClass="entr" presetSubtype="0" fill="hold" grpId="0" nodeType="clickEffect">
                                  <p:stCondLst>
                                    <p:cond delay="0"/>
                                  </p:stCondLst>
                                  <p:childTnLst>
                                    <p:set>
                                      <p:cBhvr>
                                        <p:cTn id="94" dur="1" fill="hold">
                                          <p:stCondLst>
                                            <p:cond delay="0"/>
                                          </p:stCondLst>
                                        </p:cTn>
                                        <p:tgtEl>
                                          <p:spTgt spid="12">
                                            <p:txEl>
                                              <p:pRg st="7" end="7"/>
                                            </p:txEl>
                                          </p:spTgt>
                                        </p:tgtEl>
                                        <p:attrNameLst>
                                          <p:attrName>style.visibility</p:attrName>
                                        </p:attrNameLst>
                                      </p:cBhvr>
                                      <p:to>
                                        <p:strVal val="visible"/>
                                      </p:to>
                                    </p:set>
                                    <p:animEffect transition="in" filter="fade">
                                      <p:cBhvr>
                                        <p:cTn id="95" dur="800" decel="100000"/>
                                        <p:tgtEl>
                                          <p:spTgt spid="12">
                                            <p:txEl>
                                              <p:pRg st="7" end="7"/>
                                            </p:txEl>
                                          </p:spTgt>
                                        </p:tgtEl>
                                      </p:cBhvr>
                                    </p:animEffect>
                                    <p:anim calcmode="lin" valueType="num">
                                      <p:cBhvr>
                                        <p:cTn id="96" dur="800" decel="100000" fill="hold"/>
                                        <p:tgtEl>
                                          <p:spTgt spid="12">
                                            <p:txEl>
                                              <p:pRg st="7" end="7"/>
                                            </p:txEl>
                                          </p:spTgt>
                                        </p:tgtEl>
                                        <p:attrNameLst>
                                          <p:attrName>style.rotation</p:attrName>
                                        </p:attrNameLst>
                                      </p:cBhvr>
                                      <p:tavLst>
                                        <p:tav tm="0">
                                          <p:val>
                                            <p:fltVal val="-90"/>
                                          </p:val>
                                        </p:tav>
                                        <p:tav tm="100000">
                                          <p:val>
                                            <p:fltVal val="0"/>
                                          </p:val>
                                        </p:tav>
                                      </p:tavLst>
                                    </p:anim>
                                    <p:anim calcmode="lin" valueType="num">
                                      <p:cBhvr>
                                        <p:cTn id="97" dur="800" decel="100000" fill="hold"/>
                                        <p:tgtEl>
                                          <p:spTgt spid="12">
                                            <p:txEl>
                                              <p:pRg st="7" end="7"/>
                                            </p:txEl>
                                          </p:spTgt>
                                        </p:tgtEl>
                                        <p:attrNameLst>
                                          <p:attrName>ppt_x</p:attrName>
                                        </p:attrNameLst>
                                      </p:cBhvr>
                                      <p:tavLst>
                                        <p:tav tm="0">
                                          <p:val>
                                            <p:strVal val="#ppt_x+0.4"/>
                                          </p:val>
                                        </p:tav>
                                        <p:tav tm="100000">
                                          <p:val>
                                            <p:strVal val="#ppt_x-0.05"/>
                                          </p:val>
                                        </p:tav>
                                      </p:tavLst>
                                    </p:anim>
                                    <p:anim calcmode="lin" valueType="num">
                                      <p:cBhvr>
                                        <p:cTn id="98" dur="800" decel="100000" fill="hold"/>
                                        <p:tgtEl>
                                          <p:spTgt spid="12">
                                            <p:txEl>
                                              <p:pRg st="7" end="7"/>
                                            </p:txEl>
                                          </p:spTgt>
                                        </p:tgtEl>
                                        <p:attrNameLst>
                                          <p:attrName>ppt_y</p:attrName>
                                        </p:attrNameLst>
                                      </p:cBhvr>
                                      <p:tavLst>
                                        <p:tav tm="0">
                                          <p:val>
                                            <p:strVal val="#ppt_y-0.4"/>
                                          </p:val>
                                        </p:tav>
                                        <p:tav tm="100000">
                                          <p:val>
                                            <p:strVal val="#ppt_y+0.1"/>
                                          </p:val>
                                        </p:tav>
                                      </p:tavLst>
                                    </p:anim>
                                    <p:anim calcmode="lin" valueType="num">
                                      <p:cBhvr>
                                        <p:cTn id="99" dur="200" accel="100000" fill="hold">
                                          <p:stCondLst>
                                            <p:cond delay="800"/>
                                          </p:stCondLst>
                                        </p:cTn>
                                        <p:tgtEl>
                                          <p:spTgt spid="12">
                                            <p:txEl>
                                              <p:pRg st="7" end="7"/>
                                            </p:txEl>
                                          </p:spTgt>
                                        </p:tgtEl>
                                        <p:attrNameLst>
                                          <p:attrName>ppt_x</p:attrName>
                                        </p:attrNameLst>
                                      </p:cBhvr>
                                      <p:tavLst>
                                        <p:tav tm="0">
                                          <p:val>
                                            <p:strVal val="#ppt_x-0.05"/>
                                          </p:val>
                                        </p:tav>
                                        <p:tav tm="100000">
                                          <p:val>
                                            <p:strVal val="#ppt_x"/>
                                          </p:val>
                                        </p:tav>
                                      </p:tavLst>
                                    </p:anim>
                                    <p:anim calcmode="lin" valueType="num">
                                      <p:cBhvr>
                                        <p:cTn id="100" dur="200" accel="100000" fill="hold">
                                          <p:stCondLst>
                                            <p:cond delay="800"/>
                                          </p:stCondLst>
                                        </p:cTn>
                                        <p:tgtEl>
                                          <p:spTgt spid="12">
                                            <p:txEl>
                                              <p:pRg st="7" end="7"/>
                                            </p:txEl>
                                          </p:spTgt>
                                        </p:tgtEl>
                                        <p:attrNameLst>
                                          <p:attrName>ppt_y</p:attrName>
                                        </p:attrNameLst>
                                      </p:cBhvr>
                                      <p:tavLst>
                                        <p:tav tm="0">
                                          <p:val>
                                            <p:strVal val="#ppt_y+0.1"/>
                                          </p:val>
                                        </p:tav>
                                        <p:tav tm="100000">
                                          <p:val>
                                            <p:strVal val="#ppt_y"/>
                                          </p:val>
                                        </p:tav>
                                      </p:tavLst>
                                    </p:anim>
                                  </p:childTnLst>
                                </p:cTn>
                              </p:par>
                            </p:childTnLst>
                          </p:cTn>
                        </p:par>
                      </p:childTnLst>
                    </p:cTn>
                  </p:par>
                  <p:par>
                    <p:cTn id="101" fill="hold">
                      <p:stCondLst>
                        <p:cond delay="indefinite"/>
                      </p:stCondLst>
                      <p:childTnLst>
                        <p:par>
                          <p:cTn id="102" fill="hold">
                            <p:stCondLst>
                              <p:cond delay="0"/>
                            </p:stCondLst>
                            <p:childTnLst>
                              <p:par>
                                <p:cTn id="103" presetID="30" presetClass="entr" presetSubtype="0" fill="hold" grpId="0" nodeType="clickEffect">
                                  <p:stCondLst>
                                    <p:cond delay="0"/>
                                  </p:stCondLst>
                                  <p:childTnLst>
                                    <p:set>
                                      <p:cBhvr>
                                        <p:cTn id="104" dur="1" fill="hold">
                                          <p:stCondLst>
                                            <p:cond delay="0"/>
                                          </p:stCondLst>
                                        </p:cTn>
                                        <p:tgtEl>
                                          <p:spTgt spid="12">
                                            <p:txEl>
                                              <p:pRg st="8" end="8"/>
                                            </p:txEl>
                                          </p:spTgt>
                                        </p:tgtEl>
                                        <p:attrNameLst>
                                          <p:attrName>style.visibility</p:attrName>
                                        </p:attrNameLst>
                                      </p:cBhvr>
                                      <p:to>
                                        <p:strVal val="visible"/>
                                      </p:to>
                                    </p:set>
                                    <p:animEffect transition="in" filter="fade">
                                      <p:cBhvr>
                                        <p:cTn id="105" dur="800" decel="100000"/>
                                        <p:tgtEl>
                                          <p:spTgt spid="12">
                                            <p:txEl>
                                              <p:pRg st="8" end="8"/>
                                            </p:txEl>
                                          </p:spTgt>
                                        </p:tgtEl>
                                      </p:cBhvr>
                                    </p:animEffect>
                                    <p:anim calcmode="lin" valueType="num">
                                      <p:cBhvr>
                                        <p:cTn id="106" dur="800" decel="100000" fill="hold"/>
                                        <p:tgtEl>
                                          <p:spTgt spid="12">
                                            <p:txEl>
                                              <p:pRg st="8" end="8"/>
                                            </p:txEl>
                                          </p:spTgt>
                                        </p:tgtEl>
                                        <p:attrNameLst>
                                          <p:attrName>style.rotation</p:attrName>
                                        </p:attrNameLst>
                                      </p:cBhvr>
                                      <p:tavLst>
                                        <p:tav tm="0">
                                          <p:val>
                                            <p:fltVal val="-90"/>
                                          </p:val>
                                        </p:tav>
                                        <p:tav tm="100000">
                                          <p:val>
                                            <p:fltVal val="0"/>
                                          </p:val>
                                        </p:tav>
                                      </p:tavLst>
                                    </p:anim>
                                    <p:anim calcmode="lin" valueType="num">
                                      <p:cBhvr>
                                        <p:cTn id="107" dur="800" decel="100000" fill="hold"/>
                                        <p:tgtEl>
                                          <p:spTgt spid="12">
                                            <p:txEl>
                                              <p:pRg st="8" end="8"/>
                                            </p:txEl>
                                          </p:spTgt>
                                        </p:tgtEl>
                                        <p:attrNameLst>
                                          <p:attrName>ppt_x</p:attrName>
                                        </p:attrNameLst>
                                      </p:cBhvr>
                                      <p:tavLst>
                                        <p:tav tm="0">
                                          <p:val>
                                            <p:strVal val="#ppt_x+0.4"/>
                                          </p:val>
                                        </p:tav>
                                        <p:tav tm="100000">
                                          <p:val>
                                            <p:strVal val="#ppt_x-0.05"/>
                                          </p:val>
                                        </p:tav>
                                      </p:tavLst>
                                    </p:anim>
                                    <p:anim calcmode="lin" valueType="num">
                                      <p:cBhvr>
                                        <p:cTn id="108" dur="800" decel="100000" fill="hold"/>
                                        <p:tgtEl>
                                          <p:spTgt spid="12">
                                            <p:txEl>
                                              <p:pRg st="8" end="8"/>
                                            </p:txEl>
                                          </p:spTgt>
                                        </p:tgtEl>
                                        <p:attrNameLst>
                                          <p:attrName>ppt_y</p:attrName>
                                        </p:attrNameLst>
                                      </p:cBhvr>
                                      <p:tavLst>
                                        <p:tav tm="0">
                                          <p:val>
                                            <p:strVal val="#ppt_y-0.4"/>
                                          </p:val>
                                        </p:tav>
                                        <p:tav tm="100000">
                                          <p:val>
                                            <p:strVal val="#ppt_y+0.1"/>
                                          </p:val>
                                        </p:tav>
                                      </p:tavLst>
                                    </p:anim>
                                    <p:anim calcmode="lin" valueType="num">
                                      <p:cBhvr>
                                        <p:cTn id="109" dur="200" accel="100000" fill="hold">
                                          <p:stCondLst>
                                            <p:cond delay="800"/>
                                          </p:stCondLst>
                                        </p:cTn>
                                        <p:tgtEl>
                                          <p:spTgt spid="12">
                                            <p:txEl>
                                              <p:pRg st="8" end="8"/>
                                            </p:txEl>
                                          </p:spTgt>
                                        </p:tgtEl>
                                        <p:attrNameLst>
                                          <p:attrName>ppt_x</p:attrName>
                                        </p:attrNameLst>
                                      </p:cBhvr>
                                      <p:tavLst>
                                        <p:tav tm="0">
                                          <p:val>
                                            <p:strVal val="#ppt_x-0.05"/>
                                          </p:val>
                                        </p:tav>
                                        <p:tav tm="100000">
                                          <p:val>
                                            <p:strVal val="#ppt_x"/>
                                          </p:val>
                                        </p:tav>
                                      </p:tavLst>
                                    </p:anim>
                                    <p:anim calcmode="lin" valueType="num">
                                      <p:cBhvr>
                                        <p:cTn id="110" dur="200" accel="100000" fill="hold">
                                          <p:stCondLst>
                                            <p:cond delay="800"/>
                                          </p:stCondLst>
                                        </p:cTn>
                                        <p:tgtEl>
                                          <p:spTgt spid="12">
                                            <p:txEl>
                                              <p:pRg st="8" end="8"/>
                                            </p:txEl>
                                          </p:spTgt>
                                        </p:tgtEl>
                                        <p:attrNameLst>
                                          <p:attrName>ppt_y</p:attrName>
                                        </p:attrNameLst>
                                      </p:cBhvr>
                                      <p:tavLst>
                                        <p:tav tm="0">
                                          <p:val>
                                            <p:strVal val="#ppt_y+0.1"/>
                                          </p:val>
                                        </p:tav>
                                        <p:tav tm="100000">
                                          <p:val>
                                            <p:strVal val="#ppt_y"/>
                                          </p:val>
                                        </p:tav>
                                      </p:tavLst>
                                    </p:anim>
                                  </p:childTnLst>
                                </p:cTn>
                              </p:par>
                            </p:childTnLst>
                          </p:cTn>
                        </p:par>
                      </p:childTnLst>
                    </p:cTn>
                  </p:par>
                  <p:par>
                    <p:cTn id="111" fill="hold">
                      <p:stCondLst>
                        <p:cond delay="indefinite"/>
                      </p:stCondLst>
                      <p:childTnLst>
                        <p:par>
                          <p:cTn id="112" fill="hold">
                            <p:stCondLst>
                              <p:cond delay="0"/>
                            </p:stCondLst>
                            <p:childTnLst>
                              <p:par>
                                <p:cTn id="113" presetID="30" presetClass="entr" presetSubtype="0" fill="hold" grpId="0" nodeType="clickEffect">
                                  <p:stCondLst>
                                    <p:cond delay="0"/>
                                  </p:stCondLst>
                                  <p:childTnLst>
                                    <p:set>
                                      <p:cBhvr>
                                        <p:cTn id="114" dur="1" fill="hold">
                                          <p:stCondLst>
                                            <p:cond delay="0"/>
                                          </p:stCondLst>
                                        </p:cTn>
                                        <p:tgtEl>
                                          <p:spTgt spid="12">
                                            <p:txEl>
                                              <p:pRg st="9" end="9"/>
                                            </p:txEl>
                                          </p:spTgt>
                                        </p:tgtEl>
                                        <p:attrNameLst>
                                          <p:attrName>style.visibility</p:attrName>
                                        </p:attrNameLst>
                                      </p:cBhvr>
                                      <p:to>
                                        <p:strVal val="visible"/>
                                      </p:to>
                                    </p:set>
                                    <p:animEffect transition="in" filter="fade">
                                      <p:cBhvr>
                                        <p:cTn id="115" dur="800" decel="100000"/>
                                        <p:tgtEl>
                                          <p:spTgt spid="12">
                                            <p:txEl>
                                              <p:pRg st="9" end="9"/>
                                            </p:txEl>
                                          </p:spTgt>
                                        </p:tgtEl>
                                      </p:cBhvr>
                                    </p:animEffect>
                                    <p:anim calcmode="lin" valueType="num">
                                      <p:cBhvr>
                                        <p:cTn id="116" dur="800" decel="100000" fill="hold"/>
                                        <p:tgtEl>
                                          <p:spTgt spid="12">
                                            <p:txEl>
                                              <p:pRg st="9" end="9"/>
                                            </p:txEl>
                                          </p:spTgt>
                                        </p:tgtEl>
                                        <p:attrNameLst>
                                          <p:attrName>style.rotation</p:attrName>
                                        </p:attrNameLst>
                                      </p:cBhvr>
                                      <p:tavLst>
                                        <p:tav tm="0">
                                          <p:val>
                                            <p:fltVal val="-90"/>
                                          </p:val>
                                        </p:tav>
                                        <p:tav tm="100000">
                                          <p:val>
                                            <p:fltVal val="0"/>
                                          </p:val>
                                        </p:tav>
                                      </p:tavLst>
                                    </p:anim>
                                    <p:anim calcmode="lin" valueType="num">
                                      <p:cBhvr>
                                        <p:cTn id="117" dur="800" decel="100000" fill="hold"/>
                                        <p:tgtEl>
                                          <p:spTgt spid="12">
                                            <p:txEl>
                                              <p:pRg st="9" end="9"/>
                                            </p:txEl>
                                          </p:spTgt>
                                        </p:tgtEl>
                                        <p:attrNameLst>
                                          <p:attrName>ppt_x</p:attrName>
                                        </p:attrNameLst>
                                      </p:cBhvr>
                                      <p:tavLst>
                                        <p:tav tm="0">
                                          <p:val>
                                            <p:strVal val="#ppt_x+0.4"/>
                                          </p:val>
                                        </p:tav>
                                        <p:tav tm="100000">
                                          <p:val>
                                            <p:strVal val="#ppt_x-0.05"/>
                                          </p:val>
                                        </p:tav>
                                      </p:tavLst>
                                    </p:anim>
                                    <p:anim calcmode="lin" valueType="num">
                                      <p:cBhvr>
                                        <p:cTn id="118" dur="800" decel="100000" fill="hold"/>
                                        <p:tgtEl>
                                          <p:spTgt spid="12">
                                            <p:txEl>
                                              <p:pRg st="9" end="9"/>
                                            </p:txEl>
                                          </p:spTgt>
                                        </p:tgtEl>
                                        <p:attrNameLst>
                                          <p:attrName>ppt_y</p:attrName>
                                        </p:attrNameLst>
                                      </p:cBhvr>
                                      <p:tavLst>
                                        <p:tav tm="0">
                                          <p:val>
                                            <p:strVal val="#ppt_y-0.4"/>
                                          </p:val>
                                        </p:tav>
                                        <p:tav tm="100000">
                                          <p:val>
                                            <p:strVal val="#ppt_y+0.1"/>
                                          </p:val>
                                        </p:tav>
                                      </p:tavLst>
                                    </p:anim>
                                    <p:anim calcmode="lin" valueType="num">
                                      <p:cBhvr>
                                        <p:cTn id="119" dur="200" accel="100000" fill="hold">
                                          <p:stCondLst>
                                            <p:cond delay="800"/>
                                          </p:stCondLst>
                                        </p:cTn>
                                        <p:tgtEl>
                                          <p:spTgt spid="12">
                                            <p:txEl>
                                              <p:pRg st="9" end="9"/>
                                            </p:txEl>
                                          </p:spTgt>
                                        </p:tgtEl>
                                        <p:attrNameLst>
                                          <p:attrName>ppt_x</p:attrName>
                                        </p:attrNameLst>
                                      </p:cBhvr>
                                      <p:tavLst>
                                        <p:tav tm="0">
                                          <p:val>
                                            <p:strVal val="#ppt_x-0.05"/>
                                          </p:val>
                                        </p:tav>
                                        <p:tav tm="100000">
                                          <p:val>
                                            <p:strVal val="#ppt_x"/>
                                          </p:val>
                                        </p:tav>
                                      </p:tavLst>
                                    </p:anim>
                                    <p:anim calcmode="lin" valueType="num">
                                      <p:cBhvr>
                                        <p:cTn id="120" dur="200" accel="100000" fill="hold">
                                          <p:stCondLst>
                                            <p:cond delay="800"/>
                                          </p:stCondLst>
                                        </p:cTn>
                                        <p:tgtEl>
                                          <p:spTgt spid="12">
                                            <p:txEl>
                                              <p:pRg st="9" end="9"/>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2"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229600" cy="1143000"/>
          </a:xfrm>
        </p:spPr>
        <p:txBody>
          <a:bodyPr>
            <a:normAutofit/>
          </a:bodyPr>
          <a:lstStyle/>
          <a:p>
            <a:pPr algn="ctr"/>
            <a:r>
              <a:rPr lang="fa-IR" sz="5400" b="1" dirty="0" smtClean="0">
                <a:solidFill>
                  <a:srgbClr val="FF0000"/>
                </a:solidFill>
                <a:cs typeface="2  Zar" pitchFamily="2" charset="-78"/>
              </a:rPr>
              <a:t>مقدمه</a:t>
            </a:r>
            <a:endParaRPr lang="fa-IR" sz="5400" b="1" dirty="0">
              <a:solidFill>
                <a:srgbClr val="FF0000"/>
              </a:solidFill>
              <a:cs typeface="2  Zar" pitchFamily="2" charset="-78"/>
            </a:endParaRPr>
          </a:p>
        </p:txBody>
      </p:sp>
      <p:sp>
        <p:nvSpPr>
          <p:cNvPr id="3" name="Content Placeholder 2"/>
          <p:cNvSpPr>
            <a:spLocks noGrp="1"/>
          </p:cNvSpPr>
          <p:nvPr>
            <p:ph idx="1"/>
          </p:nvPr>
        </p:nvSpPr>
        <p:spPr/>
        <p:txBody>
          <a:bodyPr/>
          <a:lstStyle/>
          <a:p>
            <a:pPr algn="r" rtl="1">
              <a:buNone/>
            </a:pPr>
            <a:r>
              <a:rPr lang="en-US" sz="3600" b="1" dirty="0" smtClean="0">
                <a:solidFill>
                  <a:schemeClr val="accent2">
                    <a:lumMod val="50000"/>
                  </a:schemeClr>
                </a:solidFill>
              </a:rPr>
              <a:t>TQM</a:t>
            </a:r>
            <a:r>
              <a:rPr lang="fa-IR" sz="3600" b="1" dirty="0" smtClean="0">
                <a:solidFill>
                  <a:schemeClr val="accent2">
                    <a:lumMod val="50000"/>
                  </a:schemeClr>
                </a:solidFill>
              </a:rPr>
              <a:t> </a:t>
            </a:r>
            <a:r>
              <a:rPr lang="fa-IR" sz="3200" dirty="0" smtClean="0">
                <a:solidFill>
                  <a:schemeClr val="accent1">
                    <a:lumMod val="50000"/>
                  </a:schemeClr>
                </a:solidFill>
                <a:cs typeface="2  Zar" pitchFamily="2" charset="-78"/>
              </a:rPr>
              <a:t>یکی از کاملترین وکاراترین فلسفه های مدیریتی است که به نحوشایسته ای  مباحث کیفیت ورضایت مشتری را پوشش می دهد.</a:t>
            </a:r>
            <a:endParaRPr lang="fa-IR" dirty="0">
              <a:solidFill>
                <a:schemeClr val="accent1">
                  <a:lumMod val="50000"/>
                </a:schemeClr>
              </a:solidFill>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a:bodyPr>
          <a:lstStyle/>
          <a:p>
            <a:pPr algn="ctr"/>
            <a:r>
              <a:rPr lang="fa-IR" sz="3200" b="1" dirty="0" smtClean="0">
                <a:solidFill>
                  <a:srgbClr val="002060"/>
                </a:solidFill>
                <a:cs typeface="2  Zar" pitchFamily="2" charset="-78"/>
              </a:rPr>
              <a:t>تاريخچه</a:t>
            </a:r>
            <a:endParaRPr lang="en-US" sz="3200" b="1" dirty="0">
              <a:solidFill>
                <a:srgbClr val="002060"/>
              </a:solidFill>
              <a:cs typeface="2  Zar" pitchFamily="2" charset="-78"/>
            </a:endParaRPr>
          </a:p>
        </p:txBody>
      </p:sp>
      <p:sp>
        <p:nvSpPr>
          <p:cNvPr id="3" name="Content Placeholder 2"/>
          <p:cNvSpPr>
            <a:spLocks noGrp="1"/>
          </p:cNvSpPr>
          <p:nvPr>
            <p:ph idx="1"/>
          </p:nvPr>
        </p:nvSpPr>
        <p:spPr>
          <a:xfrm>
            <a:off x="457200" y="1447800"/>
            <a:ext cx="8458200" cy="4876800"/>
          </a:xfrm>
        </p:spPr>
        <p:txBody>
          <a:bodyPr>
            <a:noAutofit/>
          </a:bodyPr>
          <a:lstStyle/>
          <a:p>
            <a:pPr marL="457200" indent="-457200" algn="just" rtl="1">
              <a:lnSpc>
                <a:spcPct val="115000"/>
              </a:lnSpc>
              <a:spcAft>
                <a:spcPts val="1000"/>
              </a:spcAft>
              <a:buNone/>
            </a:pPr>
            <a:r>
              <a:rPr lang="en-US" sz="2800" dirty="0" smtClean="0">
                <a:latin typeface="Calibri"/>
                <a:ea typeface="Times New Roman"/>
                <a:cs typeface="B Zar" pitchFamily="2" charset="-78"/>
              </a:rPr>
              <a:t>           </a:t>
            </a:r>
            <a:r>
              <a:rPr lang="fa-IR" sz="2800" dirty="0" smtClean="0">
                <a:latin typeface="Calibri"/>
                <a:ea typeface="Times New Roman"/>
                <a:cs typeface="B Zar" pitchFamily="2" charset="-78"/>
              </a:rPr>
              <a:t>پايه اول مديريت كيفيت توسط ادوارد دمينگ كه يك دانشمند آمريكايي است درسالهاي پس ازجنگ جهاني دوم درژاپن پي ريزي شد.اقدامات دمينگ درآغازبرپايه فنون آماري كنترل كيفيت قرارداشت.كه توسط والدرشوهارت كه دمينگ زيرنظراودرآزمايشگاههاي بل درنيويورك كارمي كرد ارائه شده بود.</a:t>
            </a:r>
          </a:p>
          <a:p>
            <a:pPr algn="just" rtl="1">
              <a:lnSpc>
                <a:spcPct val="115000"/>
              </a:lnSpc>
              <a:spcAft>
                <a:spcPts val="1000"/>
              </a:spcAft>
              <a:buNone/>
            </a:pPr>
            <a:r>
              <a:rPr lang="fa-IR" sz="2800" dirty="0" smtClean="0">
                <a:latin typeface="Calibri"/>
                <a:ea typeface="Times New Roman"/>
                <a:cs typeface="B Zar" pitchFamily="2" charset="-78"/>
              </a:rPr>
              <a:t>    </a:t>
            </a:r>
          </a:p>
          <a:p>
            <a:pPr algn="just" rtl="1">
              <a:lnSpc>
                <a:spcPct val="115000"/>
              </a:lnSpc>
              <a:spcAft>
                <a:spcPts val="1000"/>
              </a:spcAft>
              <a:buNone/>
            </a:pPr>
            <a:r>
              <a:rPr lang="fa-IR" sz="2800" dirty="0" smtClean="0">
                <a:latin typeface="Calibri"/>
                <a:ea typeface="Times New Roman"/>
                <a:cs typeface="B Zar" pitchFamily="2" charset="-78"/>
              </a:rPr>
              <a:t>     درسال 1960اولين دوايركنترل كيفيت به منظوربهبود كيفيت ايجادشدند.بعدها مديريت كيفيت جامع درنقاط ديگرجهان به ويژه ايالات متحده وسپس اروپاي غربي رواج پيداكرد.</a:t>
            </a:r>
          </a:p>
          <a:p>
            <a:pPr algn="just" rtl="1">
              <a:lnSpc>
                <a:spcPct val="115000"/>
              </a:lnSpc>
              <a:spcAft>
                <a:spcPts val="1000"/>
              </a:spcAft>
              <a:buNone/>
            </a:pPr>
            <a:endParaRPr lang="fa-IR" sz="2800" dirty="0" smtClean="0">
              <a:latin typeface="Calibri"/>
              <a:ea typeface="Times New Roman"/>
              <a:cs typeface="B Zar" pitchFamily="2" charset="-78"/>
            </a:endParaRPr>
          </a:p>
          <a:p>
            <a:pPr algn="just" rtl="1">
              <a:lnSpc>
                <a:spcPct val="115000"/>
              </a:lnSpc>
              <a:spcAft>
                <a:spcPts val="1000"/>
              </a:spcAft>
              <a:buNone/>
            </a:pPr>
            <a:endParaRPr lang="en-US" sz="2800" dirty="0" smtClean="0">
              <a:latin typeface="Calibri"/>
              <a:ea typeface="Times New Roman"/>
              <a:cs typeface="B Zar"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5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Scale>
                                      <p:cBhvr>
                                        <p:cTn id="15"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1000" decel="50000" fill="hold">
                                          <p:stCondLst>
                                            <p:cond delay="0"/>
                                          </p:stCondLst>
                                        </p:cTn>
                                        <p:tgtEl>
                                          <p:spTgt spid="3">
                                            <p:txEl>
                                              <p:pRg st="0" end="0"/>
                                            </p:txEl>
                                          </p:spTgt>
                                        </p:tgtEl>
                                        <p:attrNameLst>
                                          <p:attrName>ppt_x</p:attrName>
                                          <p:attrName>ppt_y</p:attrName>
                                        </p:attrNameLst>
                                      </p:cBhvr>
                                    </p:animMotion>
                                    <p:animEffect transition="in" filter="fade">
                                      <p:cBhvr>
                                        <p:cTn id="17" dur="1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2" presetClass="entr" presetSubtype="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Scale>
                                      <p:cBhvr>
                                        <p:cTn id="22" dur="1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3" dur="1000" decel="50000" fill="hold">
                                          <p:stCondLst>
                                            <p:cond delay="0"/>
                                          </p:stCondLst>
                                        </p:cTn>
                                        <p:tgtEl>
                                          <p:spTgt spid="3">
                                            <p:txEl>
                                              <p:pRg st="1" end="1"/>
                                            </p:txEl>
                                          </p:spTgt>
                                        </p:tgtEl>
                                        <p:attrNameLst>
                                          <p:attrName>ppt_x</p:attrName>
                                          <p:attrName>ppt_y</p:attrName>
                                        </p:attrNameLst>
                                      </p:cBhvr>
                                    </p:animMotion>
                                    <p:animEffect transition="in" filter="fade">
                                      <p:cBhvr>
                                        <p:cTn id="24" dur="1000"/>
                                        <p:tgtEl>
                                          <p:spTgt spid="3">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2" presetClass="entr" presetSubtype="0" fill="hold" grpId="0"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Scale>
                                      <p:cBhvr>
                                        <p:cTn id="29"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3">
                                            <p:txEl>
                                              <p:pRg st="2" end="2"/>
                                            </p:txEl>
                                          </p:spTgt>
                                        </p:tgtEl>
                                        <p:attrNameLst>
                                          <p:attrName>ppt_x</p:attrName>
                                          <p:attrName>ppt_y</p:attrName>
                                        </p:attrNameLst>
                                      </p:cBhvr>
                                    </p:animMotion>
                                    <p:animEffect transition="in" filter="fade">
                                      <p:cBhvr>
                                        <p:cTn id="31"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rtl="1"/>
            <a:r>
              <a:rPr lang="fa-IR" sz="4800" b="1" dirty="0" smtClean="0"/>
              <a:t> </a:t>
            </a:r>
            <a:r>
              <a:rPr lang="en-US" sz="4800" b="1" dirty="0" smtClean="0">
                <a:solidFill>
                  <a:srgbClr val="0070C0"/>
                </a:solidFill>
                <a:cs typeface="2  Zar" pitchFamily="2" charset="-78"/>
              </a:rPr>
              <a:t>TQM</a:t>
            </a:r>
            <a:endParaRPr lang="en-US" sz="4800" b="1" dirty="0">
              <a:solidFill>
                <a:srgbClr val="0070C0"/>
              </a:solidFill>
              <a:cs typeface="2  Zar" pitchFamily="2" charset="-78"/>
            </a:endParaRPr>
          </a:p>
        </p:txBody>
      </p:sp>
      <p:sp>
        <p:nvSpPr>
          <p:cNvPr id="3" name="Content Placeholder 2"/>
          <p:cNvSpPr>
            <a:spLocks noGrp="1"/>
          </p:cNvSpPr>
          <p:nvPr>
            <p:ph idx="1"/>
          </p:nvPr>
        </p:nvSpPr>
        <p:spPr>
          <a:xfrm>
            <a:off x="228600" y="1524000"/>
            <a:ext cx="8534400" cy="5105400"/>
          </a:xfrm>
        </p:spPr>
        <p:txBody>
          <a:bodyPr>
            <a:normAutofit/>
          </a:bodyPr>
          <a:lstStyle/>
          <a:p>
            <a:pPr algn="just" rtl="1">
              <a:buNone/>
            </a:pPr>
            <a:r>
              <a:rPr lang="ar-SA" sz="2400" dirty="0" smtClean="0">
                <a:cs typeface="B Zar" pitchFamily="2" charset="-78"/>
              </a:rPr>
              <a:t>در تجزیه لغوی مدیریت کیفیت جامع با سه واژه می توان روبرو شد که عبارتند از:</a:t>
            </a:r>
            <a:endParaRPr lang="en-US" sz="2400" dirty="0" smtClean="0">
              <a:cs typeface="B Zar" pitchFamily="2" charset="-78"/>
            </a:endParaRPr>
          </a:p>
          <a:p>
            <a:pPr algn="just" rtl="1">
              <a:buNone/>
            </a:pPr>
            <a:r>
              <a:rPr lang="en-US" sz="2400" dirty="0" smtClean="0">
                <a:cs typeface="B Zar" pitchFamily="2" charset="-78"/>
              </a:rPr>
              <a:t> </a:t>
            </a:r>
            <a:r>
              <a:rPr lang="fa-IR" sz="2400" b="1" dirty="0" smtClean="0">
                <a:cs typeface="B Zar" pitchFamily="2" charset="-78"/>
              </a:rPr>
              <a:t>1-جامع(</a:t>
            </a:r>
            <a:r>
              <a:rPr lang="en-US" sz="2400" b="1" dirty="0" smtClean="0">
                <a:cs typeface="B Zar" pitchFamily="2" charset="-78"/>
              </a:rPr>
              <a:t>Total</a:t>
            </a:r>
            <a:r>
              <a:rPr lang="fa-IR" sz="2400" b="1" dirty="0" smtClean="0">
                <a:cs typeface="B Zar" pitchFamily="2" charset="-78"/>
              </a:rPr>
              <a:t>):</a:t>
            </a:r>
            <a:r>
              <a:rPr lang="ar-SA" sz="2400" dirty="0" smtClean="0">
                <a:cs typeface="B Zar" pitchFamily="2" charset="-78"/>
              </a:rPr>
              <a:t> نشان دهنده همه گیر بودن آن است</a:t>
            </a:r>
            <a:r>
              <a:rPr lang="fa-IR" sz="2400" dirty="0" smtClean="0">
                <a:cs typeface="B Zar" pitchFamily="2" charset="-78"/>
              </a:rPr>
              <a:t>.</a:t>
            </a:r>
          </a:p>
          <a:p>
            <a:pPr algn="r" rtl="1">
              <a:buNone/>
            </a:pPr>
            <a:r>
              <a:rPr lang="fa-IR" sz="2400" b="1" dirty="0" smtClean="0">
                <a:cs typeface="B Zar" pitchFamily="2" charset="-78"/>
              </a:rPr>
              <a:t>2- كيفيت</a:t>
            </a:r>
            <a:r>
              <a:rPr lang="en-US" sz="2400" b="1" dirty="0" smtClean="0">
                <a:cs typeface="B Zar" pitchFamily="2" charset="-78"/>
              </a:rPr>
              <a:t>(Quality)</a:t>
            </a:r>
            <a:r>
              <a:rPr lang="fa-IR" sz="2400" b="1" dirty="0" smtClean="0">
                <a:cs typeface="B Zar" pitchFamily="2" charset="-78"/>
              </a:rPr>
              <a:t>: </a:t>
            </a:r>
            <a:r>
              <a:rPr lang="fa-IR" sz="2400" dirty="0" smtClean="0">
                <a:cs typeface="B Zar" pitchFamily="2" charset="-78"/>
              </a:rPr>
              <a:t>درجه تطابق كالاي توليد شده باخدمات ارائه شده بانيازمشتري رابيان مي كند.</a:t>
            </a:r>
          </a:p>
          <a:p>
            <a:pPr algn="just" rtl="1">
              <a:buNone/>
            </a:pPr>
            <a:r>
              <a:rPr lang="fa-IR" sz="2400" b="1" dirty="0" smtClean="0">
                <a:cs typeface="B Zar" pitchFamily="2" charset="-78"/>
              </a:rPr>
              <a:t>3- مديريت</a:t>
            </a:r>
            <a:r>
              <a:rPr lang="en-US" sz="2400" b="1" dirty="0" smtClean="0">
                <a:cs typeface="B Zar" pitchFamily="2" charset="-78"/>
              </a:rPr>
              <a:t>(Management)</a:t>
            </a:r>
            <a:r>
              <a:rPr lang="fa-IR" sz="2400" b="1" dirty="0" smtClean="0">
                <a:cs typeface="B Zar" pitchFamily="2" charset="-78"/>
              </a:rPr>
              <a:t>: </a:t>
            </a:r>
            <a:r>
              <a:rPr lang="fa-IR" sz="2400" dirty="0" smtClean="0">
                <a:cs typeface="B Zar" pitchFamily="2" charset="-78"/>
              </a:rPr>
              <a:t>فن،هنر</a:t>
            </a:r>
            <a:r>
              <a:rPr lang="en-US" sz="2400" dirty="0" smtClean="0">
                <a:cs typeface="B Zar" pitchFamily="2" charset="-78"/>
              </a:rPr>
              <a:t> </a:t>
            </a:r>
            <a:r>
              <a:rPr lang="fa-IR" sz="2400" dirty="0" smtClean="0">
                <a:cs typeface="B Zar" pitchFamily="2" charset="-78"/>
              </a:rPr>
              <a:t>يا</a:t>
            </a:r>
            <a:r>
              <a:rPr lang="en-US" sz="2400" dirty="0" smtClean="0">
                <a:cs typeface="B Zar" pitchFamily="2" charset="-78"/>
              </a:rPr>
              <a:t> </a:t>
            </a:r>
            <a:r>
              <a:rPr lang="fa-IR" sz="2400" dirty="0" smtClean="0">
                <a:cs typeface="B Zar" pitchFamily="2" charset="-78"/>
              </a:rPr>
              <a:t>روش اداره كردن،كنترل كردن،هدايت كردن و..مي باشد.</a:t>
            </a:r>
          </a:p>
          <a:p>
            <a:pPr algn="just" rtl="1">
              <a:buNone/>
            </a:pPr>
            <a:endParaRPr lang="fa-IR" sz="2400" dirty="0" smtClean="0">
              <a:cs typeface="B Zar" pitchFamily="2" charset="-78"/>
            </a:endParaRPr>
          </a:p>
          <a:p>
            <a:pPr algn="just" rtl="1">
              <a:buNone/>
            </a:pPr>
            <a:endParaRPr lang="fa-IR" sz="2400" dirty="0" smtClean="0">
              <a:cs typeface="B Zar" pitchFamily="2" charset="-78"/>
            </a:endParaRPr>
          </a:p>
          <a:p>
            <a:pPr algn="just" rtl="1">
              <a:buNone/>
            </a:pPr>
            <a:endParaRPr lang="fa-IR" sz="2400" dirty="0" smtClean="0">
              <a:cs typeface="B Zar" pitchFamily="2" charset="-78"/>
            </a:endParaRPr>
          </a:p>
          <a:p>
            <a:pPr algn="just" rtl="1">
              <a:buNone/>
            </a:pPr>
            <a:endParaRPr lang="fa-IR" sz="2400" dirty="0" smtClean="0">
              <a:cs typeface="B Zar" pitchFamily="2" charset="-78"/>
            </a:endParaRPr>
          </a:p>
          <a:p>
            <a:pPr algn="just" rtl="1">
              <a:buNone/>
            </a:pPr>
            <a:endParaRPr lang="en-US" sz="2400" b="1" dirty="0">
              <a:cs typeface="B Zar" pitchFamily="2" charset="-78"/>
            </a:endParaRPr>
          </a:p>
        </p:txBody>
      </p:sp>
      <p:pic>
        <p:nvPicPr>
          <p:cNvPr id="1026" name="Picture 2" descr="C:\Users\r.p.sepehr\Pictures\Desktop\faTQMakhgar.jpg"/>
          <p:cNvPicPr>
            <a:picLocks noChangeAspect="1" noChangeArrowheads="1"/>
          </p:cNvPicPr>
          <p:nvPr/>
        </p:nvPicPr>
        <p:blipFill>
          <a:blip r:embed="rId2" cstate="print"/>
          <a:srcRect/>
          <a:stretch>
            <a:fillRect/>
          </a:stretch>
        </p:blipFill>
        <p:spPr bwMode="auto">
          <a:xfrm>
            <a:off x="381000" y="4419600"/>
            <a:ext cx="2505075" cy="1905000"/>
          </a:xfrm>
          <a:prstGeom prst="rect">
            <a:avLst/>
          </a:prstGeom>
          <a:noFill/>
        </p:spPr>
      </p:pic>
    </p:spTree>
  </p:cSld>
  <p:clrMapOvr>
    <a:masterClrMapping/>
  </p:clrMapOvr>
  <p:transition spd="slow" advTm="1000">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9" presetClass="entr" presetSubtype="0" decel="10000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calcmode="lin" valueType="num">
                                      <p:cBhvr>
                                        <p:cTn id="16"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7"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8"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9" dur="500"/>
                                        <p:tgtEl>
                                          <p:spTgt spid="3">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9" presetClass="entr" presetSubtype="0" decel="10000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6"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9" presetClass="entr" presetSubtype="0" decel="100000" fill="hold" grpId="0"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 calcmode="lin" valueType="num">
                                      <p:cBhvr>
                                        <p:cTn id="32"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4"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5" dur="5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9" presetClass="entr" presetSubtype="0" decel="100000" fill="hold" grpId="0"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2" dur="500" fill="hold"/>
                                        <p:tgtEl>
                                          <p:spTgt spid="3">
                                            <p:txEl>
                                              <p:pRg st="3" end="3"/>
                                            </p:txEl>
                                          </p:spTgt>
                                        </p:tgtEl>
                                        <p:attrNameLst>
                                          <p:attrName>style.rotation</p:attrName>
                                        </p:attrNameLst>
                                      </p:cBhvr>
                                      <p:tavLst>
                                        <p:tav tm="0">
                                          <p:val>
                                            <p:fltVal val="360"/>
                                          </p:val>
                                        </p:tav>
                                        <p:tav tm="100000">
                                          <p:val>
                                            <p:fltVal val="0"/>
                                          </p:val>
                                        </p:tav>
                                      </p:tavLst>
                                    </p:anim>
                                    <p:animEffect transition="in" filter="fade">
                                      <p:cBhvr>
                                        <p:cTn id="43" dur="500"/>
                                        <p:tgtEl>
                                          <p:spTgt spid="3">
                                            <p:txEl>
                                              <p:pRg st="3" end="3"/>
                                            </p:txEl>
                                          </p:spTgt>
                                        </p:tgtEl>
                                      </p:cBhvr>
                                    </p:animEffect>
                                  </p:childTnLst>
                                </p:cTn>
                              </p:par>
                            </p:childTnLst>
                          </p:cTn>
                        </p:par>
                        <p:par>
                          <p:cTn id="44" fill="hold">
                            <p:stCondLst>
                              <p:cond delay="500"/>
                            </p:stCondLst>
                            <p:childTnLst>
                              <p:par>
                                <p:cTn id="45" presetID="29" presetClass="entr" presetSubtype="0" fill="hold" nodeType="afterEffect">
                                  <p:stCondLst>
                                    <p:cond delay="0"/>
                                  </p:stCondLst>
                                  <p:childTnLst>
                                    <p:set>
                                      <p:cBhvr>
                                        <p:cTn id="46" dur="1" fill="hold">
                                          <p:stCondLst>
                                            <p:cond delay="0"/>
                                          </p:stCondLst>
                                        </p:cTn>
                                        <p:tgtEl>
                                          <p:spTgt spid="1026"/>
                                        </p:tgtEl>
                                        <p:attrNameLst>
                                          <p:attrName>style.visibility</p:attrName>
                                        </p:attrNameLst>
                                      </p:cBhvr>
                                      <p:to>
                                        <p:strVal val="visible"/>
                                      </p:to>
                                    </p:set>
                                    <p:anim calcmode="lin" valueType="num">
                                      <p:cBhvr>
                                        <p:cTn id="47" dur="1000" fill="hold"/>
                                        <p:tgtEl>
                                          <p:spTgt spid="1026"/>
                                        </p:tgtEl>
                                        <p:attrNameLst>
                                          <p:attrName>ppt_x</p:attrName>
                                        </p:attrNameLst>
                                      </p:cBhvr>
                                      <p:tavLst>
                                        <p:tav tm="0">
                                          <p:val>
                                            <p:strVal val="#ppt_x-.2"/>
                                          </p:val>
                                        </p:tav>
                                        <p:tav tm="100000">
                                          <p:val>
                                            <p:strVal val="#ppt_x"/>
                                          </p:val>
                                        </p:tav>
                                      </p:tavLst>
                                    </p:anim>
                                    <p:anim calcmode="lin" valueType="num">
                                      <p:cBhvr>
                                        <p:cTn id="48" dur="1000" fill="hold"/>
                                        <p:tgtEl>
                                          <p:spTgt spid="1026"/>
                                        </p:tgtEl>
                                        <p:attrNameLst>
                                          <p:attrName>ppt_y</p:attrName>
                                        </p:attrNameLst>
                                      </p:cBhvr>
                                      <p:tavLst>
                                        <p:tav tm="0">
                                          <p:val>
                                            <p:strVal val="#ppt_y"/>
                                          </p:val>
                                        </p:tav>
                                        <p:tav tm="100000">
                                          <p:val>
                                            <p:strVal val="#ppt_y"/>
                                          </p:val>
                                        </p:tav>
                                      </p:tavLst>
                                    </p:anim>
                                    <p:animEffect transition="in" filter="wipe(right)" prLst="gradientSize: 0.1">
                                      <p:cBhvr>
                                        <p:cTn id="49" dur="10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r" rtl="1"/>
            <a:r>
              <a:rPr lang="fa-IR" sz="2800" b="1" dirty="0" smtClean="0">
                <a:cs typeface="2  Zar" pitchFamily="2" charset="-78"/>
              </a:rPr>
              <a:t>تعریف مفاهیم</a:t>
            </a:r>
            <a:r>
              <a:rPr lang="en-US" sz="2800" b="1" dirty="0" smtClean="0">
                <a:solidFill>
                  <a:srgbClr val="0070C0"/>
                </a:solidFill>
                <a:cs typeface="2  Zar" pitchFamily="2" charset="-78"/>
              </a:rPr>
              <a:t>TQM</a:t>
            </a:r>
            <a:endParaRPr lang="fa-IR" sz="2800" b="1" dirty="0">
              <a:solidFill>
                <a:srgbClr val="0070C0"/>
              </a:solidFill>
              <a:cs typeface="2  Zar" pitchFamily="2" charset="-78"/>
            </a:endParaRPr>
          </a:p>
        </p:txBody>
      </p:sp>
      <p:sp>
        <p:nvSpPr>
          <p:cNvPr id="3" name="Content Placeholder 2"/>
          <p:cNvSpPr>
            <a:spLocks noGrp="1"/>
          </p:cNvSpPr>
          <p:nvPr>
            <p:ph idx="1"/>
          </p:nvPr>
        </p:nvSpPr>
        <p:spPr/>
        <p:txBody>
          <a:bodyPr/>
          <a:lstStyle/>
          <a:p>
            <a:pPr algn="r" rtl="1">
              <a:lnSpc>
                <a:spcPct val="90000"/>
              </a:lnSpc>
            </a:pPr>
            <a:r>
              <a:rPr lang="ar-SA" dirty="0" smtClean="0">
                <a:cs typeface="2  Zar" pitchFamily="2" charset="-78"/>
              </a:rPr>
              <a:t>فلسفه مديريتي كه در برگيرينده كليه فعاليتهاي سازماني، نيازها و انتظارات مشتري، اجتماع و</a:t>
            </a:r>
            <a:r>
              <a:rPr lang="fa-IR" dirty="0" smtClean="0">
                <a:cs typeface="2  Zar" pitchFamily="2" charset="-78"/>
              </a:rPr>
              <a:t> </a:t>
            </a:r>
            <a:r>
              <a:rPr lang="ar-SA" dirty="0" smtClean="0">
                <a:cs typeface="2  Zar" pitchFamily="2" charset="-78"/>
              </a:rPr>
              <a:t>اهداف سازمان باشد.</a:t>
            </a:r>
            <a:endParaRPr lang="fa-IR" dirty="0" smtClean="0">
              <a:cs typeface="2  Zar" pitchFamily="2" charset="-78"/>
            </a:endParaRPr>
          </a:p>
          <a:p>
            <a:pPr algn="r" rtl="1">
              <a:lnSpc>
                <a:spcPct val="90000"/>
              </a:lnSpc>
            </a:pPr>
            <a:endParaRPr lang="fa-IR" dirty="0" smtClean="0">
              <a:cs typeface="2  Zar" pitchFamily="2" charset="-78"/>
            </a:endParaRPr>
          </a:p>
          <a:p>
            <a:pPr algn="r" rtl="1">
              <a:lnSpc>
                <a:spcPct val="90000"/>
              </a:lnSpc>
            </a:pPr>
            <a:r>
              <a:rPr lang="ar-SA" dirty="0" smtClean="0">
                <a:cs typeface="2  Zar" pitchFamily="2" charset="-78"/>
              </a:rPr>
              <a:t>روش انجام دادن كار گروهي است كه براي بهبود مداوم كيفيت </a:t>
            </a:r>
            <a:r>
              <a:rPr lang="fa-IR" dirty="0" smtClean="0">
                <a:cs typeface="2  Zar" pitchFamily="2" charset="-78"/>
              </a:rPr>
              <a:t>، </a:t>
            </a:r>
            <a:r>
              <a:rPr lang="ar-SA" dirty="0" smtClean="0">
                <a:cs typeface="2  Zar" pitchFamily="2" charset="-78"/>
              </a:rPr>
              <a:t>بهره وري، قابليتها و</a:t>
            </a:r>
            <a:r>
              <a:rPr lang="fa-IR" dirty="0" smtClean="0">
                <a:cs typeface="2  Zar" pitchFamily="2" charset="-78"/>
              </a:rPr>
              <a:t> </a:t>
            </a:r>
            <a:r>
              <a:rPr lang="ar-SA" dirty="0" smtClean="0">
                <a:cs typeface="2  Zar" pitchFamily="2" charset="-78"/>
              </a:rPr>
              <a:t>استعدادهاي مديريت و نيروي كار مورد استفاده قرار مي گيرد.</a:t>
            </a:r>
            <a:endParaRPr lang="fa-IR" dirty="0" smtClean="0">
              <a:cs typeface="2  Zar" pitchFamily="2" charset="-78"/>
            </a:endParaRPr>
          </a:p>
          <a:p>
            <a:pPr algn="r" rtl="1">
              <a:lnSpc>
                <a:spcPct val="90000"/>
              </a:lnSpc>
            </a:pPr>
            <a:endParaRPr lang="fa-IR" dirty="0" smtClean="0">
              <a:cs typeface="2  Zar" pitchFamily="2" charset="-78"/>
            </a:endParaRPr>
          </a:p>
          <a:p>
            <a:pPr algn="r" rtl="1">
              <a:lnSpc>
                <a:spcPct val="90000"/>
              </a:lnSpc>
            </a:pPr>
            <a:r>
              <a:rPr lang="ar-SA" dirty="0" smtClean="0">
                <a:cs typeface="2  Zar" pitchFamily="2" charset="-78"/>
              </a:rPr>
              <a:t> مديريت كيفيت جامع رويكردي مشتري محور، استراتژيك (راهبردي) و منظم براي بهبود</a:t>
            </a:r>
            <a:r>
              <a:rPr lang="fa-IR" dirty="0" smtClean="0">
                <a:cs typeface="2  Zar" pitchFamily="2" charset="-78"/>
              </a:rPr>
              <a:t> </a:t>
            </a:r>
            <a:r>
              <a:rPr lang="ar-SA" dirty="0" smtClean="0">
                <a:cs typeface="2  Zar" pitchFamily="2" charset="-78"/>
              </a:rPr>
              <a:t>مداوم عملكرد است.</a:t>
            </a:r>
            <a:endParaRPr lang="en-US" dirty="0" smtClean="0">
              <a:cs typeface="2  Zar" pitchFamily="2" charset="-78"/>
            </a:endParaRPr>
          </a:p>
          <a:p>
            <a:pPr>
              <a:buNone/>
            </a:pPr>
            <a:endParaRPr lang="en-US" dirty="0">
              <a:cs typeface="2  Zar" pitchFamily="2" charset="-78"/>
            </a:endParaRP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Scale>
                                      <p:cBhvr>
                                        <p:cTn id="12" dur="1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3">
                                            <p:txEl>
                                              <p:pRg st="0" end="0"/>
                                            </p:txEl>
                                          </p:spTgt>
                                        </p:tgtEl>
                                        <p:attrNameLst>
                                          <p:attrName>ppt_x</p:attrName>
                                          <p:attrName>ppt_y</p:attrName>
                                        </p:attrNameLst>
                                      </p:cBhvr>
                                    </p:animMotion>
                                    <p:animEffect transition="in" filter="fade">
                                      <p:cBhvr>
                                        <p:cTn id="14" dur="10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Scale>
                                      <p:cBhvr>
                                        <p:cTn id="19" dur="1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3">
                                            <p:txEl>
                                              <p:pRg st="2" end="2"/>
                                            </p:txEl>
                                          </p:spTgt>
                                        </p:tgtEl>
                                        <p:attrNameLst>
                                          <p:attrName>ppt_x</p:attrName>
                                          <p:attrName>ppt_y</p:attrName>
                                        </p:attrNameLst>
                                      </p:cBhvr>
                                    </p:animMotion>
                                    <p:animEffect transition="in" filter="fade">
                                      <p:cBhvr>
                                        <p:cTn id="21" dur="10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2" presetClass="entr" presetSubtype="0" fill="hold" grpId="0"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Scale>
                                      <p:cBhvr>
                                        <p:cTn id="26" dur="1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7" dur="1000" decel="50000" fill="hold">
                                          <p:stCondLst>
                                            <p:cond delay="0"/>
                                          </p:stCondLst>
                                        </p:cTn>
                                        <p:tgtEl>
                                          <p:spTgt spid="3">
                                            <p:txEl>
                                              <p:pRg st="4" end="4"/>
                                            </p:txEl>
                                          </p:spTgt>
                                        </p:tgtEl>
                                        <p:attrNameLst>
                                          <p:attrName>ppt_x</p:attrName>
                                          <p:attrName>ppt_y</p:attrName>
                                        </p:attrNameLst>
                                      </p:cBhvr>
                                    </p:animMotion>
                                    <p:animEffect transition="in" filter="fade">
                                      <p:cBhvr>
                                        <p:cTn id="2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a:bodyPr>
          <a:lstStyle/>
          <a:p>
            <a:pPr algn="ctr" rtl="1"/>
            <a:r>
              <a:rPr lang="fa-IR" sz="3200" b="1" dirty="0" smtClean="0">
                <a:cs typeface="2  Zar" pitchFamily="2" charset="-78"/>
              </a:rPr>
              <a:t>اهداف</a:t>
            </a:r>
            <a:r>
              <a:rPr lang="en-US" sz="3200" b="1" dirty="0" smtClean="0">
                <a:solidFill>
                  <a:srgbClr val="7030A0"/>
                </a:solidFill>
                <a:cs typeface="2  Zar" pitchFamily="2" charset="-78"/>
              </a:rPr>
              <a:t> TQM </a:t>
            </a:r>
            <a:endParaRPr lang="en-US" sz="3200" b="1" dirty="0">
              <a:solidFill>
                <a:srgbClr val="7030A0"/>
              </a:solidFill>
              <a:cs typeface="2  Zar" pitchFamily="2" charset="-78"/>
            </a:endParaRPr>
          </a:p>
        </p:txBody>
      </p:sp>
      <p:sp>
        <p:nvSpPr>
          <p:cNvPr id="3" name="Content Placeholder 2"/>
          <p:cNvSpPr>
            <a:spLocks noGrp="1"/>
          </p:cNvSpPr>
          <p:nvPr>
            <p:ph idx="1"/>
          </p:nvPr>
        </p:nvSpPr>
        <p:spPr>
          <a:xfrm>
            <a:off x="228600" y="1524000"/>
            <a:ext cx="8686800" cy="5105400"/>
          </a:xfrm>
        </p:spPr>
        <p:txBody>
          <a:bodyPr>
            <a:noAutofit/>
          </a:bodyPr>
          <a:lstStyle/>
          <a:p>
            <a:pPr algn="r" rtl="1">
              <a:buNone/>
            </a:pPr>
            <a:r>
              <a:rPr lang="fa-IR" dirty="0" smtClean="0">
                <a:cs typeface="B Zar" pitchFamily="2" charset="-78"/>
              </a:rPr>
              <a:t/>
            </a:r>
            <a:br>
              <a:rPr lang="fa-IR" dirty="0" smtClean="0">
                <a:cs typeface="B Zar" pitchFamily="2" charset="-78"/>
              </a:rPr>
            </a:br>
            <a:r>
              <a:rPr lang="fa-IR" dirty="0" smtClean="0">
                <a:cs typeface="B Zar" pitchFamily="2" charset="-78"/>
              </a:rPr>
              <a:t>۱) جلب رضایت كامل مشتری با كم‌ترین هزینه</a:t>
            </a:r>
            <a:br>
              <a:rPr lang="fa-IR" dirty="0" smtClean="0">
                <a:cs typeface="B Zar" pitchFamily="2" charset="-78"/>
              </a:rPr>
            </a:br>
            <a:r>
              <a:rPr lang="fa-IR" dirty="0" smtClean="0">
                <a:cs typeface="B Zar" pitchFamily="2" charset="-78"/>
              </a:rPr>
              <a:t>۲) درگیر كردن همه كاركنان با هدف حذف خطاها و جلوگیری از ضایعات و در نتیجه انگیزش بهتر آنها</a:t>
            </a:r>
            <a:br>
              <a:rPr lang="fa-IR" dirty="0" smtClean="0">
                <a:cs typeface="B Zar" pitchFamily="2" charset="-78"/>
              </a:rPr>
            </a:br>
            <a:r>
              <a:rPr lang="fa-IR" dirty="0" smtClean="0">
                <a:cs typeface="B Zar" pitchFamily="2" charset="-78"/>
              </a:rPr>
              <a:t>۳) حفظ كیفیت و بهبود مستمر</a:t>
            </a:r>
            <a:br>
              <a:rPr lang="fa-IR" dirty="0" smtClean="0">
                <a:cs typeface="B Zar" pitchFamily="2" charset="-78"/>
              </a:rPr>
            </a:br>
            <a:r>
              <a:rPr lang="fa-IR" dirty="0" smtClean="0">
                <a:cs typeface="B Zar" pitchFamily="2" charset="-78"/>
              </a:rPr>
              <a:t>۴) طراحی و انتخاب فناوری و فرآیندهای مناسب تولید</a:t>
            </a:r>
            <a:br>
              <a:rPr lang="fa-IR" dirty="0" smtClean="0">
                <a:cs typeface="B Zar" pitchFamily="2" charset="-78"/>
              </a:rPr>
            </a:br>
            <a:r>
              <a:rPr lang="fa-IR" dirty="0" smtClean="0">
                <a:cs typeface="B Zar" pitchFamily="2" charset="-78"/>
              </a:rPr>
              <a:t>۵) آموزش عینی كیفیت</a:t>
            </a:r>
            <a:br>
              <a:rPr lang="fa-IR" dirty="0" smtClean="0">
                <a:cs typeface="B Zar" pitchFamily="2" charset="-78"/>
              </a:rPr>
            </a:br>
            <a:r>
              <a:rPr lang="fa-IR" dirty="0" smtClean="0">
                <a:cs typeface="B Zar" pitchFamily="2" charset="-78"/>
              </a:rPr>
              <a:t>۶) اندازه‌گیری كار</a:t>
            </a:r>
            <a:br>
              <a:rPr lang="fa-IR" dirty="0" smtClean="0">
                <a:cs typeface="B Zar" pitchFamily="2" charset="-78"/>
              </a:rPr>
            </a:br>
            <a:r>
              <a:rPr lang="fa-IR" dirty="0" smtClean="0">
                <a:cs typeface="B Zar" pitchFamily="2" charset="-78"/>
              </a:rPr>
              <a:t>7) بهره‌وری و ارزش افزوده بیشتر</a:t>
            </a:r>
            <a:br>
              <a:rPr lang="fa-IR" dirty="0" smtClean="0">
                <a:cs typeface="B Zar" pitchFamily="2" charset="-78"/>
              </a:rPr>
            </a:br>
            <a:r>
              <a:rPr lang="fa-IR" dirty="0" smtClean="0">
                <a:cs typeface="B Zar" pitchFamily="2" charset="-78"/>
              </a:rPr>
              <a:t>8) استانداردهای بالاتر</a:t>
            </a:r>
            <a:r>
              <a:rPr lang="fa-IR" smtClean="0">
                <a:cs typeface="B Zar" pitchFamily="2" charset="-78"/>
              </a:rPr>
              <a:t/>
            </a:r>
            <a:br>
              <a:rPr lang="fa-IR" smtClean="0">
                <a:cs typeface="B Zar" pitchFamily="2" charset="-78"/>
              </a:rPr>
            </a:br>
            <a:r>
              <a:rPr lang="fa-IR" smtClean="0">
                <a:cs typeface="B Zar" pitchFamily="2" charset="-78"/>
              </a:rPr>
              <a:t>9) </a:t>
            </a:r>
            <a:r>
              <a:rPr lang="fa-IR" dirty="0" smtClean="0">
                <a:cs typeface="B Zar" pitchFamily="2" charset="-78"/>
              </a:rPr>
              <a:t>سیستم‌ها و رویه های بهبودیافته</a:t>
            </a:r>
            <a:br>
              <a:rPr lang="fa-IR" dirty="0" smtClean="0">
                <a:cs typeface="B Zar" pitchFamily="2" charset="-78"/>
              </a:rPr>
            </a:br>
            <a:endParaRPr lang="fa-IR" dirty="0" smtClean="0">
              <a:cs typeface="B Zar" pitchFamily="2" charset="-78"/>
            </a:endParaRPr>
          </a:p>
          <a:p>
            <a:pPr algn="r" rtl="1">
              <a:buNone/>
            </a:pPr>
            <a:r>
              <a:rPr lang="fa-IR" dirty="0" smtClean="0">
                <a:cs typeface="B Zar" pitchFamily="2" charset="-78"/>
              </a:rPr>
              <a:t/>
            </a:r>
            <a:br>
              <a:rPr lang="fa-IR" dirty="0" smtClean="0">
                <a:cs typeface="B Zar" pitchFamily="2" charset="-78"/>
              </a:rPr>
            </a:br>
            <a:endParaRPr lang="en-US" dirty="0">
              <a:cs typeface="B Zar" pitchFamily="2" charset="-78"/>
            </a:endParaRPr>
          </a:p>
        </p:txBody>
      </p:sp>
      <p:pic>
        <p:nvPicPr>
          <p:cNvPr id="4" name="Picture 7" descr="a2dbze2x[1]"/>
          <p:cNvPicPr>
            <a:picLocks noChangeAspect="1" noChangeArrowheads="1"/>
          </p:cNvPicPr>
          <p:nvPr/>
        </p:nvPicPr>
        <p:blipFill>
          <a:blip r:embed="rId2" cstate="print"/>
          <a:srcRect/>
          <a:stretch>
            <a:fillRect/>
          </a:stretch>
        </p:blipFill>
        <p:spPr bwMode="auto">
          <a:xfrm>
            <a:off x="914400" y="4724400"/>
            <a:ext cx="1631950" cy="1627187"/>
          </a:xfrm>
          <a:prstGeom prst="rect">
            <a:avLst/>
          </a:prstGeom>
          <a:noFill/>
          <a:ln w="9525">
            <a:noFill/>
            <a:miter lim="800000"/>
            <a:headEnd/>
            <a:tailEnd/>
          </a:ln>
        </p:spPr>
      </p:pic>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heckerboard(across)">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heckerboard(across)">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43712"/>
          </a:xfrm>
        </p:spPr>
        <p:txBody>
          <a:bodyPr>
            <a:normAutofit/>
          </a:bodyPr>
          <a:lstStyle/>
          <a:p>
            <a:pPr algn="r" rtl="1"/>
            <a:r>
              <a:rPr lang="fa-IR" sz="2400" b="1" dirty="0" smtClean="0">
                <a:cs typeface="B Zar" pitchFamily="2" charset="-78"/>
              </a:rPr>
              <a:t>عوامل موثردرموفقيت </a:t>
            </a:r>
            <a:r>
              <a:rPr lang="en-US" sz="2400" b="1" dirty="0" smtClean="0">
                <a:solidFill>
                  <a:srgbClr val="002060"/>
                </a:solidFill>
                <a:cs typeface="B Zar" pitchFamily="2" charset="-78"/>
              </a:rPr>
              <a:t>TQM</a:t>
            </a:r>
            <a:endParaRPr lang="en-US" sz="2400" b="1" dirty="0">
              <a:solidFill>
                <a:srgbClr val="002060"/>
              </a:solidFill>
              <a:cs typeface="B Zar" pitchFamily="2" charset="-78"/>
            </a:endParaRPr>
          </a:p>
        </p:txBody>
      </p:sp>
      <p:sp>
        <p:nvSpPr>
          <p:cNvPr id="3" name="Content Placeholder 2"/>
          <p:cNvSpPr>
            <a:spLocks noGrp="1"/>
          </p:cNvSpPr>
          <p:nvPr>
            <p:ph idx="1"/>
          </p:nvPr>
        </p:nvSpPr>
        <p:spPr>
          <a:xfrm>
            <a:off x="304800" y="2133600"/>
            <a:ext cx="8610600" cy="4495800"/>
          </a:xfrm>
        </p:spPr>
        <p:txBody>
          <a:bodyPr>
            <a:normAutofit/>
          </a:bodyPr>
          <a:lstStyle/>
          <a:p>
            <a:pPr algn="r" rtl="1">
              <a:buNone/>
            </a:pPr>
            <a:r>
              <a:rPr lang="ar-SA" sz="2400" dirty="0" smtClean="0">
                <a:cs typeface="B Zar" pitchFamily="2" charset="-78"/>
              </a:rPr>
              <a:t>موفقیت آتی هر سازمان در گرو موفقیت و توانمند سازی منابع انسانی آن سازمان بوده و مدیریت کیفیت جامع نشان داده که می تواند این موفقیت را تضمین کند</a:t>
            </a:r>
            <a:r>
              <a:rPr lang="en-US" sz="2400" dirty="0" smtClean="0">
                <a:cs typeface="B Zar" pitchFamily="2" charset="-78"/>
              </a:rPr>
              <a:t>.</a:t>
            </a:r>
          </a:p>
          <a:p>
            <a:pPr algn="r" rtl="1">
              <a:buNone/>
            </a:pPr>
            <a:endParaRPr lang="en-US" sz="2400" dirty="0" smtClean="0">
              <a:cs typeface="B Zar" pitchFamily="2" charset="-78"/>
            </a:endParaRPr>
          </a:p>
          <a:p>
            <a:pPr algn="r" rtl="1">
              <a:buFont typeface="Arial" pitchFamily="34" charset="0"/>
              <a:buChar char="•"/>
            </a:pPr>
            <a:r>
              <a:rPr lang="fa-IR" dirty="0" smtClean="0">
                <a:cs typeface="B Zar" pitchFamily="2" charset="-78"/>
              </a:rPr>
              <a:t>آموزش دادن كليه مديران آينده ازهم اكنون</a:t>
            </a:r>
          </a:p>
          <a:p>
            <a:pPr algn="r" rtl="1">
              <a:buFont typeface="Arial" pitchFamily="34" charset="0"/>
              <a:buChar char="•"/>
            </a:pPr>
            <a:r>
              <a:rPr lang="fa-IR" dirty="0" smtClean="0">
                <a:cs typeface="B Zar" pitchFamily="2" charset="-78"/>
              </a:rPr>
              <a:t>بهبود ارتباط كاري ومطلوب بين مديران وكاركنان</a:t>
            </a:r>
          </a:p>
          <a:p>
            <a:pPr algn="r" rtl="1">
              <a:buFont typeface="Arial" pitchFamily="34" charset="0"/>
              <a:buChar char="•"/>
            </a:pPr>
            <a:r>
              <a:rPr lang="fa-IR" dirty="0" smtClean="0">
                <a:cs typeface="B Zar" pitchFamily="2" charset="-78"/>
              </a:rPr>
              <a:t>ايجاد وتقويت يك سيستم مناسب براي نمايش مداوم نتايج عملكرد سرپرستان ومديريت آگاه نمودن كاركنان نسبت به ضرورت بهبود كيفيت</a:t>
            </a:r>
          </a:p>
          <a:p>
            <a:pPr algn="r" rtl="1">
              <a:buFont typeface="Arial" pitchFamily="34" charset="0"/>
              <a:buChar char="•"/>
            </a:pPr>
            <a:r>
              <a:rPr lang="fa-IR" dirty="0" smtClean="0">
                <a:cs typeface="B Zar" pitchFamily="2" charset="-78"/>
              </a:rPr>
              <a:t>فراهم ساختن محيطي توانمند به منظورخلاقيت،نوآوري وكارافريني</a:t>
            </a:r>
          </a:p>
          <a:p>
            <a:pPr algn="r" rtl="1">
              <a:buFont typeface="Arial" pitchFamily="34" charset="0"/>
              <a:buChar char="•"/>
            </a:pPr>
            <a:r>
              <a:rPr lang="fa-IR" dirty="0" smtClean="0">
                <a:cs typeface="B Zar" pitchFamily="2" charset="-78"/>
              </a:rPr>
              <a:t>ايجاد فرهنگ سازماني قوي وتوسعه ارزش هاي مشترك كاركنان</a:t>
            </a:r>
            <a:endParaRPr lang="en-US" dirty="0" smtClean="0">
              <a:cs typeface="B Zar" pitchFamily="2" charset="-78"/>
            </a:endParaRPr>
          </a:p>
          <a:p>
            <a:pPr algn="r" rtl="1">
              <a:buNone/>
            </a:pPr>
            <a:endParaRPr lang="en-US" dirty="0">
              <a:solidFill>
                <a:srgbClr val="002060"/>
              </a:solidFill>
              <a:cs typeface="B Zar" pitchFamily="2" charset="-78"/>
            </a:endParaRPr>
          </a:p>
        </p:txBody>
      </p:sp>
      <p:pic>
        <p:nvPicPr>
          <p:cNvPr id="4" name="Picture 2" descr="C:\Users\ali\Downloads\4247_634353011268906250_l.jpg"/>
          <p:cNvPicPr>
            <a:picLocks noChangeAspect="1" noChangeArrowheads="1"/>
          </p:cNvPicPr>
          <p:nvPr/>
        </p:nvPicPr>
        <p:blipFill>
          <a:blip r:embed="rId2" cstate="print"/>
          <a:srcRect/>
          <a:stretch>
            <a:fillRect/>
          </a:stretch>
        </p:blipFill>
        <p:spPr bwMode="auto">
          <a:xfrm>
            <a:off x="0" y="0"/>
            <a:ext cx="2857500" cy="20002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heckerboard(across)">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heckerboard(across)">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checkerboard(across)">
                                      <p:cBhvr>
                                        <p:cTn id="24" dur="500"/>
                                        <p:tgtEl>
                                          <p:spTgt spid="3">
                                            <p:txEl>
                                              <p:pRg st="3" end="3"/>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checkerboard(across)">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5" presetClass="entr" presetSubtype="1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checkerboard(across)">
                                      <p:cBhvr>
                                        <p:cTn id="34" dur="500"/>
                                        <p:tgtEl>
                                          <p:spTgt spid="3">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5" presetClass="entr" presetSubtype="1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checkerboard(across)">
                                      <p:cBhvr>
                                        <p:cTn id="3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1492</TotalTime>
  <Words>1589</Words>
  <Application>Microsoft Office PowerPoint</Application>
  <PresentationFormat>On-screen Show (4:3)</PresentationFormat>
  <Paragraphs>183</Paragraphs>
  <Slides>28</Slides>
  <Notes>2</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Flow</vt:lpstr>
      <vt:lpstr>Slide 1</vt:lpstr>
      <vt:lpstr>مديريت كيفيت جامع</vt:lpstr>
      <vt:lpstr>    سرفصل مطالب content/outline</vt:lpstr>
      <vt:lpstr>مقدمه</vt:lpstr>
      <vt:lpstr>تاريخچه</vt:lpstr>
      <vt:lpstr> TQM</vt:lpstr>
      <vt:lpstr>تعریف مفاهیمTQM</vt:lpstr>
      <vt:lpstr>اهداف TQM </vt:lpstr>
      <vt:lpstr>عوامل موثردرموفقيت TQM</vt:lpstr>
      <vt:lpstr>ضرورتهايي که TQM بر سازمان اعمال مي کند</vt:lpstr>
      <vt:lpstr>نقش مديران در ايجاد فرهنگ كيفيت</vt:lpstr>
      <vt:lpstr>علل ناکامي مديريت کيفيت جامع )‏TQM‏ (‏  </vt:lpstr>
      <vt:lpstr>بررسی تجربی آثار اجرای مدیریت کیفیت جامع در این قسمت به نتایج تجربی اجرای TQM در سطح کشورهای مختلف پرداخته می شود . </vt:lpstr>
      <vt:lpstr>نتیجه گیری</vt:lpstr>
      <vt:lpstr>مهندسي مجدد فرايند ها</vt:lpstr>
      <vt:lpstr>    سرفصل مطالب content/outline</vt:lpstr>
      <vt:lpstr>مفهوم مهندسي مجدد</vt:lpstr>
      <vt:lpstr>تعريف مهندسي مجدد</vt:lpstr>
      <vt:lpstr>Slide 19</vt:lpstr>
      <vt:lpstr>اهداف مهندسي مجدد</vt:lpstr>
      <vt:lpstr>مزاياي مهندسي مجدد</vt:lpstr>
      <vt:lpstr>عناصر مورد بازسازي از طريق مهندسي مجدد</vt:lpstr>
      <vt:lpstr>مشخصات عناصر مورد بازسازي قبل وبعد ازمهندسي مجدد</vt:lpstr>
      <vt:lpstr>اثرات مهندسی مجدد درسازمان</vt:lpstr>
      <vt:lpstr>عواملی که شکست مهندسی مجدد را درپی دارند:</vt:lpstr>
      <vt:lpstr>نتیجه گیری</vt:lpstr>
      <vt:lpstr>منابع:</vt:lpstr>
      <vt:lpstr>Slide 28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)TQMمديريت كيفيت جامع (</dc:title>
  <dc:creator>ali</dc:creator>
  <cp:lastModifiedBy>Behbab</cp:lastModifiedBy>
  <cp:revision>172</cp:revision>
  <dcterms:created xsi:type="dcterms:W3CDTF">2006-08-16T00:00:00Z</dcterms:created>
  <dcterms:modified xsi:type="dcterms:W3CDTF">2012-12-06T15:35:33Z</dcterms:modified>
</cp:coreProperties>
</file>