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2" r:id="rId6"/>
    <p:sldId id="260" r:id="rId7"/>
    <p:sldId id="268" r:id="rId8"/>
    <p:sldId id="267" r:id="rId9"/>
    <p:sldId id="263" r:id="rId10"/>
    <p:sldId id="264" r:id="rId11"/>
    <p:sldId id="265" r:id="rId12"/>
    <p:sldId id="266" r:id="rId13"/>
    <p:sldId id="269" r:id="rId14"/>
    <p:sldId id="274" r:id="rId15"/>
    <p:sldId id="271" r:id="rId16"/>
    <p:sldId id="273" r:id="rId17"/>
    <p:sldId id="272" r:id="rId18"/>
    <p:sldId id="278" r:id="rId19"/>
    <p:sldId id="270" r:id="rId20"/>
    <p:sldId id="277" r:id="rId21"/>
    <p:sldId id="276" r:id="rId22"/>
    <p:sldId id="275" r:id="rId23"/>
    <p:sldId id="283" r:id="rId24"/>
    <p:sldId id="282" r:id="rId25"/>
    <p:sldId id="281" r:id="rId26"/>
    <p:sldId id="280"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367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4110B06-D437-4BE5-BC74-3CAEB16845EE}" type="datetimeFigureOut">
              <a:rPr lang="fa-IR" smtClean="0"/>
              <a:pPr/>
              <a:t>06/15/1433</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1EF7615-D4C9-4F20-B727-FB23DBFF1E6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10B06-D437-4BE5-BC74-3CAEB16845EE}" type="datetimeFigureOut">
              <a:rPr lang="fa-IR" smtClean="0"/>
              <a:pPr/>
              <a:t>06/15/1433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EF7615-D4C9-4F20-B727-FB23DBFF1E6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10B06-D437-4BE5-BC74-3CAEB16845EE}" type="datetimeFigureOut">
              <a:rPr lang="fa-IR" smtClean="0"/>
              <a:pPr/>
              <a:t>06/15/1433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EF7615-D4C9-4F20-B727-FB23DBFF1E6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4110B06-D437-4BE5-BC74-3CAEB16845EE}" type="datetimeFigureOut">
              <a:rPr lang="fa-IR" smtClean="0"/>
              <a:pPr/>
              <a:t>06/15/1433</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71EF7615-D4C9-4F20-B727-FB23DBFF1E6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4110B06-D437-4BE5-BC74-3CAEB16845EE}" type="datetimeFigureOut">
              <a:rPr lang="fa-IR" smtClean="0"/>
              <a:pPr/>
              <a:t>06/15/1433</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71EF7615-D4C9-4F20-B727-FB23DBFF1E6C}"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4110B06-D437-4BE5-BC74-3CAEB16845EE}" type="datetimeFigureOut">
              <a:rPr lang="fa-IR" smtClean="0"/>
              <a:pPr/>
              <a:t>06/15/1433</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71EF7615-D4C9-4F20-B727-FB23DBFF1E6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4110B06-D437-4BE5-BC74-3CAEB16845EE}" type="datetimeFigureOut">
              <a:rPr lang="fa-IR" smtClean="0"/>
              <a:pPr/>
              <a:t>06/15/1433</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1EF7615-D4C9-4F20-B727-FB23DBFF1E6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110B06-D437-4BE5-BC74-3CAEB16845EE}" type="datetimeFigureOut">
              <a:rPr lang="fa-IR" smtClean="0"/>
              <a:pPr/>
              <a:t>06/15/1433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1EF7615-D4C9-4F20-B727-FB23DBFF1E6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4110B06-D437-4BE5-BC74-3CAEB16845EE}" type="datetimeFigureOut">
              <a:rPr lang="fa-IR" smtClean="0"/>
              <a:pPr/>
              <a:t>06/15/1433</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71EF7615-D4C9-4F20-B727-FB23DBFF1E6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4110B06-D437-4BE5-BC74-3CAEB16845EE}" type="datetimeFigureOut">
              <a:rPr lang="fa-IR" smtClean="0"/>
              <a:pPr/>
              <a:t>06/15/1433</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1EF7615-D4C9-4F20-B727-FB23DBFF1E6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4110B06-D437-4BE5-BC74-3CAEB16845EE}" type="datetimeFigureOut">
              <a:rPr lang="fa-IR" smtClean="0"/>
              <a:pPr/>
              <a:t>06/15/1433</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1EF7615-D4C9-4F20-B727-FB23DBFF1E6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4110B06-D437-4BE5-BC74-3CAEB16845EE}" type="datetimeFigureOut">
              <a:rPr lang="fa-IR" smtClean="0"/>
              <a:pPr/>
              <a:t>06/15/1433</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1EF7615-D4C9-4F20-B727-FB23DBFF1E6C}"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1 copy.png"/>
          <p:cNvPicPr>
            <a:picLocks noGrp="1" noChangeAspect="1"/>
          </p:cNvPicPr>
          <p:nvPr>
            <p:ph idx="1"/>
          </p:nvPr>
        </p:nvPicPr>
        <p:blipFill>
          <a:blip r:embed="rId2" cstate="print"/>
          <a:stretch>
            <a:fillRect/>
          </a:stretch>
        </p:blipFill>
        <p:spPr>
          <a:xfrm>
            <a:off x="1214414" y="571480"/>
            <a:ext cx="6400800" cy="5867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643050"/>
            <a:ext cx="8229600" cy="5214950"/>
          </a:xfrm>
        </p:spPr>
        <p:txBody>
          <a:bodyPr>
            <a:normAutofit/>
          </a:bodyPr>
          <a:lstStyle/>
          <a:p>
            <a:pPr algn="justLow"/>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نمودار علت و معلول:</a:t>
            </a:r>
            <a:r>
              <a:rPr lang="fa-IR" sz="2000" b="1" dirty="0" smtClean="0">
                <a:cs typeface="B Lotus" pitchFamily="2" charset="-78"/>
              </a:rPr>
              <a:t>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این نمودار ارتباط بین معلول را با تمام علت های ممکن بیان می کند. معلول یا مشکل در سمت راست نمودار  بیان شده و علت ها یا عوامل ایجاد کننده ی آن در سمت چپ این نمودار فهرست می شوند.</a:t>
            </a:r>
          </a:p>
          <a:p>
            <a:pPr algn="justLow"/>
            <a:endParaRPr lang="fa-IR" sz="2000" b="1" dirty="0" smtClean="0">
              <a:cs typeface="B Homa" pitchFamily="2" charset="-78"/>
            </a:endParaRPr>
          </a:p>
        </p:txBody>
      </p:sp>
      <p:pic>
        <p:nvPicPr>
          <p:cNvPr id="1029" name="Picture 5"/>
          <p:cNvPicPr>
            <a:picLocks noChangeAspect="1" noChangeArrowheads="1"/>
          </p:cNvPicPr>
          <p:nvPr/>
        </p:nvPicPr>
        <p:blipFill>
          <a:blip r:embed="rId2"/>
          <a:srcRect/>
          <a:stretch>
            <a:fillRect/>
          </a:stretch>
        </p:blipFill>
        <p:spPr bwMode="auto">
          <a:xfrm>
            <a:off x="1785918" y="2786058"/>
            <a:ext cx="5605383" cy="3929090"/>
          </a:xfrm>
          <a:prstGeom prst="rect">
            <a:avLst/>
          </a:prstGeom>
          <a:noFill/>
          <a:ln w="9525">
            <a:noFill/>
            <a:miter lim="800000"/>
            <a:headEnd/>
            <a:tailEnd/>
          </a:ln>
          <a:effectLst/>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fade">
                                      <p:cBhvr>
                                        <p:cTn id="13" dur="1000"/>
                                        <p:tgtEl>
                                          <p:spTgt spid="1029"/>
                                        </p:tgtEl>
                                      </p:cBhvr>
                                    </p:animEffect>
                                    <p:anim calcmode="lin" valueType="num">
                                      <p:cBhvr>
                                        <p:cTn id="14" dur="1000" fill="hold"/>
                                        <p:tgtEl>
                                          <p:spTgt spid="1029"/>
                                        </p:tgtEl>
                                        <p:attrNameLst>
                                          <p:attrName>style.rotation</p:attrName>
                                        </p:attrNameLst>
                                      </p:cBhvr>
                                      <p:tavLst>
                                        <p:tav tm="0">
                                          <p:val>
                                            <p:fltVal val="720"/>
                                          </p:val>
                                        </p:tav>
                                        <p:tav tm="100000">
                                          <p:val>
                                            <p:fltVal val="0"/>
                                          </p:val>
                                        </p:tav>
                                      </p:tavLst>
                                    </p:anim>
                                    <p:anim calcmode="lin" valueType="num">
                                      <p:cBhvr>
                                        <p:cTn id="15" dur="1000" fill="hold"/>
                                        <p:tgtEl>
                                          <p:spTgt spid="1029"/>
                                        </p:tgtEl>
                                        <p:attrNameLst>
                                          <p:attrName>ppt_h</p:attrName>
                                        </p:attrNameLst>
                                      </p:cBhvr>
                                      <p:tavLst>
                                        <p:tav tm="0">
                                          <p:val>
                                            <p:fltVal val="0"/>
                                          </p:val>
                                        </p:tav>
                                        <p:tav tm="100000">
                                          <p:val>
                                            <p:strVal val="#ppt_h"/>
                                          </p:val>
                                        </p:tav>
                                      </p:tavLst>
                                    </p:anim>
                                    <p:anim calcmode="lin" valueType="num">
                                      <p:cBhvr>
                                        <p:cTn id="16" dur="1000" fill="hold"/>
                                        <p:tgtEl>
                                          <p:spTgt spid="102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normAutofit/>
          </a:bodyPr>
          <a:lstStyle/>
          <a:p>
            <a:pPr algn="just"/>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برگه های کنترل:</a:t>
            </a:r>
            <a:r>
              <a:rPr lang="fa-IR" sz="2000" dirty="0" smtClean="0"/>
              <a:t>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برگ های ساده برای ثبت سریع، آسان و طبقه بندی شده داده ها در همان جایی که تولیدمی شوند.مثل برگ های برای ثبت نوع و دفعات وقوع وقفه در انجام کار.</a:t>
            </a: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normAutofit/>
          </a:bodyPr>
          <a:lstStyle/>
          <a:p>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نموداره ستونی:</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نمودار ستونی تنوع در فرایند را نشان داده</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Vivaldi"/>
                <a:cs typeface="B Homa" pitchFamily="2" charset="-78"/>
              </a:rPr>
              <a:t>،قابلیت فرایند و در صورت نیاز ارتباط ان با مشخصات و اهداف اسمی را به صورت تصویری تخمین میزند.</a:t>
            </a:r>
            <a:endParaRPr lang="en-US"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endParaRPr>
          </a:p>
        </p:txBody>
      </p:sp>
      <p:pic>
        <p:nvPicPr>
          <p:cNvPr id="2050" name="Picture 2"/>
          <p:cNvPicPr>
            <a:picLocks noChangeAspect="1" noChangeArrowheads="1"/>
          </p:cNvPicPr>
          <p:nvPr/>
        </p:nvPicPr>
        <p:blipFill>
          <a:blip r:embed="rId2"/>
          <a:srcRect/>
          <a:stretch>
            <a:fillRect/>
          </a:stretch>
        </p:blipFill>
        <p:spPr bwMode="auto">
          <a:xfrm>
            <a:off x="1285852" y="2786058"/>
            <a:ext cx="6162675" cy="3667125"/>
          </a:xfrm>
          <a:prstGeom prst="rect">
            <a:avLst/>
          </a:prstGeom>
          <a:noFill/>
          <a:ln w="9525">
            <a:noFill/>
            <a:miter lim="800000"/>
            <a:headEnd/>
            <a:tailEnd/>
          </a:ln>
          <a:effectLst/>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1000"/>
                                        <p:tgtEl>
                                          <p:spTgt spid="2050"/>
                                        </p:tgtEl>
                                      </p:cBhvr>
                                    </p:animEffect>
                                    <p:anim calcmode="lin" valueType="num">
                                      <p:cBhvr>
                                        <p:cTn id="15" dur="1000" fill="hold"/>
                                        <p:tgtEl>
                                          <p:spTgt spid="2050"/>
                                        </p:tgtEl>
                                        <p:attrNameLst>
                                          <p:attrName>style.rotation</p:attrName>
                                        </p:attrNameLst>
                                      </p:cBhvr>
                                      <p:tavLst>
                                        <p:tav tm="0">
                                          <p:val>
                                            <p:fltVal val="720"/>
                                          </p:val>
                                        </p:tav>
                                        <p:tav tm="100000">
                                          <p:val>
                                            <p:fltVal val="0"/>
                                          </p:val>
                                        </p:tav>
                                      </p:tavLst>
                                    </p:anim>
                                    <p:anim calcmode="lin" valueType="num">
                                      <p:cBhvr>
                                        <p:cTn id="16" dur="1000" fill="hold"/>
                                        <p:tgtEl>
                                          <p:spTgt spid="2050"/>
                                        </p:tgtEl>
                                        <p:attrNameLst>
                                          <p:attrName>ppt_h</p:attrName>
                                        </p:attrNameLst>
                                      </p:cBhvr>
                                      <p:tavLst>
                                        <p:tav tm="0">
                                          <p:val>
                                            <p:fltVal val="0"/>
                                          </p:val>
                                        </p:tav>
                                        <p:tav tm="100000">
                                          <p:val>
                                            <p:strVal val="#ppt_h"/>
                                          </p:val>
                                        </p:tav>
                                      </p:tavLst>
                                    </p:anim>
                                    <p:anim calcmode="lin" valueType="num">
                                      <p:cBhvr>
                                        <p:cTn id="17" dur="1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4883196"/>
          </a:xfrm>
        </p:spPr>
        <p:txBody>
          <a:bodyPr>
            <a:normAutofit/>
          </a:bodyPr>
          <a:lstStyle/>
          <a:p>
            <a:pPr algn="just"/>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نمودار های کنترل: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نمودارهای کنترل از داده های حاصل از فرایند تولید که به طور مستمر تهیه گردیده اند،استفاده کرده و آنها را به صورت مفید و قابل بررسی جهت پیشگیری از تولید محصولات معیوب،به مدیریت ارائه می نماید.می توان از نمودار های کنترل جهت بررسی خروجی فرایند و مشخص کردن زمان نیاز به ایجاد تغییر در فرایند به منظور باز گرداندن آن به حالت تحت کنترل،استفاده کرد. </a:t>
            </a:r>
          </a:p>
          <a:p>
            <a:pPr>
              <a:buNone/>
            </a:pPr>
            <a:endParaRPr lang="en-US"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endParaRPr>
          </a:p>
        </p:txBody>
      </p:sp>
      <p:pic>
        <p:nvPicPr>
          <p:cNvPr id="3074" name="Picture 2"/>
          <p:cNvPicPr>
            <a:picLocks noChangeAspect="1" noChangeArrowheads="1"/>
          </p:cNvPicPr>
          <p:nvPr/>
        </p:nvPicPr>
        <p:blipFill>
          <a:blip r:embed="rId2"/>
          <a:srcRect/>
          <a:stretch>
            <a:fillRect/>
          </a:stretch>
        </p:blipFill>
        <p:spPr bwMode="auto">
          <a:xfrm>
            <a:off x="1714480" y="3286124"/>
            <a:ext cx="5500726" cy="3383383"/>
          </a:xfrm>
          <a:prstGeom prst="rect">
            <a:avLst/>
          </a:prstGeom>
          <a:noFill/>
          <a:ln w="9525">
            <a:noFill/>
            <a:miter lim="800000"/>
            <a:headEnd/>
            <a:tailEnd/>
          </a:ln>
          <a:effectLst/>
        </p:spPr>
      </p:pic>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checkerboard(across)">
                                      <p:cBhvr>
                                        <p:cTn id="14"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714488"/>
            <a:ext cx="8229600" cy="4740320"/>
          </a:xfrm>
        </p:spPr>
        <p:txBody>
          <a:bodyPr>
            <a:normAutofit/>
          </a:bodyPr>
          <a:lstStyle/>
          <a:p>
            <a:pPr algn="just"/>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نمودار های پراکندگی: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نمودار پراکندگی یا نمودار نقطه ای آسان ترین راه برای تشخیص این است که آیا بین دو متغیر رابطه علت و معلول وجود دارد یا نه. کافی است داده های متناظر دو متغییر را بر روی محور های مختصات رسم کرد.</a:t>
            </a:r>
            <a:endParaRPr lang="en-US"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endParaRPr>
          </a:p>
        </p:txBody>
      </p:sp>
      <p:pic>
        <p:nvPicPr>
          <p:cNvPr id="4098" name="Picture 2" descr="C:\Users\maryam\Desktop\5.jpg"/>
          <p:cNvPicPr>
            <a:picLocks noChangeAspect="1" noChangeArrowheads="1"/>
          </p:cNvPicPr>
          <p:nvPr/>
        </p:nvPicPr>
        <p:blipFill>
          <a:blip r:embed="rId2"/>
          <a:srcRect/>
          <a:stretch>
            <a:fillRect/>
          </a:stretch>
        </p:blipFill>
        <p:spPr bwMode="auto">
          <a:xfrm>
            <a:off x="1928794" y="2857496"/>
            <a:ext cx="5143536" cy="3857652"/>
          </a:xfrm>
          <a:prstGeom prst="rect">
            <a:avLst/>
          </a:prstGeom>
          <a:noFill/>
        </p:spPr>
      </p:pic>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4098"/>
                                        </p:tgtEl>
                                        <p:attrNameLst>
                                          <p:attrName>style.visibility</p:attrName>
                                        </p:attrNameLst>
                                      </p:cBhvr>
                                      <p:to>
                                        <p:strVal val="visible"/>
                                      </p:to>
                                    </p:set>
                                    <p:anim calcmode="lin" valueType="num">
                                      <p:cBhvr>
                                        <p:cTn id="15" dur="1000" fill="hold"/>
                                        <p:tgtEl>
                                          <p:spTgt spid="4098"/>
                                        </p:tgtEl>
                                        <p:attrNameLst>
                                          <p:attrName>ppt_w</p:attrName>
                                        </p:attrNameLst>
                                      </p:cBhvr>
                                      <p:tavLst>
                                        <p:tav tm="0">
                                          <p:val>
                                            <p:fltVal val="0"/>
                                          </p:val>
                                        </p:tav>
                                        <p:tav tm="100000">
                                          <p:val>
                                            <p:strVal val="#ppt_w"/>
                                          </p:val>
                                        </p:tav>
                                      </p:tavLst>
                                    </p:anim>
                                    <p:anim calcmode="lin" valueType="num">
                                      <p:cBhvr>
                                        <p:cTn id="16" dur="1000" fill="hold"/>
                                        <p:tgtEl>
                                          <p:spTgt spid="4098"/>
                                        </p:tgtEl>
                                        <p:attrNameLst>
                                          <p:attrName>ppt_h</p:attrName>
                                        </p:attrNameLst>
                                      </p:cBhvr>
                                      <p:tavLst>
                                        <p:tav tm="0">
                                          <p:val>
                                            <p:fltVal val="0"/>
                                          </p:val>
                                        </p:tav>
                                        <p:tav tm="100000">
                                          <p:val>
                                            <p:strVal val="#ppt_h"/>
                                          </p:val>
                                        </p:tav>
                                      </p:tavLst>
                                    </p:anim>
                                    <p:anim calcmode="lin" valueType="num">
                                      <p:cBhvr>
                                        <p:cTn id="17" dur="1000" fill="hold"/>
                                        <p:tgtEl>
                                          <p:spTgt spid="4098"/>
                                        </p:tgtEl>
                                        <p:attrNameLst>
                                          <p:attrName>style.rotation</p:attrName>
                                        </p:attrNameLst>
                                      </p:cBhvr>
                                      <p:tavLst>
                                        <p:tav tm="0">
                                          <p:val>
                                            <p:fltVal val="90"/>
                                          </p:val>
                                        </p:tav>
                                        <p:tav tm="100000">
                                          <p:val>
                                            <p:fltVal val="0"/>
                                          </p:val>
                                        </p:tav>
                                      </p:tavLst>
                                    </p:anim>
                                    <p:animEffect transition="in" filter="fade">
                                      <p:cBhvr>
                                        <p:cTn id="18"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ایزو 9000 </a:t>
            </a:r>
          </a:p>
          <a:p>
            <a:pPr>
              <a:buNone/>
            </a:pP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p>
          <a:p>
            <a:pPr algn="just">
              <a:buNone/>
            </a:pP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در سال 1964، سازمان بین المللی استاندارد سازی با هدف ترویج و گسترش استانداردهای بین المللی جهت تسهیل تبادل کالا و خدمات در سطح جهانی، در ژنو تشکیل شد. هیأت فنی این سازمان، اولین بار در سال 1987،سلسله نسخی را شامل استاندارد بین المللی برای سیستم های کیفیت منتشر کرد که به سرعت در اتحادیه اروپا ،ایالات متحده و بسیاری از کشور های جهان پذیرفته شد.</a:t>
            </a:r>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4883196"/>
          </a:xfrm>
        </p:spPr>
        <p:txBody>
          <a:bodyPr/>
          <a:lstStyle/>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rPr>
              <a:t>استانداردهاي ايزو 9000</a:t>
            </a:r>
            <a:endParaRPr lang="en-US" sz="2000" b="1" spc="50" dirty="0" smtClean="0">
              <a:ln w="13500">
                <a:solidFill>
                  <a:schemeClr val="accent1">
                    <a:shade val="2500"/>
                    <a:alpha val="6500"/>
                  </a:schemeClr>
                </a:solidFill>
                <a:prstDash val="solid"/>
              </a:ln>
              <a:solidFill>
                <a:schemeClr val="accent1"/>
              </a:solidFill>
              <a:effectLst>
                <a:innerShdw blurRad="50900" dist="38500" dir="13500000">
                  <a:srgbClr val="000000">
                    <a:alpha val="60000"/>
                  </a:srgbClr>
                </a:innerShdw>
              </a:effectLst>
              <a:cs typeface="B Homa" pitchFamily="2" charset="-78"/>
            </a:endParaRPr>
          </a:p>
        </p:txBody>
      </p:sp>
      <p:sp>
        <p:nvSpPr>
          <p:cNvPr id="5" name="Rectangle 3"/>
          <p:cNvSpPr txBox="1">
            <a:spLocks noChangeArrowheads="1"/>
          </p:cNvSpPr>
          <p:nvPr/>
        </p:nvSpPr>
        <p:spPr>
          <a:xfrm>
            <a:off x="1500166" y="2857496"/>
            <a:ext cx="6196026" cy="2643206"/>
          </a:xfrm>
          <a:prstGeom prst="rect">
            <a:avLst/>
          </a:prstGeom>
        </p:spPr>
        <p:txBody>
          <a:bodyPr vert="horz" anchor="t">
            <a:normAutofit fontScale="55000" lnSpcReduction="20000"/>
          </a:bodyPr>
          <a:lstStyle/>
          <a:p>
            <a:pPr marL="448056" marR="0" lvl="0" indent="-384048" algn="ctr" defTabSz="914400" rtl="1" eaLnBrk="1" fontAlgn="auto" latinLnBrk="0" hangingPunct="1">
              <a:lnSpc>
                <a:spcPct val="120000"/>
              </a:lnSpc>
              <a:spcBef>
                <a:spcPct val="20000"/>
              </a:spcBef>
              <a:spcAft>
                <a:spcPts val="0"/>
              </a:spcAft>
              <a:buClr>
                <a:schemeClr val="accent1"/>
              </a:buClr>
              <a:buSzPct val="80000"/>
              <a:buFontTx/>
              <a:buNone/>
              <a:tabLst/>
              <a:defRPr/>
            </a:pPr>
            <a:endParaRPr kumimoji="0" lang="en-US" sz="3000" b="1" i="0" u="none" strike="noStrike" kern="1200" cap="none" spc="0" normalizeH="0" baseline="0" noProof="0" dirty="0" smtClean="0">
              <a:ln>
                <a:noFill/>
              </a:ln>
              <a:solidFill>
                <a:srgbClr val="CCFF33"/>
              </a:solidFill>
              <a:effectLst/>
              <a:uLnTx/>
              <a:uFillTx/>
              <a:latin typeface="+mn-lt"/>
              <a:ea typeface="+mn-ea"/>
              <a:cs typeface="+mn-cs"/>
            </a:endParaRPr>
          </a:p>
          <a:p>
            <a:pPr marL="448056" marR="0" lvl="0" indent="-384048" algn="ctr" defTabSz="914400" rtl="1" eaLnBrk="1" fontAlgn="auto" latinLnBrk="0" hangingPunct="1">
              <a:lnSpc>
                <a:spcPct val="190000"/>
              </a:lnSpc>
              <a:spcBef>
                <a:spcPct val="20000"/>
              </a:spcBef>
              <a:spcAft>
                <a:spcPts val="0"/>
              </a:spcAft>
              <a:buClr>
                <a:schemeClr val="accent1"/>
              </a:buClr>
              <a:buSzPct val="80000"/>
              <a:buFontTx/>
              <a:buNone/>
              <a:tabLst/>
              <a:defRPr/>
            </a:pPr>
            <a:r>
              <a:rPr kumimoji="0" lang="fa-IR"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rPr>
              <a:t>   </a:t>
            </a:r>
            <a:r>
              <a:rPr kumimoji="0" lang="en-US"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rPr>
              <a:t> </a:t>
            </a:r>
            <a:r>
              <a:rPr kumimoji="0" lang="ar-SA"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rPr>
              <a:t>روش هايي هستند براي اطمينان از اين که سطح کيفيت يک محصول يا خدمت همواره حفظ مي شود</a:t>
            </a:r>
            <a:r>
              <a:rPr kumimoji="0" lang="fa-IR"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rPr>
              <a:t>.</a:t>
            </a:r>
            <a:r>
              <a:rPr kumimoji="0" lang="ar-SA"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rPr>
              <a:t> </a:t>
            </a:r>
            <a:endParaRPr kumimoji="0" lang="en-US" sz="5100" b="1" i="0" u="none" strike="noStrike" kern="1200" spc="50" normalizeH="0" baseline="0" noProof="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uLnTx/>
              <a:uFillTx/>
              <a:cs typeface="B Homa" pitchFamily="2" charset="-78"/>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500034" y="1643050"/>
            <a:ext cx="8229600" cy="4811758"/>
          </a:xfrm>
        </p:spPr>
        <p:txBody>
          <a:bodyPr>
            <a:normAutofit/>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شعار ايزو </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ctr">
              <a:buNone/>
            </a:pP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ar-SA" sz="3200" b="1" spc="5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cs typeface="B Homa" pitchFamily="2" charset="-78"/>
              </a:rPr>
              <a:t>آنچه را انجام مي دهيم، مستند کنيم و آنچه را مستند کرده ايم، هميشه دقيقاً انجام دهيم </a:t>
            </a:r>
            <a:endParaRPr lang="en-US" sz="3200" b="1" spc="5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cs typeface="B Homa" pitchFamily="2" charset="-78"/>
            </a:endParaRPr>
          </a:p>
          <a:p>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
                                            <p:txEl>
                                              <p:pRg st="0" end="0"/>
                                            </p:txEl>
                                          </p:spTgt>
                                        </p:tgtEl>
                                        <p:attrNameLst>
                                          <p:attrName>ppt_x</p:attrName>
                                        </p:attrNameLst>
                                      </p:cBhvr>
                                    </p:anim>
                                    <p:anim from="0" to="-1.0" calcmode="lin" valueType="num">
                                      <p:cBhvr>
                                        <p:cTn id="8" dur="200" decel="50000" autoRev="1" fill="hold">
                                          <p:stCondLst>
                                            <p:cond delay="600"/>
                                          </p:stCondLst>
                                        </p:cTn>
                                        <p:tgtEl>
                                          <p:spTgt spid="4">
                                            <p:txEl>
                                              <p:pRg st="0" end="0"/>
                                            </p:txEl>
                                          </p:spTgt>
                                        </p:tgtEl>
                                        <p:attrNameLst>
                                          <p:attrName>xshear</p:attrName>
                                        </p:attrNameLst>
                                      </p:cBhvr>
                                    </p:anim>
                                    <p:animScale>
                                      <p:cBhvr>
                                        <p:cTn id="9" dur="200" decel="100000" autoRev="1" fill="hold">
                                          <p:stCondLst>
                                            <p:cond delay="600"/>
                                          </p:stCondLst>
                                        </p:cTn>
                                        <p:tgtEl>
                                          <p:spTgt spid="4">
                                            <p:txEl>
                                              <p:pRg st="0" end="0"/>
                                            </p:txEl>
                                          </p:spTgt>
                                        </p:tgtEl>
                                      </p:cBhvr>
                                      <p:from x="100000" y="100000"/>
                                      <p:to x="80000" y="100000"/>
                                    </p:animScale>
                                    <p:anim by="(#ppt_h/3+#ppt_w*0.1)" calcmode="lin" valueType="num">
                                      <p:cBhvr additive="sum">
                                        <p:cTn id="10" dur="200" decel="100000" autoRev="1" fill="hold">
                                          <p:stCondLst>
                                            <p:cond delay="600"/>
                                          </p:stCondLst>
                                        </p:cTn>
                                        <p:tgtEl>
                                          <p:spTgt spid="4">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4883196"/>
          </a:xfrm>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مستندسازي در ايزو </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buNone/>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مستندسازي در ايزو شامل چهار سطح</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مي شود:</a:t>
            </a:r>
          </a:p>
          <a:p>
            <a:pPr>
              <a:lnSpc>
                <a:spcPct val="14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خط مشي کيفيت</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4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روش هاي اجرايي</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4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دستور العمل هاي کاري</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4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سوابق</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40000"/>
              </a:lnSpc>
            </a:pP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graphicFrame>
        <p:nvGraphicFramePr>
          <p:cNvPr id="1026" name="Object 2"/>
          <p:cNvGraphicFramePr>
            <a:graphicFrameLocks/>
          </p:cNvGraphicFramePr>
          <p:nvPr/>
        </p:nvGraphicFramePr>
        <p:xfrm>
          <a:off x="428596" y="3714752"/>
          <a:ext cx="2286000" cy="2438400"/>
        </p:xfrm>
        <a:graphic>
          <a:graphicData uri="http://schemas.openxmlformats.org/presentationml/2006/ole">
            <p:oleObj spid="_x0000_s1026" name="Clip" r:id="rId3" imgW="3420720" imgH="3676320" progId="">
              <p:embed/>
            </p:oleObj>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17"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xEl>
                                              <p:pRg st="2" end="2"/>
                                            </p:txEl>
                                          </p:spTgt>
                                        </p:tgtEl>
                                      </p:cBhvr>
                                    </p:animEffect>
                                  </p:childTnLst>
                                </p:cTn>
                              </p:par>
                              <p:par>
                                <p:cTn id="22" presetID="25"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27" dur="10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4">
                                            <p:txEl>
                                              <p:pRg st="3" end="3"/>
                                            </p:txEl>
                                          </p:spTgt>
                                        </p:tgtEl>
                                      </p:cBhvr>
                                    </p:animEffect>
                                  </p:childTnLst>
                                </p:cTn>
                              </p:par>
                              <p:par>
                                <p:cTn id="32" presetID="25" presetClass="entr" presetSubtype="0" fill="hold"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 calcmode="lin" valueType="num">
                                      <p:cBhvr>
                                        <p:cTn id="34"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37"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4">
                                            <p:txEl>
                                              <p:pRg st="4" end="4"/>
                                            </p:txEl>
                                          </p:spTgt>
                                        </p:tgtEl>
                                      </p:cBhvr>
                                    </p:animEffect>
                                  </p:childTnLst>
                                </p:cTn>
                              </p:par>
                              <p:par>
                                <p:cTn id="42" presetID="25" presetClass="entr" presetSubtype="0" fill="hold" nodeType="with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 calcmode="lin" valueType="num">
                                      <p:cBhvr>
                                        <p:cTn id="44" dur="500" decel="50000" fill="hold">
                                          <p:stCondLst>
                                            <p:cond delay="0"/>
                                          </p:stCondLst>
                                        </p:cTn>
                                        <p:tgtEl>
                                          <p:spTgt spid="4">
                                            <p:txEl>
                                              <p:pRg st="5" end="5"/>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4">
                                            <p:txEl>
                                              <p:pRg st="5" end="5"/>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4">
                                            <p:txEl>
                                              <p:pRg st="5" end="5"/>
                                            </p:txEl>
                                          </p:spTgt>
                                        </p:tgtEl>
                                        <p:attrNameLst>
                                          <p:attrName>ppt_w</p:attrName>
                                        </p:attrNameLst>
                                      </p:cBhvr>
                                      <p:tavLst>
                                        <p:tav tm="0">
                                          <p:val>
                                            <p:strVal val="#ppt_w*.05"/>
                                          </p:val>
                                        </p:tav>
                                        <p:tav tm="100000">
                                          <p:val>
                                            <p:strVal val="#ppt_w"/>
                                          </p:val>
                                        </p:tav>
                                      </p:tavLst>
                                    </p:anim>
                                    <p:anim calcmode="lin" valueType="num">
                                      <p:cBhvr>
                                        <p:cTn id="47" dur="10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4">
                                            <p:txEl>
                                              <p:pRg st="5" end="5"/>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4">
                                            <p:txEl>
                                              <p:pRg st="5" end="5"/>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4">
                                            <p:txEl>
                                              <p:pRg st="5" end="5"/>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4">
                                            <p:txEl>
                                              <p:pRg st="5" end="5"/>
                                            </p:txEl>
                                          </p:spTgt>
                                        </p:tgtEl>
                                      </p:cBhvr>
                                    </p:animEffect>
                                  </p:childTnLst>
                                </p:cTn>
                              </p:par>
                              <p:par>
                                <p:cTn id="52" presetID="25" presetClass="entr" presetSubtype="0" fill="hold" nodeType="with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 calcmode="lin" valueType="num">
                                      <p:cBhvr>
                                        <p:cTn id="54" dur="500" decel="50000" fill="hold">
                                          <p:stCondLst>
                                            <p:cond delay="0"/>
                                          </p:stCondLst>
                                        </p:cTn>
                                        <p:tgtEl>
                                          <p:spTgt spid="4">
                                            <p:txEl>
                                              <p:pRg st="6" end="6"/>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4">
                                            <p:txEl>
                                              <p:pRg st="6" end="6"/>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4">
                                            <p:txEl>
                                              <p:pRg st="6" end="6"/>
                                            </p:txEl>
                                          </p:spTgt>
                                        </p:tgtEl>
                                        <p:attrNameLst>
                                          <p:attrName>ppt_w</p:attrName>
                                        </p:attrNameLst>
                                      </p:cBhvr>
                                      <p:tavLst>
                                        <p:tav tm="0">
                                          <p:val>
                                            <p:strVal val="#ppt_w*.05"/>
                                          </p:val>
                                        </p:tav>
                                        <p:tav tm="100000">
                                          <p:val>
                                            <p:strVal val="#ppt_w"/>
                                          </p:val>
                                        </p:tav>
                                      </p:tavLst>
                                    </p:anim>
                                    <p:anim calcmode="lin" valueType="num">
                                      <p:cBhvr>
                                        <p:cTn id="57" dur="10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4">
                                            <p:txEl>
                                              <p:pRg st="6" end="6"/>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4">
                                            <p:txEl>
                                              <p:pRg st="6" end="6"/>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4">
                                            <p:txEl>
                                              <p:pRg st="6" end="6"/>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4883196"/>
          </a:xfrm>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فراگیر</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(TQM)</a:t>
            </a: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just"/>
            <a:r>
              <a:rPr lang="fa-IR" sz="2800" b="1" dirty="0" smtClean="0">
                <a:solidFill>
                  <a:srgbClr val="CCFF33"/>
                </a:solidFill>
              </a:rPr>
              <a:t> </a:t>
            </a: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کاربرد روش هاي کمي و نيروي انساني براي بهبود تمامي فرايندها در سازمان و پيشي گرفتن از نيازهاي مشتري، چه در زمان حال و چه در آينده است </a:t>
            </a:r>
            <a:r>
              <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a:t>
            </a:r>
            <a:endParaRPr lang="en-US" sz="2400" b="1" spc="50" dirty="0" smtClean="0">
              <a:ln w="13500">
                <a:solidFill>
                  <a:schemeClr val="accent1">
                    <a:shade val="2500"/>
                    <a:alpha val="6500"/>
                  </a:schemeClr>
                </a:solidFill>
                <a:prstDash val="solid"/>
              </a:ln>
              <a:solidFill>
                <a:schemeClr val="accent6"/>
              </a:solidFill>
              <a:effectLst>
                <a:innerShdw blurRad="50900" dist="38500" dir="13500000">
                  <a:srgbClr val="000000">
                    <a:alpha val="60000"/>
                  </a:srgbClr>
                </a:innerShdw>
              </a:effectLst>
              <a:cs typeface="B Homa" pitchFamily="2" charset="-78"/>
            </a:endParaRPr>
          </a:p>
        </p:txBody>
      </p:sp>
      <p:pic>
        <p:nvPicPr>
          <p:cNvPr id="5" name="Picture 2" descr="C:\Users\ali\Downloads\Transparent TQM logo 1.gif"/>
          <p:cNvPicPr>
            <a:picLocks noChangeAspect="1" noChangeArrowheads="1"/>
          </p:cNvPicPr>
          <p:nvPr/>
        </p:nvPicPr>
        <p:blipFill>
          <a:blip r:embed="rId2" cstate="print"/>
          <a:srcRect/>
          <a:stretch>
            <a:fillRect/>
          </a:stretch>
        </p:blipFill>
        <p:spPr bwMode="auto">
          <a:xfrm>
            <a:off x="1428728" y="1785926"/>
            <a:ext cx="1885950" cy="1885950"/>
          </a:xfrm>
          <a:prstGeom prst="rect">
            <a:avLst/>
          </a:prstGeom>
          <a:noFill/>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 calcmode="lin" valueType="num">
                                      <p:cBhvr>
                                        <p:cTn id="14" dur="500" fill="hold"/>
                                        <p:tgtEl>
                                          <p:spTgt spid="5"/>
                                        </p:tgtEl>
                                        <p:attrNameLst>
                                          <p:attrName>style.rotation</p:attrName>
                                        </p:attrNameLst>
                                      </p:cBhvr>
                                      <p:tavLst>
                                        <p:tav tm="0">
                                          <p:val>
                                            <p:fltVal val="360"/>
                                          </p:val>
                                        </p:tav>
                                        <p:tav tm="100000">
                                          <p:val>
                                            <p:fltVal val="0"/>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Scale>
                                      <p:cBhvr>
                                        <p:cTn id="20"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4">
                                            <p:txEl>
                                              <p:pRg st="4" end="4"/>
                                            </p:txEl>
                                          </p:spTgt>
                                        </p:tgtEl>
                                        <p:attrNameLst>
                                          <p:attrName>ppt_x</p:attrName>
                                          <p:attrName>ppt_y</p:attrName>
                                        </p:attrNameLst>
                                      </p:cBhvr>
                                    </p:animMotion>
                                    <p:animEffect transition="in" filter="fade">
                                      <p:cBhvr>
                                        <p:cTn id="2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b="40094"/>
          <a:stretch>
            <a:fillRect/>
          </a:stretch>
        </p:blipFill>
        <p:spPr bwMode="auto">
          <a:xfrm>
            <a:off x="3786182" y="428604"/>
            <a:ext cx="1290637" cy="1077913"/>
          </a:xfrm>
          <a:prstGeom prst="rect">
            <a:avLst/>
          </a:prstGeom>
          <a:ln>
            <a:noFill/>
          </a:ln>
          <a:effectLst>
            <a:outerShdw blurRad="292100" dist="139700" dir="2700000" algn="tl" rotWithShape="0">
              <a:srgbClr val="333333">
                <a:alpha val="65000"/>
              </a:srgbClr>
            </a:outerShdw>
          </a:effectLst>
        </p:spPr>
      </p:pic>
      <p:sp>
        <p:nvSpPr>
          <p:cNvPr id="5" name="Text Box 5" descr="Paper bag"/>
          <p:cNvSpPr txBox="1">
            <a:spLocks noGrp="1" noChangeArrowheads="1"/>
          </p:cNvSpPr>
          <p:nvPr>
            <p:ph idx="1"/>
          </p:nvPr>
        </p:nvSpPr>
        <p:spPr bwMode="auto">
          <a:xfrm>
            <a:off x="3071802" y="1928802"/>
            <a:ext cx="3071834" cy="600164"/>
          </a:xfrm>
          <a:prstGeom prst="rect">
            <a:avLst/>
          </a:prstGeom>
          <a:noFill/>
          <a:ln w="9525" algn="ctr">
            <a:noFill/>
            <a:miter lim="800000"/>
            <a:headEnd/>
            <a:tailEnd/>
          </a:ln>
        </p:spPr>
        <p:txBody>
          <a:bodyPr wrap="square">
            <a:spAutoFit/>
          </a:bodyPr>
          <a:lstStyle/>
          <a:p>
            <a:pPr algn="ctr" eaLnBrk="0" hangingPunct="0">
              <a:lnSpc>
                <a:spcPct val="75000"/>
              </a:lnSpc>
              <a:spcBef>
                <a:spcPct val="50000"/>
              </a:spcBef>
              <a:buNone/>
            </a:pP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       دانشگاه </a:t>
            </a:r>
            <a:r>
              <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پيام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نور</a:t>
            </a:r>
            <a:r>
              <a:rPr lang="en-US"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واحد خوی </a:t>
            </a:r>
          </a:p>
          <a:p>
            <a:pPr algn="ctr" eaLnBrk="0" hangingPunct="0">
              <a:lnSpc>
                <a:spcPct val="75000"/>
              </a:lnSpc>
              <a:spcBef>
                <a:spcPct val="50000"/>
              </a:spcBef>
              <a:buNone/>
            </a:pP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rPr>
              <a:t>      رشته مهندسي صنايع</a:t>
            </a:r>
            <a:endPar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Zar" pitchFamily="2" charset="-78"/>
              <a:cs typeface="B Homa" pitchFamily="2" charset="-78"/>
            </a:endParaRPr>
          </a:p>
        </p:txBody>
      </p:sp>
      <p:sp>
        <p:nvSpPr>
          <p:cNvPr id="6" name="TextBox 5"/>
          <p:cNvSpPr txBox="1"/>
          <p:nvPr/>
        </p:nvSpPr>
        <p:spPr>
          <a:xfrm>
            <a:off x="714348" y="2643182"/>
            <a:ext cx="7715304" cy="3985706"/>
          </a:xfrm>
          <a:prstGeom prst="rect">
            <a:avLst/>
          </a:prstGeom>
          <a:noFill/>
        </p:spPr>
        <p:txBody>
          <a:bodyPr wrap="square" rtlCol="1">
            <a:spAutoFit/>
          </a:bodyPr>
          <a:lstStyle/>
          <a:p>
            <a:r>
              <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fa-IR"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موضوع: </a:t>
            </a:r>
          </a:p>
          <a:p>
            <a:r>
              <a:rPr lang="fa-IR" sz="3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fa-IR"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a:t>
            </a:r>
          </a:p>
          <a:p>
            <a:endPar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استاد مربوطه: آقای علی گل احمدی</a:t>
            </a:r>
            <a:endPar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p>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منبع: </a:t>
            </a:r>
          </a:p>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حيدري، ابراهيم، مديريت مهندسي، دانشگاه پيام نور، 1385</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ارائه دهندگان: آقایان امیر کاظمی ،مهدی قدرت جو و سید توحید حسینی</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بهار 91</a:t>
            </a:r>
          </a:p>
          <a:p>
            <a:endParaRPr lang="fa-IR" sz="11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643050"/>
            <a:ext cx="8229600" cy="4811758"/>
          </a:xfrm>
        </p:spPr>
        <p:txBody>
          <a:bodyPr>
            <a:normAutofit/>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عوامل موفقيت در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rPr>
              <a:t>TQM</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endParaRPr>
          </a:p>
          <a:p>
            <a:pPr>
              <a:lnSpc>
                <a:spcPct val="190000"/>
              </a:lnSpc>
            </a:pPr>
            <a:r>
              <a:rPr lang="ar-SA"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کار و تلاش به منظور افزايش بازدهي داخلي (معمولاً در ارتباط با</a:t>
            </a:r>
            <a:r>
              <a:rPr lang="fa-IR"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ar-SA"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هزينه)</a:t>
            </a:r>
            <a:endParaRPr lang="fa-IR"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90000"/>
              </a:lnSpc>
            </a:pPr>
            <a:r>
              <a:rPr lang="ar-SA"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کار و تلاش به منظور اصلاح و بهبود در اجراي امور داخلي (معمولاً در ارتباط با مشتري) </a:t>
            </a:r>
            <a:endParaRPr lang="en-US" sz="23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4">
                                            <p:txEl>
                                              <p:pRg st="0" end="0"/>
                                            </p:txEl>
                                          </p:spTgt>
                                        </p:tgtEl>
                                        <p:attrNameLst>
                                          <p:attrName>ppt_w</p:attrName>
                                        </p:attrNameLst>
                                      </p:cBhvr>
                                    </p:anim>
                                    <p:anim by="(#ppt_w*0.50)" calcmode="lin" valueType="num">
                                      <p:cBhvr>
                                        <p:cTn id="8" dur="250" decel="50000" autoRev="1" fill="hold">
                                          <p:stCondLst>
                                            <p:cond delay="0"/>
                                          </p:stCondLst>
                                        </p:cTn>
                                        <p:tgtEl>
                                          <p:spTgt spid="4">
                                            <p:txEl>
                                              <p:pRg st="0" end="0"/>
                                            </p:txEl>
                                          </p:spTgt>
                                        </p:tgtEl>
                                        <p:attrNameLst>
                                          <p:attrName>ppt_x</p:attrName>
                                        </p:attrNameLst>
                                      </p:cBhvr>
                                    </p:anim>
                                    <p:anim from="(-#ppt_h/2)" to="(#ppt_y)" calcmode="lin" valueType="num">
                                      <p:cBhvr>
                                        <p:cTn id="9" dur="500" fill="hold">
                                          <p:stCondLst>
                                            <p:cond delay="0"/>
                                          </p:stCondLst>
                                        </p:cTn>
                                        <p:tgtEl>
                                          <p:spTgt spid="4">
                                            <p:txEl>
                                              <p:pRg st="0" end="0"/>
                                            </p:txEl>
                                          </p:spTgt>
                                        </p:tgtEl>
                                        <p:attrNameLst>
                                          <p:attrName>ppt_y</p:attrName>
                                        </p:attrNameLst>
                                      </p:cBhvr>
                                    </p:anim>
                                    <p:animRot by="21600000">
                                      <p:cBhvr>
                                        <p:cTn id="10" dur="500" fill="hold">
                                          <p:stCondLst>
                                            <p:cond delay="0"/>
                                          </p:stCondLst>
                                        </p:cTn>
                                        <p:tgtEl>
                                          <p:spTgt spid="4">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000"/>
                                        <p:tgtEl>
                                          <p:spTgt spid="4">
                                            <p:txEl>
                                              <p:pRg st="2" end="2"/>
                                            </p:txEl>
                                          </p:spTgt>
                                        </p:tgtEl>
                                      </p:cBhvr>
                                    </p:animEffect>
                                    <p:anim calcmode="lin" valueType="num">
                                      <p:cBhvr>
                                        <p:cTn id="1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357158" y="1643050"/>
            <a:ext cx="8229600" cy="4811758"/>
          </a:xfrm>
        </p:spPr>
        <p:txBody>
          <a:bodyPr>
            <a:normAutofit fontScale="92500" lnSpcReduction="20000"/>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اصول پياده سازي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rPr>
              <a:t>TQM</a:t>
            </a:r>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endParaRP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endParaRPr>
          </a:p>
          <a:p>
            <a:pPr marL="609600" indent="-609600">
              <a:lnSpc>
                <a:spcPct val="20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مديريتي متعهد و شريک در کار</a:t>
            </a:r>
            <a:endParaRPr lang="fa-IR"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609600" indent="-609600">
              <a:lnSpc>
                <a:spcPct val="20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تمرکز پايدار بر مشتريان داخلي و خارجي</a:t>
            </a:r>
            <a:endParaRPr lang="fa-IR"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609600" indent="-609600">
              <a:lnSpc>
                <a:spcPct val="20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استفاده مؤثر و فراگير از نيروي کار </a:t>
            </a:r>
            <a:endParaRPr lang="en-US" sz="2200" b="1" dirty="0" smtClean="0">
              <a:cs typeface="B Homa" pitchFamily="2" charset="-78"/>
            </a:endParaRPr>
          </a:p>
          <a:p>
            <a:pPr marL="609600" indent="-609600">
              <a:lnSpc>
                <a:spcPct val="22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بهبود مستمر در کار و فرايندهاي توليد</a:t>
            </a:r>
            <a:endParaRPr lang="fa-IR"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609600" indent="-609600">
              <a:lnSpc>
                <a:spcPct val="22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رفتار با تأمين کنندگان همانند رفتار با شرکاء</a:t>
            </a:r>
            <a:endParaRPr lang="fa-IR"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609600" indent="-609600">
              <a:lnSpc>
                <a:spcPct val="220000"/>
              </a:lnSpc>
            </a:pPr>
            <a:r>
              <a:rPr lang="ar-SA"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استقرار سيستم سنجش عملکرد فعاليت ها</a:t>
            </a:r>
            <a:endParaRPr lang="en-US" sz="2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endParaRPr lang="en-US"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1000"/>
                                        <p:tgtEl>
                                          <p:spTgt spid="4">
                                            <p:txEl>
                                              <p:pRg st="4" end="4"/>
                                            </p:txEl>
                                          </p:spTgt>
                                        </p:tgtEl>
                                      </p:cBhvr>
                                    </p:animEffect>
                                    <p:anim calcmode="lin" valueType="num">
                                      <p:cBhvr>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1000"/>
                                        <p:tgtEl>
                                          <p:spTgt spid="4">
                                            <p:txEl>
                                              <p:pRg st="6" end="6"/>
                                            </p:txEl>
                                          </p:spTgt>
                                        </p:tgtEl>
                                      </p:cBhvr>
                                    </p:animEffect>
                                    <p:anim calcmode="lin" valueType="num">
                                      <p:cBhvr>
                                        <p:cTn id="4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4883196"/>
          </a:xfrm>
        </p:spPr>
        <p:txBody>
          <a:bodyPr>
            <a:normAutofit fontScale="62500" lnSpcReduction="20000"/>
          </a:bodyPr>
          <a:lstStyle/>
          <a:p>
            <a:r>
              <a:rPr lang="fa-IR" sz="4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دکتر دمينگ</a:t>
            </a:r>
          </a:p>
          <a:p>
            <a:endParaRPr lang="fa-IR" sz="4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3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بیوگرافی</a:t>
            </a:r>
          </a:p>
          <a:p>
            <a:pPr>
              <a:buNone/>
            </a:pPr>
            <a:endPar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just">
              <a:lnSpc>
                <a:spcPct val="110000"/>
              </a:lnSpc>
              <a:buNone/>
            </a:pPr>
            <a:r>
              <a:rPr lang="fa-IR" sz="2800" i="1" dirty="0" smtClean="0"/>
              <a:t>  </a:t>
            </a:r>
            <a:r>
              <a:rPr lang="fa-IR" sz="28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دكتر  ويليام ادواردز دمينگ  در سال 1900 در ايالات متحده آمريكا چشم به جهان گشود. وي بزرگترين فرزند  فروم ايرون ادواردز  و  ويليام آلبرت دمينگ  بود. هنگامي كه دمينگ پسربچه  اي بود با والدين  برش رابرت  به  وايومي  نقل مكان كرد. دمينگ جوان از انجام هيچ كاري دريغ نمي كرد و هرچه مي توانست پس انداز مي كرد در حالي كه هم دوره هاي او در مزرعه مشغول به كار بودند. او با پولي كه پس انداز كرده بود وارد دانشگاه شد. دمينگ در رشته مهندسي و رياضيات ادامه تحصيل داد و در صنعت مشغول به كار شد.    دكتر دمينگ دروس پيشرفته اي را در رشته هاي آمار و كيفيت در دانشگاه هاي نيويورك و كلمبيا به مدت پنجاه سال تدريس مي كرد. در سال 1991 مجله : </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a:t>
            </a:r>
            <a:r>
              <a:rPr lang="en-US" sz="28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U.S news</a:t>
            </a:r>
            <a:r>
              <a:rPr lang="en-US"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a:t>
            </a:r>
            <a:r>
              <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مقاله هاي را تحت عنوان نه شخصيتي كه دنيا را متحول ساخته است به چاپ رساند. اولين آن ها پال بود و آخرينشان دكتر دمينگ اين تنها يكي از چندين افتخار دكتر دمينگ بود. من الجمله هجده مدرك افتخاري. دكتر دمينگ علاوه بر اين ها برنده مدال فن آوري ملي آمريكا شد.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28596" y="1571612"/>
            <a:ext cx="8229600" cy="4643438"/>
          </a:xfrm>
        </p:spPr>
        <p:txBody>
          <a:bodyPr>
            <a:normAutofit/>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اصول دمینگ</a:t>
            </a:r>
          </a:p>
          <a:p>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5" name="Rectangle 3"/>
          <p:cNvSpPr txBox="1">
            <a:spLocks noChangeArrowheads="1"/>
          </p:cNvSpPr>
          <p:nvPr/>
        </p:nvSpPr>
        <p:spPr>
          <a:xfrm>
            <a:off x="1142976" y="2357430"/>
            <a:ext cx="7239000" cy="4257676"/>
          </a:xfrm>
          <a:prstGeom prst="rect">
            <a:avLst/>
          </a:prstGeom>
        </p:spPr>
        <p:txBody>
          <a:bodyPr vert="horz" anchor="t">
            <a:normAutofit lnSpcReduction="10000"/>
          </a:bodyPr>
          <a:lstStyle/>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1-تعيين اهداف سازمان براي بهبود محصولات و خدمات</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2- پذيرفتن فلسفه جديد</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3- درک هدف بازرسي</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a:lnSpc>
                <a:spcPct val="180000"/>
              </a:lnSpc>
              <a:buNone/>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4- پايان دادن به پاداش هاي بازاريابي صرفاً براساس قيمت</a:t>
            </a:r>
            <a:r>
              <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                   </a:t>
            </a: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5- بهبود مستمر و مداوم سيستم</a:t>
            </a: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80000"/>
              </a:lnSpc>
              <a:buNone/>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6- نهادينه کردن آموزش</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80000"/>
              </a:lnSpc>
              <a:buNone/>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7- تعليم رهبري</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80000"/>
              </a:lnSpc>
              <a:buNone/>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8- برطرف کردن ترس و ايجاد اعتماد و فضاي نوآوري</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additive="base">
                                        <p:cTn id="2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additive="base">
                                        <p:cTn id="34"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 calcmode="lin" valueType="num">
                                      <p:cBhvr additive="base">
                                        <p:cTn id="3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643050"/>
            <a:ext cx="8229600" cy="4811758"/>
          </a:xfrm>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اصول دمینگ</a:t>
            </a:r>
          </a:p>
          <a:p>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5" name="Rectangle 3"/>
          <p:cNvSpPr txBox="1">
            <a:spLocks noChangeArrowheads="1"/>
          </p:cNvSpPr>
          <p:nvPr/>
        </p:nvSpPr>
        <p:spPr>
          <a:xfrm>
            <a:off x="1071538" y="2428868"/>
            <a:ext cx="7315200" cy="4214842"/>
          </a:xfrm>
          <a:prstGeom prst="rect">
            <a:avLst/>
          </a:prstGeom>
        </p:spPr>
        <p:txBody>
          <a:bodyPr vert="horz" anchor="t">
            <a:normAutofit/>
          </a:bodyPr>
          <a:lstStyle/>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9- بهينه سازي فعاليت هاي گروه ها و محيط هاي ستادي</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10- حذف شعارها ، نصيحت ها و هدف هاي توخالي</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11- الف </a:t>
            </a:r>
            <a:r>
              <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Zar" pitchFamily="2" charset="-78"/>
                <a:cs typeface="B Homa" pitchFamily="2" charset="-78"/>
              </a:rPr>
              <a:t>–</a:t>
            </a: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 حذف سهميه هاي کمي براي نيروي کار</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11- ب </a:t>
            </a:r>
            <a:r>
              <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Zar" pitchFamily="2" charset="-78"/>
                <a:cs typeface="B Homa" pitchFamily="2" charset="-78"/>
              </a:rPr>
              <a:t>–</a:t>
            </a:r>
            <a:r>
              <a:rPr kumimoji="0" lang="ar-SA"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 حذف مديريت بر مبناي هدف</a:t>
            </a: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a:lnSpc>
                <a:spcPct val="16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12- حذف سدهايي که مانع از افتخار کارکنان به مهارتشان مي شود</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6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13- تشويق و گسترش آموزش</a:t>
            </a: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60000"/>
              </a:lnSpc>
            </a:pPr>
            <a:r>
              <a:rPr lang="ar-SA"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14- اقدام درجهت ايجاد شرايط براي انجام دگرگوني و تحول</a:t>
            </a: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a:p>
            <a:pPr marL="448056" marR="0" lvl="0" indent="-384048" algn="r" defTabSz="914400" rtl="1" eaLnBrk="1" fontAlgn="auto" latinLnBrk="0" hangingPunct="1">
              <a:lnSpc>
                <a:spcPct val="150000"/>
              </a:lnSpc>
              <a:spcBef>
                <a:spcPct val="20000"/>
              </a:spcBef>
              <a:spcAft>
                <a:spcPts val="0"/>
              </a:spcAft>
              <a:buClr>
                <a:schemeClr val="accent1"/>
              </a:buClr>
              <a:buSzPct val="80000"/>
              <a:buFontTx/>
              <a:buNone/>
              <a:tabLst/>
              <a:defRPr/>
            </a:pPr>
            <a:endParaRPr kumimoji="0" lang="fa-IR" sz="2000" b="1"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 calcmode="lin" valueType="num">
                                      <p:cBhvr additive="base">
                                        <p:cTn id="26"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 calcmode="lin" valueType="num">
                                      <p:cBhvr additive="base">
                                        <p:cTn id="30"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 calcmode="lin" valueType="num">
                                      <p:cBhvr additive="base">
                                        <p:cTn id="34"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
                                            <p:txEl>
                                              <p:pRg st="6" end="6"/>
                                            </p:txEl>
                                          </p:spTgt>
                                        </p:tgtEl>
                                        <p:attrNameLst>
                                          <p:attrName>style.visibility</p:attrName>
                                        </p:attrNameLst>
                                      </p:cBhvr>
                                      <p:to>
                                        <p:strVal val="visible"/>
                                      </p:to>
                                    </p:set>
                                    <p:anim calcmode="lin" valueType="num">
                                      <p:cBhvr additive="base">
                                        <p:cTn id="3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5" name="Rectangle 2"/>
          <p:cNvSpPr>
            <a:spLocks noGrp="1" noChangeArrowheads="1"/>
          </p:cNvSpPr>
          <p:nvPr>
            <p:ph idx="1"/>
          </p:nvPr>
        </p:nvSpPr>
        <p:spPr>
          <a:xfrm>
            <a:off x="457200" y="1500188"/>
            <a:ext cx="8229600" cy="4954587"/>
          </a:xfrm>
        </p:spPr>
        <p:txBody>
          <a:bodyPr/>
          <a:lstStyle/>
          <a:p>
            <a:pPr algn="r" eaLnBrk="1" hangingPunct="1"/>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گسترش کارکردهاي کيفيت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rPr>
              <a:t>QFD</a:t>
            </a: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a:t>
            </a:r>
          </a:p>
          <a:p>
            <a:pPr algn="r" eaLnBrk="1" hangingPunct="1"/>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just"/>
            <a:r>
              <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يک </a:t>
            </a: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ابزار برنامه ريزي است که براي تشخيص انتظارات مشتري به کار گرفته مي شود و روشي دقيق براي طراحي، توليد و ارزيابي محصول به شمار مي رود</a:t>
            </a:r>
            <a:endParaRPr lang="en-US"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5" name="Rectangle 2"/>
          <p:cNvSpPr>
            <a:spLocks noGrp="1" noChangeArrowheads="1"/>
          </p:cNvSpPr>
          <p:nvPr>
            <p:ph idx="1"/>
          </p:nvPr>
        </p:nvSpPr>
        <p:spPr>
          <a:xfrm>
            <a:off x="457200" y="1643063"/>
            <a:ext cx="8229600" cy="4811712"/>
          </a:xfrm>
        </p:spPr>
        <p:txBody>
          <a:bodyPr/>
          <a:lstStyle/>
          <a:p>
            <a:pPr algn="r" eaLnBrk="1" hangingPunct="1"/>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مزاياي بکارگيري </a:t>
            </a:r>
            <a:r>
              <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rPr>
              <a:t>QFD</a:t>
            </a: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rPr>
              <a:t> </a:t>
            </a:r>
          </a:p>
          <a:p>
            <a:pPr>
              <a:lnSpc>
                <a:spcPct val="170000"/>
              </a:lnSpc>
            </a:pP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مشتري مداري</a:t>
            </a:r>
            <a:endPar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70000"/>
              </a:lnSpc>
            </a:pP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تشويق و گسترش کار تيمي </a:t>
            </a:r>
            <a:endPar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70000"/>
              </a:lnSpc>
            </a:pP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کاهش زمان آماده سازي</a:t>
            </a:r>
            <a:endPar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nSpc>
                <a:spcPct val="170000"/>
              </a:lnSpc>
            </a:pP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ايجاد مستند سازي </a:t>
            </a:r>
            <a:endParaRPr lang="en-US"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r" eaLnBrk="1" hangingPunct="1"/>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B Homa" pitchFamily="2" charset="-78"/>
            </a:endParaRP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additive="base">
                                        <p:cTn id="1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additive="base">
                                        <p:cTn id="2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lstStyle/>
          <a:p>
            <a:pPr algn="r" eaLnBrk="1" hangingPunct="1"/>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تعريف کيفيت:</a:t>
            </a:r>
          </a:p>
          <a:p>
            <a:pPr algn="r" eaLnBrk="1" hangingPunct="1"/>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مجموعه خصوصيات و ويژگي هاي يک محصول يا خدمت که در برگيرنده توانايي آن در برآوردن نيازهاي تلويحي و معين باشد</a:t>
            </a:r>
            <a:r>
              <a:rPr lang="ar-SA"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ox(in)">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ابعاد کیفیت</a:t>
            </a:r>
          </a:p>
          <a:p>
            <a:endPar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marL="521208" indent="-457200"/>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عملکرد                                        </a:t>
            </a:r>
          </a:p>
          <a:p>
            <a:pPr marL="521208" indent="-457200"/>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خصوصیت</a:t>
            </a:r>
          </a:p>
          <a:p>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تطابق</a:t>
            </a:r>
          </a:p>
          <a:p>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قابل اطمینان</a:t>
            </a:r>
          </a:p>
        </p:txBody>
      </p:sp>
      <p:sp>
        <p:nvSpPr>
          <p:cNvPr id="4"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5" name="Rectangle 3"/>
          <p:cNvSpPr txBox="1">
            <a:spLocks noChangeArrowheads="1"/>
          </p:cNvSpPr>
          <p:nvPr/>
        </p:nvSpPr>
        <p:spPr>
          <a:xfrm>
            <a:off x="714348" y="2857496"/>
            <a:ext cx="4071966" cy="4786346"/>
          </a:xfrm>
          <a:prstGeom prst="rect">
            <a:avLst/>
          </a:prstGeom>
        </p:spPr>
        <p:txBody>
          <a:bodyPr vert="horz" anchor="t">
            <a:normAutofit/>
          </a:bodyPr>
          <a:lstStyle/>
          <a:p>
            <a:pPr marL="448056" marR="0" lvl="0" indent="-384048" algn="r" defTabSz="914400" rtl="1" eaLnBrk="1" fontAlgn="auto" latinLnBrk="0" hangingPunct="1">
              <a:lnSpc>
                <a:spcPct val="190000"/>
              </a:lnSpc>
              <a:spcBef>
                <a:spcPct val="20000"/>
              </a:spcBef>
              <a:spcAft>
                <a:spcPts val="0"/>
              </a:spcAft>
              <a:buClr>
                <a:schemeClr val="accent1"/>
              </a:buClr>
              <a:buSzPct val="80000"/>
              <a:buFont typeface="Wingdings 2" pitchFamily="18" charset="2"/>
              <a:buChar char=""/>
              <a:tabLst/>
              <a:defRPr/>
            </a:pP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دوام</a:t>
            </a:r>
          </a:p>
          <a:p>
            <a:pPr marL="448056" marR="0" lvl="0" indent="-384048" algn="r" defTabSz="914400" rtl="1" eaLnBrk="1" fontAlgn="auto" latinLnBrk="0" hangingPunct="1">
              <a:lnSpc>
                <a:spcPct val="190000"/>
              </a:lnSpc>
              <a:spcBef>
                <a:spcPct val="20000"/>
              </a:spcBef>
              <a:spcAft>
                <a:spcPts val="0"/>
              </a:spcAft>
              <a:buClr>
                <a:schemeClr val="accent1"/>
              </a:buClr>
              <a:buSzPct val="80000"/>
              <a:buFont typeface="Wingdings 2" pitchFamily="18" charset="2"/>
              <a:buChar char=""/>
              <a:tabLst/>
              <a:defRPr/>
            </a:pPr>
            <a:r>
              <a:rPr kumimoji="0" lang="fa-IR" sz="20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rPr>
              <a:t>خدمات</a:t>
            </a:r>
          </a:p>
          <a:p>
            <a:pPr marL="448056" marR="0" lvl="0" indent="-384048" algn="r" defTabSz="914400" rtl="1" eaLnBrk="1" fontAlgn="auto" latinLnBrk="0" hangingPunct="1">
              <a:lnSpc>
                <a:spcPct val="190000"/>
              </a:lnSpc>
              <a:spcBef>
                <a:spcPct val="20000"/>
              </a:spcBef>
              <a:spcAft>
                <a:spcPts val="0"/>
              </a:spcAft>
              <a:buClr>
                <a:schemeClr val="accent1"/>
              </a:buClr>
              <a:buSzPct val="80000"/>
              <a:buFont typeface="Wingdings 2" pitchFamily="18" charset="2"/>
              <a:buChar char=""/>
              <a:tabLst/>
              <a:defRPr/>
            </a:pP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جوابگویی و پاسخدهی</a:t>
            </a:r>
          </a:p>
          <a:p>
            <a:pPr marL="448056" marR="0" lvl="0" indent="-384048" algn="r" defTabSz="914400" rtl="1" eaLnBrk="1" fontAlgn="auto" latinLnBrk="0" hangingPunct="1">
              <a:lnSpc>
                <a:spcPct val="190000"/>
              </a:lnSpc>
              <a:spcBef>
                <a:spcPct val="20000"/>
              </a:spcBef>
              <a:spcAft>
                <a:spcPts val="0"/>
              </a:spcAft>
              <a:buClr>
                <a:schemeClr val="accent1"/>
              </a:buClr>
              <a:buSzPct val="80000"/>
              <a:buFont typeface="Wingdings 2" pitchFamily="18" charset="2"/>
              <a:buChar char=""/>
              <a:tabLst/>
              <a:defRPr/>
            </a:pP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زیبایی شناسی</a:t>
            </a:r>
            <a:endParaRPr kumimoji="0" lang="fa-IR" sz="20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cs typeface="B Homa"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 calcmode="lin" valueType="num">
                                      <p:cBhvr additive="base">
                                        <p:cTn id="2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anim calcmode="lin" valueType="num">
                                      <p:cBhvr additive="base">
                                        <p:cTn id="3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anim calcmode="lin" valueType="num">
                                      <p:cBhvr additive="base">
                                        <p:cTn id="34"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additive="base">
                                        <p:cTn id="3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2" end="2"/>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 calcmode="lin" valueType="num">
                                      <p:cBhvr additive="base">
                                        <p:cTn id="4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lstStyle/>
          <a:p>
            <a:pPr algn="r" eaLnBrk="1" hangingPunct="1">
              <a:buFont typeface="Wingdings 2" pitchFamily="18" charset="2"/>
              <a:buChar char=""/>
            </a:pP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کنترل آماری فرایند</a:t>
            </a:r>
          </a:p>
          <a:p>
            <a:pPr algn="r" eaLnBrk="1" hangingPunct="1">
              <a:buNone/>
            </a:pPr>
            <a:endParaRPr lang="fa-IR" sz="28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just">
              <a:buFont typeface="Wingdings 2" pitchFamily="18" charset="2"/>
              <a:buChar char=""/>
            </a:pPr>
            <a:r>
              <a:rPr lang="fa-IR"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کنترل آماری فرایند عبارت است ازیک روش قانونمند وعلمی برای نشان دادن و کنترل فرایند های تولید یا خدمات با استفاده از علم آمار.درواقع کنترل آماری فرایند  مجموعه ابزارهای قدرتمندی است برای حل مسئله  که از طریق کاهش تغیییرات محصول خروجی قابلیت یک فرایند را بهبود بخشیده و تثبیت می کند</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a:t>
            </a:r>
          </a:p>
          <a:p>
            <a:pPr algn="r" eaLnBrk="1" hangingPunct="1">
              <a:buFont typeface="Wingdings 2" pitchFamily="18" charset="2"/>
              <a:buChar char=""/>
            </a:pP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انواع مشخصه های کیفی</a:t>
            </a:r>
          </a:p>
          <a:p>
            <a:endPar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فیزیکی</a:t>
            </a: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rPr>
              <a:t>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rPr>
              <a:t>مانند طول و وزن</a:t>
            </a:r>
            <a:endParaRPr lang="fa-IR" sz="2000" b="1" dirty="0" smtClean="0">
              <a:ln w="18415" cmpd="sng">
                <a:solidFill>
                  <a:srgbClr val="FFFFFF"/>
                </a:solidFill>
                <a:prstDash val="solid"/>
              </a:ln>
              <a:solidFill>
                <a:srgbClr val="FF0000"/>
              </a:solidFill>
              <a:effectLst>
                <a:outerShdw blurRad="63500" dir="3600000" algn="tl" rotWithShape="0">
                  <a:srgbClr val="000000">
                    <a:alpha val="70000"/>
                  </a:srgbClr>
                </a:outerShdw>
              </a:effectLst>
              <a:cs typeface="B Homa" pitchFamily="2" charset="-78"/>
            </a:endParaRPr>
          </a:p>
          <a:p>
            <a:endPar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حسی</a:t>
            </a: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rPr>
              <a:t>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rPr>
              <a:t>مانند رنگ و بو</a:t>
            </a:r>
            <a:endPar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endPar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زمانی</a:t>
            </a:r>
            <a:r>
              <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rPr>
              <a:t>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rPr>
              <a:t>مانند </a:t>
            </a:r>
            <a:r>
              <a:rPr lang="ar-SA"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rPr>
              <a:t>قابليت اطمينان و قابليت </a:t>
            </a:r>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Homa" pitchFamily="2" charset="-78"/>
              </a:rPr>
              <a:t>نگهداری</a:t>
            </a:r>
            <a:endParaRPr lang="ar-SA"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pPr>
              <a:buNone/>
            </a:pPr>
            <a:endParaRPr lang="fa-IR"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a:p>
            <a:endParaRPr lang="fa-IR" sz="20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Homa" pitchFamily="2" charset="-78"/>
            </a:endParaRPr>
          </a:p>
        </p:txBody>
      </p:sp>
      <p:sp>
        <p:nvSpPr>
          <p:cNvPr id="4" name="Title 1"/>
          <p:cNvSpPr>
            <a:spLocks noGrp="1"/>
          </p:cNvSpPr>
          <p:nvPr>
            <p:ph type="title"/>
          </p:nvPr>
        </p:nvSpPr>
        <p:spPr>
          <a:xfrm>
            <a:off x="357158" y="500042"/>
            <a:ext cx="8329642" cy="732614"/>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p:txBody>
          <a:bodyPr/>
          <a:lstStyle/>
          <a:p>
            <a:pPr algn="r" eaLnBrk="1" hangingPunct="1">
              <a:buFont typeface="Wingdings 2" pitchFamily="18" charset="2"/>
              <a:buChar char=""/>
            </a:pP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طراحی آزمایش ها</a:t>
            </a:r>
          </a:p>
          <a:p>
            <a:pPr algn="r" eaLnBrk="1" hangingPunct="1">
              <a:buFont typeface="Wingdings 2" pitchFamily="18" charset="2"/>
              <a:buChar char=""/>
            </a:pP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buFont typeface="Wingdings 2" pitchFamily="18" charset="2"/>
              <a:buChar char=""/>
            </a:pP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r>
              <a:rPr lang="ar-SA" sz="24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دستکاري سيستماتيک تعدادي از متغيرهاست که در آن تاثير اين دستکاري ها ارزيابي مي گردد و از روي آنها نتيجه گيري مي شود </a:t>
            </a: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r" eaLnBrk="1" hangingPunct="1">
              <a:buFont typeface="Wingdings 2" pitchFamily="18" charset="2"/>
              <a:buChar char=""/>
            </a:pPr>
            <a:endPar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457200" y="1571612"/>
            <a:ext cx="8229600" cy="5500726"/>
          </a:xfrm>
        </p:spPr>
        <p:txBody>
          <a:bodyPr/>
          <a:lstStyle/>
          <a:p>
            <a:pPr algn="r" eaLnBrk="1" hangingPunct="1">
              <a:buFont typeface="Wingdings 2" pitchFamily="18" charset="2"/>
              <a:buChar char=""/>
            </a:pPr>
            <a:r>
              <a:rPr lang="fa-IR"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ابزارهای کنترل آماری فرایند</a:t>
            </a:r>
          </a:p>
          <a:p>
            <a:pPr algn="r" eaLnBrk="1" hangingPunct="1">
              <a:buFont typeface="Wingdings 2" pitchFamily="18" charset="2"/>
              <a:buChar char=""/>
            </a:pPr>
            <a:endPar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a:p>
            <a:pPr algn="r" eaLnBrk="1" hangingPunct="1">
              <a:buFont typeface="Wingdings 2" pitchFamily="18" charset="2"/>
              <a:buChar char=""/>
            </a:pPr>
            <a:r>
              <a:rPr lang="fa-IR" sz="2000" b="1" spc="5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cs typeface="B Homa" pitchFamily="2" charset="-78"/>
              </a:rPr>
              <a:t>نمودار پارتو</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نموداری است که فراوانی دسته های داده را به تصویر میکشد.داده ها می تواند اشکالات فنی,شکایات,عدم انطباق و .....باشد.</a:t>
            </a:r>
          </a:p>
          <a:p>
            <a:pPr algn="r" eaLnBrk="1" hangingPunct="1">
              <a:buNone/>
            </a:pPr>
            <a:endParaRPr lang="en-US"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pic>
        <p:nvPicPr>
          <p:cNvPr id="1031" name="Picture 7" descr="D:\amir\pareto1.gif"/>
          <p:cNvPicPr>
            <a:picLocks noChangeAspect="1" noChangeArrowheads="1"/>
          </p:cNvPicPr>
          <p:nvPr/>
        </p:nvPicPr>
        <p:blipFill>
          <a:blip r:embed="rId2"/>
          <a:srcRect/>
          <a:stretch>
            <a:fillRect/>
          </a:stretch>
        </p:blipFill>
        <p:spPr bwMode="auto">
          <a:xfrm>
            <a:off x="1428728" y="3429000"/>
            <a:ext cx="6215106" cy="3143272"/>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down)">
                                      <p:cBhvr>
                                        <p:cTn id="15" dur="580">
                                          <p:stCondLst>
                                            <p:cond delay="0"/>
                                          </p:stCondLst>
                                        </p:cTn>
                                        <p:tgtEl>
                                          <p:spTgt spid="4">
                                            <p:txEl>
                                              <p:pRg st="2" end="2"/>
                                            </p:txEl>
                                          </p:spTgt>
                                        </p:tgtEl>
                                      </p:cBhvr>
                                    </p:animEffect>
                                    <p:anim calcmode="lin" valueType="num">
                                      <p:cBhvr>
                                        <p:cTn id="16"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xEl>
                                              <p:pRg st="2" end="2"/>
                                            </p:txEl>
                                          </p:spTgt>
                                        </p:tgtEl>
                                      </p:cBhvr>
                                      <p:to x="100000" y="60000"/>
                                    </p:animScale>
                                    <p:animScale>
                                      <p:cBhvr>
                                        <p:cTn id="22" dur="166" decel="50000">
                                          <p:stCondLst>
                                            <p:cond delay="676"/>
                                          </p:stCondLst>
                                        </p:cTn>
                                        <p:tgtEl>
                                          <p:spTgt spid="4">
                                            <p:txEl>
                                              <p:pRg st="2" end="2"/>
                                            </p:txEl>
                                          </p:spTgt>
                                        </p:tgtEl>
                                      </p:cBhvr>
                                      <p:to x="100000" y="100000"/>
                                    </p:animScale>
                                    <p:animScale>
                                      <p:cBhvr>
                                        <p:cTn id="23" dur="26">
                                          <p:stCondLst>
                                            <p:cond delay="1312"/>
                                          </p:stCondLst>
                                        </p:cTn>
                                        <p:tgtEl>
                                          <p:spTgt spid="4">
                                            <p:txEl>
                                              <p:pRg st="2" end="2"/>
                                            </p:txEl>
                                          </p:spTgt>
                                        </p:tgtEl>
                                      </p:cBhvr>
                                      <p:to x="100000" y="80000"/>
                                    </p:animScale>
                                    <p:animScale>
                                      <p:cBhvr>
                                        <p:cTn id="24" dur="166" decel="50000">
                                          <p:stCondLst>
                                            <p:cond delay="1338"/>
                                          </p:stCondLst>
                                        </p:cTn>
                                        <p:tgtEl>
                                          <p:spTgt spid="4">
                                            <p:txEl>
                                              <p:pRg st="2" end="2"/>
                                            </p:txEl>
                                          </p:spTgt>
                                        </p:tgtEl>
                                      </p:cBhvr>
                                      <p:to x="100000" y="100000"/>
                                    </p:animScale>
                                    <p:animScale>
                                      <p:cBhvr>
                                        <p:cTn id="25" dur="26">
                                          <p:stCondLst>
                                            <p:cond delay="1642"/>
                                          </p:stCondLst>
                                        </p:cTn>
                                        <p:tgtEl>
                                          <p:spTgt spid="4">
                                            <p:txEl>
                                              <p:pRg st="2" end="2"/>
                                            </p:txEl>
                                          </p:spTgt>
                                        </p:tgtEl>
                                      </p:cBhvr>
                                      <p:to x="100000" y="90000"/>
                                    </p:animScale>
                                    <p:animScale>
                                      <p:cBhvr>
                                        <p:cTn id="26" dur="166" decel="50000">
                                          <p:stCondLst>
                                            <p:cond delay="1668"/>
                                          </p:stCondLst>
                                        </p:cTn>
                                        <p:tgtEl>
                                          <p:spTgt spid="4">
                                            <p:txEl>
                                              <p:pRg st="2" end="2"/>
                                            </p:txEl>
                                          </p:spTgt>
                                        </p:tgtEl>
                                      </p:cBhvr>
                                      <p:to x="100000" y="100000"/>
                                    </p:animScale>
                                    <p:animScale>
                                      <p:cBhvr>
                                        <p:cTn id="27" dur="26">
                                          <p:stCondLst>
                                            <p:cond delay="1808"/>
                                          </p:stCondLst>
                                        </p:cTn>
                                        <p:tgtEl>
                                          <p:spTgt spid="4">
                                            <p:txEl>
                                              <p:pRg st="2" end="2"/>
                                            </p:txEl>
                                          </p:spTgt>
                                        </p:tgtEl>
                                      </p:cBhvr>
                                      <p:to x="100000" y="95000"/>
                                    </p:animScale>
                                    <p:animScale>
                                      <p:cBhvr>
                                        <p:cTn id="28" dur="166" decel="50000">
                                          <p:stCondLst>
                                            <p:cond delay="1834"/>
                                          </p:stCondLst>
                                        </p:cTn>
                                        <p:tgtEl>
                                          <p:spTgt spid="4">
                                            <p:txEl>
                                              <p:pRg st="2" end="2"/>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1031"/>
                                        </p:tgtEl>
                                        <p:attrNameLst>
                                          <p:attrName>style.visibility</p:attrName>
                                        </p:attrNameLst>
                                      </p:cBhvr>
                                      <p:to>
                                        <p:strVal val="visible"/>
                                      </p:to>
                                    </p:set>
                                    <p:anim calcmode="lin" valueType="num">
                                      <p:cBhvr>
                                        <p:cTn id="33" dur="1000" fill="hold"/>
                                        <p:tgtEl>
                                          <p:spTgt spid="1031"/>
                                        </p:tgtEl>
                                        <p:attrNameLst>
                                          <p:attrName>ppt_w</p:attrName>
                                        </p:attrNameLst>
                                      </p:cBhvr>
                                      <p:tavLst>
                                        <p:tav tm="0">
                                          <p:val>
                                            <p:fltVal val="0"/>
                                          </p:val>
                                        </p:tav>
                                        <p:tav tm="100000">
                                          <p:val>
                                            <p:strVal val="#ppt_w"/>
                                          </p:val>
                                        </p:tav>
                                      </p:tavLst>
                                    </p:anim>
                                    <p:anim calcmode="lin" valueType="num">
                                      <p:cBhvr>
                                        <p:cTn id="34" dur="1000" fill="hold"/>
                                        <p:tgtEl>
                                          <p:spTgt spid="1031"/>
                                        </p:tgtEl>
                                        <p:attrNameLst>
                                          <p:attrName>ppt_h</p:attrName>
                                        </p:attrNameLst>
                                      </p:cBhvr>
                                      <p:tavLst>
                                        <p:tav tm="0">
                                          <p:val>
                                            <p:fltVal val="0"/>
                                          </p:val>
                                        </p:tav>
                                        <p:tav tm="100000">
                                          <p:val>
                                            <p:strVal val="#ppt_h"/>
                                          </p:val>
                                        </p:tav>
                                      </p:tavLst>
                                    </p:anim>
                                    <p:anim calcmode="lin" valueType="num">
                                      <p:cBhvr>
                                        <p:cTn id="35" dur="1000" fill="hold"/>
                                        <p:tgtEl>
                                          <p:spTgt spid="1031"/>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03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58246" cy="714380"/>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مدیریت کیفیت </a:t>
            </a:r>
            <a:r>
              <a:rPr lang="fa-IR" sz="1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a:t>
            </a:r>
            <a:endParaRPr lang="fa-IR"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endParaRPr>
          </a:p>
        </p:txBody>
      </p:sp>
      <p:sp>
        <p:nvSpPr>
          <p:cNvPr id="4" name="Rectangle 2"/>
          <p:cNvSpPr>
            <a:spLocks noGrp="1" noChangeArrowheads="1"/>
          </p:cNvSpPr>
          <p:nvPr>
            <p:ph idx="1"/>
          </p:nvPr>
        </p:nvSpPr>
        <p:spPr>
          <a:xfrm>
            <a:off x="500034" y="1357298"/>
            <a:ext cx="8229600" cy="5500702"/>
          </a:xfrm>
        </p:spPr>
        <p:txBody>
          <a:bodyPr>
            <a:normAutofit/>
          </a:bodyPr>
          <a:lstStyle/>
          <a:p>
            <a:r>
              <a:rPr lang="fa-IR" sz="2000" b="1" spc="5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cs typeface="B Homa" pitchFamily="2" charset="-78"/>
              </a:rPr>
              <a:t>نمودار جریان فرایند </a:t>
            </a:r>
            <a:r>
              <a:rPr lang="en-US" sz="2000" b="1" spc="5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cs typeface="B Homa" pitchFamily="2" charset="-78"/>
              </a:rPr>
              <a:t>(PFD)</a:t>
            </a:r>
            <a:r>
              <a:rPr lang="fa-IR" sz="2000" b="1" spc="5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cs typeface="B Homa" pitchFamily="2" charset="-78"/>
              </a:rPr>
              <a:t> :</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این نمودار یک نمودار متداول در مهندسی شیمی و مهندسی فرایند برای نشان دادن جریان اصلی تجهیزات و فرایند در کارخانه می باشد.</a:t>
            </a:r>
          </a:p>
          <a:p>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نمودار </a:t>
            </a:r>
            <a:r>
              <a:rPr lang="en-US"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PFD</a:t>
            </a:r>
            <a:r>
              <a:rPr lang="fa-IR"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cs typeface="B Homa" pitchFamily="2" charset="-78"/>
              </a:rPr>
              <a:t> نمایش شیماتیک کلیه فعالیت هایی که پروسه انجام می شوند و دربردارنده اطلاعت مورد نیاز برای تجزیه و نحلیل میباشد.</a:t>
            </a:r>
            <a:endParaRPr lang="en-US" sz="2000" b="1" spc="50" dirty="0" smtClean="0">
              <a:ln w="13500">
                <a:solidFill>
                  <a:schemeClr val="accent1">
                    <a:shade val="2500"/>
                    <a:alpha val="6500"/>
                  </a:schemeClr>
                </a:solidFill>
                <a:prstDash val="solid"/>
              </a:ln>
              <a:solidFill>
                <a:schemeClr val="accent2">
                  <a:lumMod val="60000"/>
                  <a:lumOff val="40000"/>
                </a:schemeClr>
              </a:solidFill>
              <a:effectLst>
                <a:innerShdw blurRad="50900" dist="38500" dir="13500000">
                  <a:srgbClr val="000000">
                    <a:alpha val="60000"/>
                  </a:srgbClr>
                </a:innerShdw>
              </a:effectLst>
              <a:cs typeface="B Homa" pitchFamily="2" charset="-78"/>
            </a:endParaRPr>
          </a:p>
        </p:txBody>
      </p:sp>
      <p:pic>
        <p:nvPicPr>
          <p:cNvPr id="2050" name="Picture 2" descr="C:\Users\maryam\Desktop\HazfePost.jpg"/>
          <p:cNvPicPr>
            <a:picLocks noChangeAspect="1" noChangeArrowheads="1"/>
          </p:cNvPicPr>
          <p:nvPr/>
        </p:nvPicPr>
        <p:blipFill>
          <a:blip r:embed="rId2"/>
          <a:srcRect/>
          <a:stretch>
            <a:fillRect/>
          </a:stretch>
        </p:blipFill>
        <p:spPr bwMode="auto">
          <a:xfrm>
            <a:off x="2571736" y="3000372"/>
            <a:ext cx="4384972" cy="3643338"/>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500" fill="hold"/>
                                        <p:tgtEl>
                                          <p:spTgt spid="2050"/>
                                        </p:tgtEl>
                                        <p:attrNameLst>
                                          <p:attrName>ppt_w</p:attrName>
                                        </p:attrNameLst>
                                      </p:cBhvr>
                                      <p:tavLst>
                                        <p:tav tm="0">
                                          <p:val>
                                            <p:fltVal val="0"/>
                                          </p:val>
                                        </p:tav>
                                        <p:tav tm="100000">
                                          <p:val>
                                            <p:strVal val="#ppt_w"/>
                                          </p:val>
                                        </p:tav>
                                      </p:tavLst>
                                    </p:anim>
                                    <p:anim calcmode="lin" valueType="num">
                                      <p:cBhvr>
                                        <p:cTn id="22" dur="500" fill="hold"/>
                                        <p:tgtEl>
                                          <p:spTgt spid="2050"/>
                                        </p:tgtEl>
                                        <p:attrNameLst>
                                          <p:attrName>ppt_h</p:attrName>
                                        </p:attrNameLst>
                                      </p:cBhvr>
                                      <p:tavLst>
                                        <p:tav tm="0">
                                          <p:val>
                                            <p:fltVal val="0"/>
                                          </p:val>
                                        </p:tav>
                                        <p:tav tm="100000">
                                          <p:val>
                                            <p:strVal val="#ppt_h"/>
                                          </p:val>
                                        </p:tav>
                                      </p:tavLst>
                                    </p:anim>
                                    <p:anim calcmode="lin" valueType="num">
                                      <p:cBhvr>
                                        <p:cTn id="23" dur="500" fill="hold"/>
                                        <p:tgtEl>
                                          <p:spTgt spid="2050"/>
                                        </p:tgtEl>
                                        <p:attrNameLst>
                                          <p:attrName>style.rotation</p:attrName>
                                        </p:attrNameLst>
                                      </p:cBhvr>
                                      <p:tavLst>
                                        <p:tav tm="0">
                                          <p:val>
                                            <p:fltVal val="360"/>
                                          </p:val>
                                        </p:tav>
                                        <p:tav tm="100000">
                                          <p:val>
                                            <p:fltVal val="0"/>
                                          </p:val>
                                        </p:tav>
                                      </p:tavLst>
                                    </p:anim>
                                    <p:animEffect transition="in" filter="fade">
                                      <p:cBhvr>
                                        <p:cTn id="2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749</TotalTime>
  <Words>999</Words>
  <Application>Microsoft Office PowerPoint</Application>
  <PresentationFormat>On-screen Show (4:3)</PresentationFormat>
  <Paragraphs>142</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Verve</vt:lpstr>
      <vt:lpstr>Clip</vt:lpstr>
      <vt:lpstr>Slide 1</vt:lpstr>
      <vt:lpstr>Slide 2</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lpstr>مدیریت کیفیت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maryam</dc:creator>
  <cp:lastModifiedBy>maryam</cp:lastModifiedBy>
  <cp:revision>90</cp:revision>
  <dcterms:created xsi:type="dcterms:W3CDTF">2012-03-02T09:15:40Z</dcterms:created>
  <dcterms:modified xsi:type="dcterms:W3CDTF">2012-05-06T06:03:05Z</dcterms:modified>
</cp:coreProperties>
</file>