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42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10" Type="http://schemas.openxmlformats.org/officeDocument/2006/relationships/image" Target="../media/image41.wmf"/><Relationship Id="rId4" Type="http://schemas.openxmlformats.org/officeDocument/2006/relationships/image" Target="../media/image35.wmf"/><Relationship Id="rId9" Type="http://schemas.openxmlformats.org/officeDocument/2006/relationships/image" Target="../media/image4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32.wmf"/><Relationship Id="rId4" Type="http://schemas.openxmlformats.org/officeDocument/2006/relationships/image" Target="../media/image4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e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4" Type="http://schemas.openxmlformats.org/officeDocument/2006/relationships/image" Target="../media/image76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8.wmf"/><Relationship Id="rId1" Type="http://schemas.openxmlformats.org/officeDocument/2006/relationships/image" Target="../media/image77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73.wmf"/><Relationship Id="rId4" Type="http://schemas.openxmlformats.org/officeDocument/2006/relationships/image" Target="../media/image83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11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BD9C-AA3A-4319-B5DC-7FEF67CD9483}" type="datetimeFigureOut">
              <a:rPr lang="en-US" smtClean="0"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6DB58-446F-4B96-811C-287949C553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BD9C-AA3A-4319-B5DC-7FEF67CD9483}" type="datetimeFigureOut">
              <a:rPr lang="en-US" smtClean="0"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6DB58-446F-4B96-811C-287949C553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BD9C-AA3A-4319-B5DC-7FEF67CD9483}" type="datetimeFigureOut">
              <a:rPr lang="en-US" smtClean="0"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6DB58-446F-4B96-811C-287949C553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BD9C-AA3A-4319-B5DC-7FEF67CD9483}" type="datetimeFigureOut">
              <a:rPr lang="en-US" smtClean="0"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6DB58-446F-4B96-811C-287949C553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BD9C-AA3A-4319-B5DC-7FEF67CD9483}" type="datetimeFigureOut">
              <a:rPr lang="en-US" smtClean="0"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6DB58-446F-4B96-811C-287949C553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BD9C-AA3A-4319-B5DC-7FEF67CD9483}" type="datetimeFigureOut">
              <a:rPr lang="en-US" smtClean="0"/>
              <a:t>6/13/2011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6DB58-446F-4B96-811C-287949C553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BD9C-AA3A-4319-B5DC-7FEF67CD9483}" type="datetimeFigureOut">
              <a:rPr lang="en-US" smtClean="0"/>
              <a:t>6/13/2011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6DB58-446F-4B96-811C-287949C553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BD9C-AA3A-4319-B5DC-7FEF67CD9483}" type="datetimeFigureOut">
              <a:rPr lang="en-US" smtClean="0"/>
              <a:t>6/13/2011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6DB58-446F-4B96-811C-287949C553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BD9C-AA3A-4319-B5DC-7FEF67CD9483}" type="datetimeFigureOut">
              <a:rPr lang="en-US" smtClean="0"/>
              <a:t>6/13/2011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6DB58-446F-4B96-811C-287949C553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BD9C-AA3A-4319-B5DC-7FEF67CD9483}" type="datetimeFigureOut">
              <a:rPr lang="en-US" smtClean="0"/>
              <a:t>6/13/2011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6DB58-446F-4B96-811C-287949C553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BD9C-AA3A-4319-B5DC-7FEF67CD9483}" type="datetimeFigureOut">
              <a:rPr lang="en-US" smtClean="0"/>
              <a:t>6/13/2011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6DB58-446F-4B96-811C-287949C553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0BD9C-AA3A-4319-B5DC-7FEF67CD9483}" type="datetimeFigureOut">
              <a:rPr lang="en-US" smtClean="0"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6DB58-446F-4B96-811C-287949C553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8.bin"/><Relationship Id="rId12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7.bin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6.bin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4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1.png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7.bin"/><Relationship Id="rId5" Type="http://schemas.openxmlformats.org/officeDocument/2006/relationships/oleObject" Target="../embeddings/oleObject66.bin"/><Relationship Id="rId4" Type="http://schemas.openxmlformats.org/officeDocument/2006/relationships/oleObject" Target="../embeddings/oleObject65.bin"/><Relationship Id="rId9" Type="http://schemas.openxmlformats.org/officeDocument/2006/relationships/oleObject" Target="../embeddings/oleObject7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73.bin"/><Relationship Id="rId4" Type="http://schemas.openxmlformats.org/officeDocument/2006/relationships/oleObject" Target="../embeddings/oleObject7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7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78.bin"/><Relationship Id="rId5" Type="http://schemas.openxmlformats.org/officeDocument/2006/relationships/oleObject" Target="../embeddings/oleObject77.bin"/><Relationship Id="rId4" Type="http://schemas.openxmlformats.org/officeDocument/2006/relationships/oleObject" Target="../embeddings/oleObject76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8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oleObject8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86.bin"/><Relationship Id="rId5" Type="http://schemas.openxmlformats.org/officeDocument/2006/relationships/oleObject" Target="../embeddings/oleObject85.bin"/><Relationship Id="rId4" Type="http://schemas.openxmlformats.org/officeDocument/2006/relationships/oleObject" Target="../embeddings/oleObject84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5" Type="http://schemas.openxmlformats.org/officeDocument/2006/relationships/oleObject" Target="../embeddings/oleObject89.bin"/><Relationship Id="rId4" Type="http://schemas.openxmlformats.org/officeDocument/2006/relationships/oleObject" Target="../embeddings/oleObject8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1470025"/>
          </a:xfrm>
        </p:spPr>
        <p:txBody>
          <a:bodyPr>
            <a:normAutofit/>
          </a:bodyPr>
          <a:lstStyle/>
          <a:p>
            <a:r>
              <a:rPr lang="fa-IR" sz="3200" dirty="0" smtClean="0">
                <a:cs typeface="B Titr" pitchFamily="2" charset="-78"/>
              </a:rPr>
              <a:t>به نام خدا</a:t>
            </a:r>
            <a:endParaRPr lang="en-US" sz="3200" dirty="0"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514600"/>
            <a:ext cx="6400800" cy="3962400"/>
          </a:xfrm>
        </p:spPr>
        <p:txBody>
          <a:bodyPr>
            <a:normAutofit/>
          </a:bodyPr>
          <a:lstStyle/>
          <a:p>
            <a:pPr rtl="1"/>
            <a:r>
              <a:rPr lang="fa-IR" dirty="0" smtClean="0">
                <a:cs typeface="B Titr" pitchFamily="2" charset="-78"/>
              </a:rPr>
              <a:t>محاسبات عددی</a:t>
            </a:r>
          </a:p>
          <a:p>
            <a:pPr rtl="1"/>
            <a:endParaRPr lang="fa-IR" dirty="0" smtClean="0">
              <a:cs typeface="B Titr" pitchFamily="2" charset="-78"/>
            </a:endParaRPr>
          </a:p>
          <a:p>
            <a:pPr rtl="1"/>
            <a:endParaRPr lang="en-US" dirty="0">
              <a:cs typeface="B Titr" pitchFamily="2" charset="-78"/>
            </a:endParaRPr>
          </a:p>
          <a:p>
            <a:pPr rtl="1"/>
            <a:r>
              <a:rPr lang="fa-IR" sz="2400" dirty="0" smtClean="0">
                <a:solidFill>
                  <a:schemeClr val="tx1"/>
                </a:solidFill>
                <a:cs typeface="B Titr" pitchFamily="2" charset="-78"/>
              </a:rPr>
              <a:t>مهدی شاداب فر</a:t>
            </a:r>
            <a:endParaRPr lang="en-US" sz="2400" dirty="0">
              <a:solidFill>
                <a:schemeClr val="tx1"/>
              </a:solidFill>
              <a:cs typeface="B Titr" pitchFamily="2" charset="-78"/>
            </a:endParaRPr>
          </a:p>
          <a:p>
            <a:pPr rtl="1"/>
            <a:endParaRPr lang="fa-IR" dirty="0">
              <a:solidFill>
                <a:schemeClr val="tx1"/>
              </a:solidFill>
              <a:cs typeface="B Titr" pitchFamily="2" charset="-78"/>
            </a:endParaRPr>
          </a:p>
          <a:p>
            <a:pPr rtl="1"/>
            <a:r>
              <a:rPr lang="fa-IR" sz="1800" b="1" dirty="0" smtClean="0">
                <a:solidFill>
                  <a:schemeClr val="tx1"/>
                </a:solidFill>
                <a:cs typeface="B Titr" pitchFamily="2" charset="-78"/>
              </a:rPr>
              <a:t>کلاس ماشین حساب  </a:t>
            </a:r>
            <a:r>
              <a:rPr lang="en-US" sz="1800" b="1" dirty="0" smtClean="0">
                <a:solidFill>
                  <a:schemeClr val="tx1"/>
                </a:solidFill>
                <a:cs typeface="B Titr" pitchFamily="2" charset="-78"/>
              </a:rPr>
              <a:t>CASIO fx2</a:t>
            </a:r>
            <a:endParaRPr lang="en-US" sz="1800" b="1" dirty="0">
              <a:solidFill>
                <a:schemeClr val="tx1"/>
              </a:solidFill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dirty="0" smtClean="0">
                <a:cs typeface="B Titr" pitchFamily="2" charset="-78"/>
              </a:rPr>
              <a:t> فصل سوم – روش حذفی گوس </a:t>
            </a:r>
            <a:r>
              <a:rPr lang="en-US" sz="2400" dirty="0" smtClean="0">
                <a:cs typeface="B Titr" pitchFamily="2" charset="-78"/>
              </a:rPr>
              <a:t>(GUSE HZF)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algn="r" rtl="1">
              <a:buNone/>
            </a:pPr>
            <a:r>
              <a:rPr lang="fa-IR" sz="2000" dirty="0" smtClean="0">
                <a:cs typeface="B Titr" pitchFamily="2" charset="-78"/>
              </a:rPr>
              <a:t>مثال 1.3-ص101</a:t>
            </a:r>
          </a:p>
          <a:p>
            <a:pPr algn="r" rtl="1">
              <a:buNone/>
            </a:pPr>
            <a:endParaRPr lang="fa-IR" sz="2000" dirty="0" smtClean="0">
              <a:cs typeface="B Titr" pitchFamily="2" charset="-78"/>
            </a:endParaRPr>
          </a:p>
          <a:p>
            <a:pPr algn="r" rtl="1">
              <a:buNone/>
            </a:pPr>
            <a:endParaRPr lang="fa-IR" sz="2000" dirty="0">
              <a:cs typeface="B Titr" pitchFamily="2" charset="-78"/>
            </a:endParaRPr>
          </a:p>
          <a:p>
            <a:pPr algn="r" rtl="1">
              <a:buNone/>
            </a:pPr>
            <a:r>
              <a:rPr lang="fa-IR" sz="2000" dirty="0" smtClean="0">
                <a:cs typeface="B Titr" pitchFamily="2" charset="-78"/>
              </a:rPr>
              <a:t>سطر اول را در 2- ضرب کرده با سطر دوم جمع می کنیم.</a:t>
            </a:r>
          </a:p>
          <a:p>
            <a:pPr algn="r" rtl="1">
              <a:buNone/>
            </a:pPr>
            <a:r>
              <a:rPr lang="fa-IR" sz="2000" dirty="0" smtClean="0">
                <a:cs typeface="B Titr" pitchFamily="2" charset="-78"/>
              </a:rPr>
              <a:t>سطر اول را در 7- ضرب کرده و با سطر سوم جمع می کنیم.</a:t>
            </a:r>
          </a:p>
          <a:p>
            <a:pPr algn="r" rtl="1">
              <a:buNone/>
            </a:pPr>
            <a:endParaRPr lang="fa-IR" sz="2000" dirty="0">
              <a:cs typeface="B Titr" pitchFamily="2" charset="-78"/>
            </a:endParaRPr>
          </a:p>
          <a:p>
            <a:pPr algn="r" rtl="1">
              <a:buNone/>
            </a:pPr>
            <a:endParaRPr lang="fa-IR" sz="2000" dirty="0" smtClean="0">
              <a:cs typeface="B Titr" pitchFamily="2" charset="-78"/>
            </a:endParaRPr>
          </a:p>
          <a:p>
            <a:pPr algn="r" rtl="1">
              <a:buNone/>
            </a:pPr>
            <a:endParaRPr lang="fa-IR" sz="2000" dirty="0">
              <a:cs typeface="B Titr" pitchFamily="2" charset="-78"/>
            </a:endParaRPr>
          </a:p>
          <a:p>
            <a:pPr algn="r" rtl="1">
              <a:buNone/>
            </a:pPr>
            <a:endParaRPr lang="fa-IR" sz="2000" dirty="0" smtClean="0">
              <a:cs typeface="B Titr" pitchFamily="2" charset="-78"/>
            </a:endParaRPr>
          </a:p>
          <a:p>
            <a:pPr algn="r" rtl="1">
              <a:buNone/>
            </a:pPr>
            <a:r>
              <a:rPr lang="fa-IR" sz="2000" dirty="0" smtClean="0">
                <a:cs typeface="B Titr" pitchFamily="2" charset="-78"/>
              </a:rPr>
              <a:t>سطر دوم را در 20 ضرب و با سطر سوم جمع می کنیم.</a:t>
            </a:r>
            <a:endParaRPr lang="en-US" sz="2000" dirty="0">
              <a:cs typeface="B Titr" pitchFamily="2" charset="-78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457200" y="1066800"/>
          <a:ext cx="2515356" cy="1247775"/>
        </p:xfrm>
        <a:graphic>
          <a:graphicData uri="http://schemas.openxmlformats.org/presentationml/2006/ole">
            <p:oleObj spid="_x0000_s23554" name="Equation" r:id="rId3" imgW="1638000" imgH="799920" progId="Equation.3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304801" y="3305044"/>
          <a:ext cx="3200400" cy="1219331"/>
        </p:xfrm>
        <a:graphic>
          <a:graphicData uri="http://schemas.openxmlformats.org/presentationml/2006/ole">
            <p:oleObj spid="_x0000_s23555" name="Equation" r:id="rId4" imgW="2133360" imgH="799920" progId="Equation.3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304800" y="5257800"/>
          <a:ext cx="8266113" cy="1271931"/>
        </p:xfrm>
        <a:graphic>
          <a:graphicData uri="http://schemas.openxmlformats.org/presentationml/2006/ole">
            <p:oleObj spid="_x0000_s23556" name="Equation" r:id="rId5" imgW="5283000" imgH="799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dirty="0" smtClean="0">
                <a:cs typeface="B Titr" pitchFamily="2" charset="-78"/>
              </a:rPr>
              <a:t> فصل سوم – روش ژاکوبی </a:t>
            </a:r>
            <a:r>
              <a:rPr lang="en-US" sz="2400" dirty="0" smtClean="0">
                <a:cs typeface="B Titr" pitchFamily="2" charset="-78"/>
              </a:rPr>
              <a:t>(~JAKOOBI)</a:t>
            </a:r>
            <a:r>
              <a:rPr lang="fa-IR" sz="2400" dirty="0" smtClean="0">
                <a:cs typeface="B Titr" pitchFamily="2" charset="-78"/>
              </a:rPr>
              <a:t> و گاوس سایدل </a:t>
            </a:r>
            <a:r>
              <a:rPr lang="en-US" sz="2400" dirty="0" smtClean="0">
                <a:cs typeface="B Titr" pitchFamily="2" charset="-78"/>
              </a:rPr>
              <a:t>(~GOASSID)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fa-IR" sz="2000" dirty="0" smtClean="0">
                <a:cs typeface="B Titr" pitchFamily="2" charset="-78"/>
              </a:rPr>
              <a:t>نکته: شرط همگرائی این است که ماتریس ضرائب قطری مسلط باشد.</a:t>
            </a:r>
            <a:endParaRPr lang="en-US" sz="2000" dirty="0">
              <a:cs typeface="B Titr" pitchFamily="2" charset="-78"/>
            </a:endParaRP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685800" y="2438400"/>
          <a:ext cx="3119438" cy="1247775"/>
        </p:xfrm>
        <a:graphic>
          <a:graphicData uri="http://schemas.openxmlformats.org/presentationml/2006/ole">
            <p:oleObj spid="_x0000_s24578" name="Equation" r:id="rId3" imgW="2031840" imgH="799920" progId="Equation.3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838200" y="4267200"/>
          <a:ext cx="3119438" cy="1247775"/>
        </p:xfrm>
        <a:graphic>
          <a:graphicData uri="http://schemas.openxmlformats.org/presentationml/2006/ole">
            <p:oleObj spid="_x0000_s24579" name="Equation" r:id="rId4" imgW="2031840" imgH="799920" progId="Equation.3">
              <p:embed/>
            </p:oleObj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4876800" y="4267200"/>
          <a:ext cx="3119438" cy="1247775"/>
        </p:xfrm>
        <a:graphic>
          <a:graphicData uri="http://schemas.openxmlformats.org/presentationml/2006/ole">
            <p:oleObj spid="_x0000_s24580" name="Equation" r:id="rId5" imgW="2031840" imgH="799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dirty="0" smtClean="0">
                <a:cs typeface="B Titr" pitchFamily="2" charset="-78"/>
              </a:rPr>
              <a:t> فصل چهارم – روش لوریه-فادیو </a:t>
            </a:r>
            <a:r>
              <a:rPr lang="en-US" sz="2400" dirty="0" smtClean="0">
                <a:cs typeface="B Titr" pitchFamily="2" charset="-78"/>
              </a:rPr>
              <a:t>(LEVERIE1)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pPr algn="r" rtl="1">
              <a:buNone/>
            </a:pPr>
            <a:r>
              <a:rPr lang="fa-IR" sz="2000" dirty="0" smtClean="0">
                <a:cs typeface="B Titr" pitchFamily="2" charset="-78"/>
              </a:rPr>
              <a:t>مثال 4.</a:t>
            </a:r>
            <a:r>
              <a:rPr lang="fa-IR" sz="2000" dirty="0" smtClean="0">
                <a:cs typeface="B Titr" pitchFamily="2" charset="-78"/>
              </a:rPr>
              <a:t>4</a:t>
            </a:r>
            <a:r>
              <a:rPr lang="fa-IR" sz="2000" dirty="0" smtClean="0">
                <a:cs typeface="B Titr" pitchFamily="2" charset="-78"/>
              </a:rPr>
              <a:t>-ص141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762000" y="1219200"/>
          <a:ext cx="1591499" cy="1095375"/>
        </p:xfrm>
        <a:graphic>
          <a:graphicData uri="http://schemas.openxmlformats.org/presentationml/2006/ole">
            <p:oleObj spid="_x0000_s25602" name="Equation" r:id="rId3" imgW="1180800" imgH="799920" progId="Equation.3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304800" y="2514600"/>
          <a:ext cx="1454926" cy="1095375"/>
        </p:xfrm>
        <a:graphic>
          <a:graphicData uri="http://schemas.openxmlformats.org/presentationml/2006/ole">
            <p:oleObj spid="_x0000_s25603" name="Equation" r:id="rId4" imgW="1079280" imgH="799920" progId="Equation.3">
              <p:embed/>
            </p:oleObj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1981200" y="2514600"/>
          <a:ext cx="2232849" cy="1171575"/>
        </p:xfrm>
        <a:graphic>
          <a:graphicData uri="http://schemas.openxmlformats.org/presentationml/2006/ole">
            <p:oleObj spid="_x0000_s25604" name="Equation" r:id="rId5" imgW="1549080" imgH="799920" progId="Equation.3">
              <p:embed/>
            </p:oleObj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4495800" y="2895600"/>
          <a:ext cx="4127500" cy="412750"/>
        </p:xfrm>
        <a:graphic>
          <a:graphicData uri="http://schemas.openxmlformats.org/presentationml/2006/ole">
            <p:oleObj spid="_x0000_s25605" name="Equation" r:id="rId6" imgW="2831760" imgH="279360" progId="Equation.3">
              <p:embed/>
            </p:oleObj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228600" y="3886200"/>
          <a:ext cx="2743200" cy="1077001"/>
        </p:xfrm>
        <a:graphic>
          <a:graphicData uri="http://schemas.openxmlformats.org/presentationml/2006/ole">
            <p:oleObj spid="_x0000_s25606" name="Equation" r:id="rId7" imgW="2070000" imgH="799920" progId="Equation.3">
              <p:embed/>
            </p:oleObj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3124200" y="3886200"/>
          <a:ext cx="3429000" cy="1059848"/>
        </p:xfrm>
        <a:graphic>
          <a:graphicData uri="http://schemas.openxmlformats.org/presentationml/2006/ole">
            <p:oleObj spid="_x0000_s25607" name="Equation" r:id="rId8" imgW="2628720" imgH="799920" progId="Equation.3">
              <p:embed/>
            </p:oleObj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6781801" y="4091943"/>
          <a:ext cx="1905000" cy="603882"/>
        </p:xfrm>
        <a:graphic>
          <a:graphicData uri="http://schemas.openxmlformats.org/presentationml/2006/ole">
            <p:oleObj spid="_x0000_s25608" name="Equation" r:id="rId9" imgW="1422360" imgH="444240" progId="Equation.3">
              <p:embed/>
            </p:oleObj>
          </a:graphicData>
        </a:graphic>
      </p:graphicFrame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298450" y="5410200"/>
          <a:ext cx="3062288" cy="1076325"/>
        </p:xfrm>
        <a:graphic>
          <a:graphicData uri="http://schemas.openxmlformats.org/presentationml/2006/ole">
            <p:oleObj spid="_x0000_s25609" name="Equation" r:id="rId10" imgW="2311200" imgH="799920" progId="Equation.3">
              <p:embed/>
            </p:oleObj>
          </a:graphicData>
        </a:graphic>
      </p:graphicFrame>
      <p:graphicFrame>
        <p:nvGraphicFramePr>
          <p:cNvPr id="25610" name="Object 10"/>
          <p:cNvGraphicFramePr>
            <a:graphicFrameLocks noChangeAspect="1"/>
          </p:cNvGraphicFramePr>
          <p:nvPr/>
        </p:nvGraphicFramePr>
        <p:xfrm>
          <a:off x="3344863" y="5410200"/>
          <a:ext cx="3446462" cy="1060450"/>
        </p:xfrm>
        <a:graphic>
          <a:graphicData uri="http://schemas.openxmlformats.org/presentationml/2006/ole">
            <p:oleObj spid="_x0000_s25610" name="Equation" r:id="rId11" imgW="2641320" imgH="799920" progId="Equation.3">
              <p:embed/>
            </p:oleObj>
          </a:graphicData>
        </a:graphic>
      </p:graphicFrame>
      <p:graphicFrame>
        <p:nvGraphicFramePr>
          <p:cNvPr id="25611" name="Object 11"/>
          <p:cNvGraphicFramePr>
            <a:graphicFrameLocks noChangeAspect="1"/>
          </p:cNvGraphicFramePr>
          <p:nvPr/>
        </p:nvGraphicFramePr>
        <p:xfrm>
          <a:off x="7026275" y="5616575"/>
          <a:ext cx="1871663" cy="603250"/>
        </p:xfrm>
        <a:graphic>
          <a:graphicData uri="http://schemas.openxmlformats.org/presentationml/2006/ole">
            <p:oleObj spid="_x0000_s25611" name="Equation" r:id="rId12" imgW="139680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609600" y="990600"/>
          <a:ext cx="4309533" cy="1447800"/>
        </p:xfrm>
        <a:graphic>
          <a:graphicData uri="http://schemas.openxmlformats.org/presentationml/2006/ole">
            <p:oleObj spid="_x0000_s26629" name="Equation" r:id="rId3" imgW="2412720" imgH="799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dirty="0" smtClean="0">
                <a:cs typeface="B Titr" pitchFamily="2" charset="-78"/>
              </a:rPr>
              <a:t> فصل چهارم – روش توانی  </a:t>
            </a:r>
            <a:r>
              <a:rPr lang="en-US" sz="2400" dirty="0" smtClean="0">
                <a:cs typeface="B Titr" pitchFamily="2" charset="-78"/>
              </a:rPr>
              <a:t>(TAVANI1)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7200"/>
          </a:xfrm>
        </p:spPr>
        <p:txBody>
          <a:bodyPr/>
          <a:lstStyle/>
          <a:p>
            <a:pPr algn="r" rtl="1">
              <a:buNone/>
            </a:pPr>
            <a:r>
              <a:rPr lang="fa-IR" sz="2000" dirty="0" smtClean="0">
                <a:cs typeface="B Titr" pitchFamily="2" charset="-78"/>
              </a:rPr>
              <a:t>مثال 5.4-ص142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762000" y="1219200"/>
          <a:ext cx="1592263" cy="1095375"/>
        </p:xfrm>
        <a:graphic>
          <a:graphicData uri="http://schemas.openxmlformats.org/presentationml/2006/ole">
            <p:oleObj spid="_x0000_s27650" name="Equation" r:id="rId3" imgW="1180800" imgH="799920" progId="Equation.3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685800" y="2590800"/>
          <a:ext cx="5341937" cy="1095375"/>
        </p:xfrm>
        <a:graphic>
          <a:graphicData uri="http://schemas.openxmlformats.org/presentationml/2006/ole">
            <p:oleObj spid="_x0000_s27651" name="Equation" r:id="rId4" imgW="3962160" imgH="799920" progId="Equation.3">
              <p:embed/>
            </p:oleObj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685800" y="3733800"/>
          <a:ext cx="7343776" cy="1095375"/>
        </p:xfrm>
        <a:graphic>
          <a:graphicData uri="http://schemas.openxmlformats.org/presentationml/2006/ole">
            <p:oleObj spid="_x0000_s27652" name="Equation" r:id="rId5" imgW="5448240" imgH="799920" progId="Equation.3">
              <p:embed/>
            </p:oleObj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779463" y="5105400"/>
          <a:ext cx="7462837" cy="1095375"/>
        </p:xfrm>
        <a:graphic>
          <a:graphicData uri="http://schemas.openxmlformats.org/presentationml/2006/ole">
            <p:oleObj spid="_x0000_s27653" name="Equation" r:id="rId6" imgW="5537160" imgH="799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algn="r" rtl="1"/>
            <a:r>
              <a:rPr lang="fa-IR" sz="2400" dirty="0" smtClean="0">
                <a:cs typeface="B Titr" pitchFamily="2" charset="-78"/>
              </a:rPr>
              <a:t> فصل پنجم– روش لاگرانژ </a:t>
            </a:r>
            <a:r>
              <a:rPr lang="en-US" sz="2400" dirty="0" smtClean="0">
                <a:cs typeface="B Titr" pitchFamily="2" charset="-78"/>
              </a:rPr>
              <a:t>(LAGRANJ)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533400"/>
          <a:ext cx="2858705" cy="1814512"/>
        </p:xfrm>
        <a:graphic>
          <a:graphicData uri="http://schemas.openxmlformats.org/drawingml/2006/table">
            <a:tbl>
              <a:tblPr/>
              <a:tblGrid>
                <a:gridCol w="929031"/>
                <a:gridCol w="929031"/>
                <a:gridCol w="1000643"/>
              </a:tblGrid>
              <a:tr h="2903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</a:t>
                      </a: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04517" marR="1045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x(i)</a:t>
                      </a:r>
                      <a:endParaRPr lang="en-US" sz="18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04517" marR="1045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</a:t>
                      </a:r>
                      <a:r>
                        <a:rPr lang="en-US" sz="18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</a:t>
                      </a: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=P</a:t>
                      </a:r>
                      <a:r>
                        <a:rPr lang="en-US" sz="18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</a:t>
                      </a:r>
                      <a:endParaRPr lang="en-US" sz="18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04517" marR="1045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04517" marR="1045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04517" marR="1045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0.7652</a:t>
                      </a: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04517" marR="1045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8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04517" marR="1045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1.3</a:t>
                      </a: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04517" marR="1045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0.62009</a:t>
                      </a:r>
                      <a:endParaRPr lang="en-US" sz="18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04517" marR="1045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endParaRPr lang="en-US" sz="18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04517" marR="1045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1.6</a:t>
                      </a: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04517" marR="1045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0.4554</a:t>
                      </a:r>
                      <a:endParaRPr lang="en-US" sz="18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04517" marR="1045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endParaRPr lang="en-US" sz="18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04517" marR="1045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1.9</a:t>
                      </a: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04517" marR="1045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0.28182</a:t>
                      </a: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04517" marR="1045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  <a:endParaRPr lang="en-US" sz="18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04517" marR="1045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2.2</a:t>
                      </a:r>
                      <a:endParaRPr lang="en-US" sz="18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04517" marR="1045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0.11036</a:t>
                      </a:r>
                      <a:endParaRPr lang="en-US" sz="1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04517" marR="1045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4572000" y="1219200"/>
          <a:ext cx="2438400" cy="398419"/>
        </p:xfrm>
        <a:graphic>
          <a:graphicData uri="http://schemas.openxmlformats.org/presentationml/2006/ole">
            <p:oleObj spid="_x0000_s28676" name="Equation" r:id="rId3" imgW="1498320" imgH="241200" progId="Equation.3">
              <p:embed/>
            </p:oleObj>
          </a:graphicData>
        </a:graphic>
      </p:graphicFrame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4648200" y="1676400"/>
          <a:ext cx="2133600" cy="811954"/>
        </p:xfrm>
        <a:graphic>
          <a:graphicData uri="http://schemas.openxmlformats.org/presentationml/2006/ole">
            <p:oleObj spid="_x0000_s28677" name="Equation" r:id="rId4" imgW="1143000" imgH="431800" progId="Equation.3">
              <p:embed/>
            </p:oleObj>
          </a:graphicData>
        </a:graphic>
      </p:graphicFrame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914400" y="2590800"/>
          <a:ext cx="7543800" cy="784284"/>
        </p:xfrm>
        <a:graphic>
          <a:graphicData uri="http://schemas.openxmlformats.org/presentationml/2006/ole">
            <p:oleObj spid="_x0000_s28679" name="Equation" r:id="rId5" imgW="4241800" imgH="444500" progId="Equation.3">
              <p:embed/>
            </p:oleObj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4847034"/>
          <a:ext cx="2362200" cy="791766"/>
        </p:xfrm>
        <a:graphic>
          <a:graphicData uri="http://schemas.openxmlformats.org/drawingml/2006/table">
            <a:tbl>
              <a:tblPr/>
              <a:tblGrid>
                <a:gridCol w="787400"/>
                <a:gridCol w="660400"/>
                <a:gridCol w="914400"/>
              </a:tblGrid>
              <a:tr h="2460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8583" marR="8858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x(i)</a:t>
                      </a:r>
                      <a:endParaRPr lang="en-US" sz="16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8583" marR="8858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</a:t>
                      </a:r>
                      <a:r>
                        <a:rPr lang="en-US" sz="1600" b="1" baseline="-25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=P</a:t>
                      </a:r>
                      <a:r>
                        <a:rPr lang="en-US" sz="16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8583" marR="8858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8583" marR="8858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1.3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8583" marR="8858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0.62009</a:t>
                      </a:r>
                      <a:endParaRPr lang="en-US" sz="16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8583" marR="8858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3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6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8583" marR="8858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1.6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8583" marR="8858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0.4554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8583" marR="8858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381000" y="3962400"/>
          <a:ext cx="1311275" cy="381000"/>
        </p:xfrm>
        <a:graphic>
          <a:graphicData uri="http://schemas.openxmlformats.org/presentationml/2006/ole">
            <p:oleObj spid="_x0000_s28681" name="Equation" r:id="rId6" imgW="749160" imgH="215640" progId="Equation.3">
              <p:embed/>
            </p:oleObj>
          </a:graphicData>
        </a:graphic>
      </p:graphicFrame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683" name="Object 11"/>
          <p:cNvGraphicFramePr>
            <a:graphicFrameLocks noChangeAspect="1"/>
          </p:cNvGraphicFramePr>
          <p:nvPr/>
        </p:nvGraphicFramePr>
        <p:xfrm>
          <a:off x="3124200" y="3719444"/>
          <a:ext cx="5715000" cy="2909956"/>
        </p:xfrm>
        <a:graphic>
          <a:graphicData uri="http://schemas.openxmlformats.org/presentationml/2006/ole">
            <p:oleObj spid="_x0000_s28683" name="Equation" r:id="rId7" imgW="4356000" imgH="2222280" progId="Equation.3">
              <p:embed/>
            </p:oleObj>
          </a:graphicData>
        </a:graphic>
      </p:graphicFrame>
      <p:cxnSp>
        <p:nvCxnSpPr>
          <p:cNvPr id="19" name="Straight Connector 18"/>
          <p:cNvCxnSpPr/>
          <p:nvPr/>
        </p:nvCxnSpPr>
        <p:spPr>
          <a:xfrm flipV="1">
            <a:off x="228600" y="3505200"/>
            <a:ext cx="8534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743200" y="762000"/>
          <a:ext cx="3052867" cy="1250949"/>
        </p:xfrm>
        <a:graphic>
          <a:graphicData uri="http://schemas.openxmlformats.org/drawingml/2006/table">
            <a:tbl>
              <a:tblPr/>
              <a:tblGrid>
                <a:gridCol w="992130"/>
                <a:gridCol w="992130"/>
                <a:gridCol w="1068607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</a:t>
                      </a: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11615" marR="111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x(i)</a:t>
                      </a:r>
                      <a:endParaRPr lang="en-US" sz="20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11615" marR="111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</a:t>
                      </a:r>
                      <a:r>
                        <a:rPr lang="en-US" sz="18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</a:t>
                      </a: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=P</a:t>
                      </a:r>
                      <a:r>
                        <a:rPr lang="en-US" sz="18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</a:t>
                      </a:r>
                      <a:endParaRPr lang="en-US" sz="20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11615" marR="111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11615" marR="111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1.3</a:t>
                      </a: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11615" marR="111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0.62009</a:t>
                      </a:r>
                      <a:endParaRPr lang="en-US" sz="20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11615" marR="111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20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11615" marR="111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1.6</a:t>
                      </a: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11615" marR="111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0.4554</a:t>
                      </a:r>
                      <a:endParaRPr lang="en-US" sz="20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11615" marR="111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endParaRPr lang="en-US" sz="20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11615" marR="111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1.9</a:t>
                      </a: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11615" marR="111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0.28182</a:t>
                      </a:r>
                      <a:endParaRPr lang="en-US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11615" marR="1116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697" name="Object 1"/>
          <p:cNvGraphicFramePr>
            <a:graphicFrameLocks noChangeAspect="1"/>
          </p:cNvGraphicFramePr>
          <p:nvPr/>
        </p:nvGraphicFramePr>
        <p:xfrm>
          <a:off x="457200" y="2286000"/>
          <a:ext cx="7848600" cy="1271157"/>
        </p:xfrm>
        <a:graphic>
          <a:graphicData uri="http://schemas.openxmlformats.org/presentationml/2006/ole">
            <p:oleObj spid="_x0000_s29697" name="Equation" r:id="rId3" imgW="5511800" imgH="889000" progId="Equation.3">
              <p:embed/>
            </p:oleObj>
          </a:graphicData>
        </a:graphic>
      </p:graphicFrame>
      <p:cxnSp>
        <p:nvCxnSpPr>
          <p:cNvPr id="7" name="Straight Connector 6"/>
          <p:cNvCxnSpPr/>
          <p:nvPr/>
        </p:nvCxnSpPr>
        <p:spPr>
          <a:xfrm flipV="1">
            <a:off x="228600" y="3657600"/>
            <a:ext cx="8534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57200" y="3962400"/>
            <a:ext cx="8305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Titr" pitchFamily="2" charset="-78"/>
              </a:rPr>
              <a:t>در این مثال چون 5 نقطه داریم حداکثر می توانیم یک چند جمله ای لاگرانژ درجه 4 تقریب بزنیم.</a:t>
            </a: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sz="2000" dirty="0">
                <a:cs typeface="B Titr" pitchFamily="2" charset="-78"/>
              </a:rPr>
              <a:t>یکی از مشکلات اصلی روش لاگرانژ این است که کار لازم برای محاسبه تقریب به وسیله چند جمله درجه دو کار لازم برای محاسبه تقریب سه را کم </a:t>
            </a:r>
            <a:r>
              <a:rPr lang="fa-IR" sz="2000" dirty="0" smtClean="0">
                <a:cs typeface="B Titr" pitchFamily="2" charset="-78"/>
              </a:rPr>
              <a:t>نمیکند</a:t>
            </a:r>
            <a:r>
              <a:rPr lang="fa-IR" sz="2000" dirty="0">
                <a:cs typeface="B Titr" pitchFamily="2" charset="-78"/>
              </a:rPr>
              <a:t>.</a:t>
            </a:r>
            <a:endParaRPr lang="en-US" sz="2000" dirty="0">
              <a:cs typeface="B Titr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algn="r" rtl="1"/>
            <a:r>
              <a:rPr lang="fa-IR" sz="2400" dirty="0" smtClean="0">
                <a:cs typeface="B Titr" pitchFamily="2" charset="-78"/>
              </a:rPr>
              <a:t> فصل پنجم– روش </a:t>
            </a:r>
            <a:r>
              <a:rPr lang="fa-IR" sz="2400" dirty="0" smtClean="0">
                <a:cs typeface="B Titr" pitchFamily="2" charset="-78"/>
              </a:rPr>
              <a:t>نیویل </a:t>
            </a:r>
            <a:r>
              <a:rPr lang="fa-IR" sz="2400" dirty="0" smtClean="0">
                <a:cs typeface="B Titr" pitchFamily="2" charset="-78"/>
              </a:rPr>
              <a:t> </a:t>
            </a:r>
            <a:r>
              <a:rPr lang="en-US" sz="2400" dirty="0" smtClean="0">
                <a:cs typeface="B Titr" pitchFamily="2" charset="-78"/>
              </a:rPr>
              <a:t>(NIVIL)</a:t>
            </a:r>
            <a:endParaRPr lang="en-US" sz="2400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21" name="Object 1"/>
          <p:cNvGraphicFramePr>
            <a:graphicFrameLocks noChangeAspect="1"/>
          </p:cNvGraphicFramePr>
          <p:nvPr/>
        </p:nvGraphicFramePr>
        <p:xfrm>
          <a:off x="457200" y="1905000"/>
          <a:ext cx="4114800" cy="769266"/>
        </p:xfrm>
        <a:graphic>
          <a:graphicData uri="http://schemas.openxmlformats.org/presentationml/2006/ole">
            <p:oleObj spid="_x0000_s30721" name="Equation" r:id="rId3" imgW="2527300" imgH="469900" progId="Equation.3">
              <p:embed/>
            </p:oleObj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3400" y="4572000"/>
          <a:ext cx="6476998" cy="1751526"/>
        </p:xfrm>
        <a:graphic>
          <a:graphicData uri="http://schemas.openxmlformats.org/drawingml/2006/table">
            <a:tbl>
              <a:tblPr/>
              <a:tblGrid>
                <a:gridCol w="555171"/>
                <a:gridCol w="832757"/>
                <a:gridCol w="1017814"/>
                <a:gridCol w="1017814"/>
                <a:gridCol w="1017814"/>
                <a:gridCol w="1017814"/>
                <a:gridCol w="1017814"/>
              </a:tblGrid>
              <a:tr h="2919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</a:t>
                      </a:r>
                      <a:endParaRPr lang="en-US" sz="19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103" marR="821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x(i)</a:t>
                      </a:r>
                      <a:endParaRPr lang="en-US" sz="19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103" marR="821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</a:t>
                      </a:r>
                      <a:r>
                        <a:rPr lang="en-US" sz="19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</a:t>
                      </a:r>
                      <a:r>
                        <a:rPr lang="en-US" sz="1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=P</a:t>
                      </a:r>
                      <a:r>
                        <a:rPr lang="en-US" sz="19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</a:t>
                      </a:r>
                      <a:endParaRPr lang="en-US" sz="19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103" marR="821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</a:t>
                      </a:r>
                      <a:r>
                        <a:rPr lang="en-US" sz="19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i1</a:t>
                      </a:r>
                      <a:endParaRPr lang="en-US" sz="19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103" marR="821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</a:t>
                      </a:r>
                      <a:r>
                        <a:rPr lang="en-US" sz="19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i2</a:t>
                      </a:r>
                      <a:endParaRPr lang="en-US" sz="19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103" marR="821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</a:t>
                      </a:r>
                      <a:r>
                        <a:rPr lang="en-US" sz="19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i3</a:t>
                      </a:r>
                      <a:endParaRPr lang="en-US" sz="19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103" marR="821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</a:t>
                      </a:r>
                      <a:r>
                        <a:rPr lang="en-US" sz="19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i4</a:t>
                      </a:r>
                      <a:endParaRPr lang="en-US" sz="19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103" marR="821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en-US" sz="19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103" marR="821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</a:t>
                      </a:r>
                      <a:endParaRPr lang="en-US" sz="19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103" marR="821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0.52992</a:t>
                      </a:r>
                      <a:endParaRPr lang="en-US" sz="19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103" marR="821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0.46009</a:t>
                      </a:r>
                      <a:endParaRPr lang="en-US" sz="19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103" marR="821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0.462</a:t>
                      </a:r>
                      <a:endParaRPr lang="en-US" sz="19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103" marR="821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0.46174</a:t>
                      </a:r>
                      <a:endParaRPr lang="en-US" sz="19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103" marR="821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0.45754</a:t>
                      </a:r>
                      <a:endParaRPr lang="en-US" sz="19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103" marR="821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19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9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103" marR="821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22.2</a:t>
                      </a:r>
                      <a:endParaRPr lang="en-US" sz="19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103" marR="821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0.37784</a:t>
                      </a:r>
                      <a:endParaRPr lang="en-US" sz="19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103" marR="821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0.456</a:t>
                      </a:r>
                      <a:endParaRPr lang="en-US" sz="19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103" marR="821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0.46071</a:t>
                      </a:r>
                      <a:endParaRPr lang="en-US" sz="19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103" marR="821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0.47901</a:t>
                      </a:r>
                      <a:endParaRPr lang="en-US" sz="19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103" marR="821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103" marR="821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endParaRPr lang="en-US" sz="19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103" marR="821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41.6</a:t>
                      </a:r>
                      <a:endParaRPr lang="en-US" sz="19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103" marR="821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0.66393</a:t>
                      </a:r>
                      <a:endParaRPr lang="en-US" sz="19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103" marR="821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0.44524</a:t>
                      </a:r>
                      <a:endParaRPr lang="en-US" sz="19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103" marR="821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0.55843</a:t>
                      </a:r>
                      <a:endParaRPr lang="en-US" sz="19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103" marR="821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103" marR="821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103" marR="821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endParaRPr lang="en-US" sz="19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103" marR="821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10.1</a:t>
                      </a:r>
                      <a:endParaRPr lang="en-US" sz="19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103" marR="821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0.17537</a:t>
                      </a:r>
                      <a:endParaRPr lang="en-US" sz="19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103" marR="821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0.37379</a:t>
                      </a:r>
                      <a:endParaRPr lang="en-US" sz="19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103" marR="821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103" marR="821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103" marR="821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103" marR="821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  <a:endParaRPr lang="en-US" sz="19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103" marR="821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50.5</a:t>
                      </a:r>
                      <a:endParaRPr lang="en-US" sz="19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103" marR="821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0.63608</a:t>
                      </a:r>
                      <a:endParaRPr lang="en-US" sz="19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103" marR="821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103" marR="821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103" marR="821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103" marR="821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103" marR="821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457199" y="2750434"/>
          <a:ext cx="6324601" cy="636021"/>
        </p:xfrm>
        <a:graphic>
          <a:graphicData uri="http://schemas.openxmlformats.org/presentationml/2006/ole">
            <p:oleObj spid="_x0000_s30723" name="Equation" r:id="rId4" imgW="3949700" imgH="393700" progId="Equation.3">
              <p:embed/>
            </p:oleObj>
          </a:graphicData>
        </a:graphic>
      </p:graphicFrame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533400" y="3581400"/>
          <a:ext cx="6248400" cy="622351"/>
        </p:xfrm>
        <a:graphic>
          <a:graphicData uri="http://schemas.openxmlformats.org/presentationml/2006/ole">
            <p:oleObj spid="_x0000_s30725" name="Equation" r:id="rId5" imgW="39878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dirty="0" smtClean="0">
                <a:cs typeface="B Titr" pitchFamily="2" charset="-78"/>
              </a:rPr>
              <a:t> فصل پنجم– روش </a:t>
            </a:r>
            <a:r>
              <a:rPr lang="fa-IR" sz="2400" dirty="0" smtClean="0">
                <a:cs typeface="B Titr" pitchFamily="2" charset="-78"/>
              </a:rPr>
              <a:t>تفاضل محدود </a:t>
            </a:r>
            <a:r>
              <a:rPr lang="en-US" sz="2400" dirty="0" smtClean="0">
                <a:cs typeface="B Titr" pitchFamily="2" charset="-78"/>
              </a:rPr>
              <a:t>(TAFAZOLM)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05200" y="1371600"/>
          <a:ext cx="1828800" cy="146304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x(i)</a:t>
                      </a:r>
                      <a:endParaRPr lang="en-US" sz="16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</a:t>
                      </a:r>
                      <a:r>
                        <a:rPr lang="en-US" sz="16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</a:t>
                      </a:r>
                      <a:endParaRPr lang="en-US" sz="16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</a:t>
                      </a:r>
                      <a:r>
                        <a:rPr lang="en-US" sz="16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en-US" sz="16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f(x</a:t>
                      </a:r>
                      <a:r>
                        <a:rPr lang="en-US" sz="16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)</a:t>
                      </a:r>
                      <a:endParaRPr lang="en-US" sz="16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</a:t>
                      </a:r>
                      <a:r>
                        <a:rPr lang="en-US" sz="16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f(x</a:t>
                      </a:r>
                      <a:r>
                        <a:rPr lang="en-US" sz="16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)</a:t>
                      </a:r>
                      <a:endParaRPr lang="en-US" sz="16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endParaRPr lang="en-US" sz="16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</a:t>
                      </a:r>
                      <a:r>
                        <a:rPr lang="en-US" sz="16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f(x</a:t>
                      </a:r>
                      <a:r>
                        <a:rPr lang="en-US" sz="16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)</a:t>
                      </a:r>
                      <a:endParaRPr lang="en-US" sz="16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endParaRPr lang="en-US" sz="16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</a:t>
                      </a:r>
                      <a:r>
                        <a:rPr lang="en-US" sz="16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f(x</a:t>
                      </a:r>
                      <a:r>
                        <a:rPr lang="en-US" sz="16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)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  <a:endParaRPr lang="en-US" sz="16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</a:t>
                      </a:r>
                      <a:r>
                        <a:rPr lang="en-US" sz="16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  <a:endParaRPr lang="en-US" sz="16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f(x</a:t>
                      </a:r>
                      <a:r>
                        <a:rPr lang="en-US" sz="16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)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609600" y="3276600"/>
          <a:ext cx="7575468" cy="381000"/>
        </p:xfrm>
        <a:graphic>
          <a:graphicData uri="http://schemas.openxmlformats.org/presentationml/2006/ole">
            <p:oleObj spid="_x0000_s31745" name="Equation" r:id="rId3" imgW="4864100" imgH="241300" progId="Equation.3">
              <p:embed/>
            </p:oleObj>
          </a:graphicData>
        </a:graphic>
      </p:graphicFrame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533400" y="3733800"/>
          <a:ext cx="5715000" cy="1143000"/>
        </p:xfrm>
        <a:graphic>
          <a:graphicData uri="http://schemas.openxmlformats.org/presentationml/2006/ole">
            <p:oleObj spid="_x0000_s31747" name="Equation" r:id="rId4" imgW="3429000" imgH="685800" progId="Equation.3">
              <p:embed/>
            </p:oleObj>
          </a:graphicData>
        </a:graphic>
      </p:graphicFrame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609600" y="4953000"/>
          <a:ext cx="4343400" cy="1713230"/>
        </p:xfrm>
        <a:graphic>
          <a:graphicData uri="http://schemas.openxmlformats.org/presentationml/2006/ole">
            <p:oleObj spid="_x0000_s31749" name="Equation" r:id="rId5" imgW="2857500" imgH="1130300" progId="Equation.3">
              <p:embed/>
            </p:oleObj>
          </a:graphicData>
        </a:graphic>
      </p:graphicFrame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228599" y="304800"/>
          <a:ext cx="5272485" cy="762000"/>
        </p:xfrm>
        <a:graphic>
          <a:graphicData uri="http://schemas.openxmlformats.org/presentationml/2006/ole">
            <p:oleObj spid="_x0000_s32770" name="Equation" r:id="rId3" imgW="3009900" imgH="431800" progId="Equation.3">
              <p:embed/>
            </p:oleObj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228600" y="1143000"/>
          <a:ext cx="6302376" cy="762000"/>
        </p:xfrm>
        <a:graphic>
          <a:graphicData uri="http://schemas.openxmlformats.org/presentationml/2006/ole">
            <p:oleObj spid="_x0000_s32771" name="Equation" r:id="rId4" imgW="3594100" imgH="431800" progId="Equation.3">
              <p:embed/>
            </p:oleObj>
          </a:graphicData>
        </a:graphic>
      </p:graphicFrame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304800" y="2057400"/>
          <a:ext cx="5561135" cy="685800"/>
        </p:xfrm>
        <a:graphic>
          <a:graphicData uri="http://schemas.openxmlformats.org/presentationml/2006/ole">
            <p:oleObj spid="_x0000_s32772" name="Equation" r:id="rId5" imgW="4013200" imgH="495300" progId="Equation.3">
              <p:embed/>
            </p:oleObj>
          </a:graphicData>
        </a:graphic>
      </p:graphicFrame>
      <p:pic>
        <p:nvPicPr>
          <p:cNvPr id="32800" name="Picture 3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" y="2971800"/>
            <a:ext cx="8607344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dirty="0" smtClean="0">
                <a:cs typeface="B Titr" pitchFamily="2" charset="-78"/>
              </a:rPr>
              <a:t>فصل دوم – روش نصف کردن فاصله ها</a:t>
            </a:r>
            <a:r>
              <a:rPr lang="fa-IR" sz="2400" dirty="0">
                <a:cs typeface="B Titr" pitchFamily="2" charset="-78"/>
              </a:rPr>
              <a:t> </a:t>
            </a:r>
            <a:r>
              <a:rPr lang="en-US" sz="2400" dirty="0" smtClean="0">
                <a:cs typeface="B Titr" pitchFamily="2" charset="-78"/>
              </a:rPr>
              <a:t>(NESF)</a:t>
            </a:r>
            <a:endParaRPr lang="en-US" sz="24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fa-IR" sz="2000" dirty="0" smtClean="0">
                <a:cs typeface="B Titr" pitchFamily="2" charset="-78"/>
              </a:rPr>
              <a:t>مثال 1.2-ص34</a:t>
            </a:r>
            <a:endParaRPr lang="en-US" sz="2000" dirty="0">
              <a:cs typeface="B Titr" pitchFamily="2" charset="-78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838200" y="1600200"/>
          <a:ext cx="3391871" cy="533400"/>
        </p:xfrm>
        <a:graphic>
          <a:graphicData uri="http://schemas.openxmlformats.org/presentationml/2006/ole">
            <p:oleObj spid="_x0000_s1025" name="Equation" r:id="rId3" imgW="1968480" imgH="30456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914400" y="2362200"/>
          <a:ext cx="2647950" cy="866775"/>
        </p:xfrm>
        <a:graphic>
          <a:graphicData uri="http://schemas.openxmlformats.org/presentationml/2006/ole">
            <p:oleObj spid="_x0000_s1027" name="Equation" r:id="rId4" imgW="1536480" imgH="495000" progId="Equation.3">
              <p:embed/>
            </p:oleObj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66800" y="3505200"/>
          <a:ext cx="7010402" cy="2895600"/>
        </p:xfrm>
        <a:graphic>
          <a:graphicData uri="http://schemas.openxmlformats.org/drawingml/2006/table">
            <a:tbl>
              <a:tblPr/>
              <a:tblGrid>
                <a:gridCol w="1001486"/>
                <a:gridCol w="1001486"/>
                <a:gridCol w="1001486"/>
                <a:gridCol w="1001486"/>
                <a:gridCol w="1001486"/>
                <a:gridCol w="1001486"/>
                <a:gridCol w="1001486"/>
              </a:tblGrid>
              <a:tr h="361950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مرحله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x1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x2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x3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f(x1)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f(x2)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f(x3)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-1.875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1.75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-1.875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0.17187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1.75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1.625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-1.875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0.17187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-0.94335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1.625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1.75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1.6875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-0.94335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0.17187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-0.40942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1.6875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1.75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1.71875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-0.40942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0.17187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-0.12478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1.71875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1.75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1.73437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-0.12478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0.17187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0.02198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1.71875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1.73437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1.72656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dirty="0" smtClean="0">
                <a:cs typeface="B Titr" pitchFamily="2" charset="-78"/>
              </a:rPr>
              <a:t> فصل پنجم– روش حداقل مربعات</a:t>
            </a:r>
            <a:endParaRPr lang="en-US" sz="24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267200" y="2362200"/>
          <a:ext cx="1811690" cy="1530978"/>
        </p:xfrm>
        <a:graphic>
          <a:graphicData uri="http://schemas.openxmlformats.org/drawingml/2006/table">
            <a:tbl>
              <a:tblPr/>
              <a:tblGrid>
                <a:gridCol w="905845"/>
                <a:gridCol w="905845"/>
              </a:tblGrid>
              <a:tr h="2082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11323" marR="11323" marT="11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11323" marR="11323" marT="11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11323" marR="11323" marT="11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</a:t>
                      </a:r>
                    </a:p>
                  </a:txBody>
                  <a:tcPr marL="11323" marR="11323" marT="11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1323" marR="11323" marT="11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3.25</a:t>
                      </a:r>
                    </a:p>
                  </a:txBody>
                  <a:tcPr marL="11323" marR="11323" marT="11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11323" marR="11323" marT="11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11323" marR="11323" marT="11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11323" marR="11323" marT="11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5.6</a:t>
                      </a:r>
                    </a:p>
                  </a:txBody>
                  <a:tcPr marL="11323" marR="11323" marT="11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11323" marR="11323" marT="11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11323" marR="11323" marT="11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533400" y="228600"/>
          <a:ext cx="3276600" cy="2936384"/>
        </p:xfrm>
        <a:graphic>
          <a:graphicData uri="http://schemas.openxmlformats.org/presentationml/2006/ole">
            <p:oleObj spid="_x0000_s33793" name="Visio" r:id="rId3" imgW="2564587" imgH="2300021" progId="Visio.Drawing.11">
              <p:embed/>
            </p:oleObj>
          </a:graphicData>
        </a:graphic>
      </p:graphicFrame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3833813" y="1295400"/>
          <a:ext cx="1931987" cy="908050"/>
        </p:xfrm>
        <a:graphic>
          <a:graphicData uri="http://schemas.openxmlformats.org/presentationml/2006/ole">
            <p:oleObj spid="_x0000_s33795" name="Equation" r:id="rId4" imgW="1218960" imgH="571320" progId="Equation.3">
              <p:embed/>
            </p:oleObj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6400800" y="2743200"/>
          <a:ext cx="2122487" cy="549275"/>
        </p:xfrm>
        <a:graphic>
          <a:graphicData uri="http://schemas.openxmlformats.org/presentationml/2006/ole">
            <p:oleObj spid="_x0000_s33797" name="Equation" r:id="rId5" imgW="1180800" imgH="304560" progId="Equation.3">
              <p:embed/>
            </p:oleObj>
          </a:graphicData>
        </a:graphic>
      </p:graphicFrame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381000" y="3276600"/>
          <a:ext cx="2752172" cy="801687"/>
        </p:xfrm>
        <a:graphic>
          <a:graphicData uri="http://schemas.openxmlformats.org/presentationml/2006/ole">
            <p:oleObj spid="_x0000_s33798" name="Equation" r:id="rId6" imgW="1968480" imgH="571320" progId="Equation.3">
              <p:embed/>
            </p:oleObj>
          </a:graphicData>
        </a:graphic>
      </p:graphicFrame>
      <p:graphicFrame>
        <p:nvGraphicFramePr>
          <p:cNvPr id="33799" name="Object 7"/>
          <p:cNvGraphicFramePr>
            <a:graphicFrameLocks noChangeAspect="1"/>
          </p:cNvGraphicFramePr>
          <p:nvPr/>
        </p:nvGraphicFramePr>
        <p:xfrm>
          <a:off x="358775" y="4114800"/>
          <a:ext cx="7566025" cy="836612"/>
        </p:xfrm>
        <a:graphic>
          <a:graphicData uri="http://schemas.openxmlformats.org/presentationml/2006/ole">
            <p:oleObj spid="_x0000_s33799" name="Equation" r:id="rId7" imgW="5410080" imgH="596880" progId="Equation.3">
              <p:embed/>
            </p:oleObj>
          </a:graphicData>
        </a:graphic>
      </p:graphicFrame>
      <p:graphicFrame>
        <p:nvGraphicFramePr>
          <p:cNvPr id="33800" name="Object 8"/>
          <p:cNvGraphicFramePr>
            <a:graphicFrameLocks noChangeAspect="1"/>
          </p:cNvGraphicFramePr>
          <p:nvPr/>
        </p:nvGraphicFramePr>
        <p:xfrm>
          <a:off x="304800" y="5029200"/>
          <a:ext cx="7566025" cy="836613"/>
        </p:xfrm>
        <a:graphic>
          <a:graphicData uri="http://schemas.openxmlformats.org/presentationml/2006/ole">
            <p:oleObj spid="_x0000_s33800" name="Equation" r:id="rId8" imgW="5410080" imgH="596880" progId="Equation.3">
              <p:embed/>
            </p:oleObj>
          </a:graphicData>
        </a:graphic>
      </p:graphicFrame>
      <p:graphicFrame>
        <p:nvGraphicFramePr>
          <p:cNvPr id="33801" name="Object 9"/>
          <p:cNvGraphicFramePr>
            <a:graphicFrameLocks noChangeAspect="1"/>
          </p:cNvGraphicFramePr>
          <p:nvPr/>
        </p:nvGraphicFramePr>
        <p:xfrm>
          <a:off x="381000" y="5868987"/>
          <a:ext cx="7566025" cy="836613"/>
        </p:xfrm>
        <a:graphic>
          <a:graphicData uri="http://schemas.openxmlformats.org/presentationml/2006/ole">
            <p:oleObj spid="_x0000_s33801" name="Equation" r:id="rId9" imgW="5410080" imgH="596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381000" y="381000"/>
          <a:ext cx="8362219" cy="1600200"/>
        </p:xfrm>
        <a:graphic>
          <a:graphicData uri="http://schemas.openxmlformats.org/presentationml/2006/ole">
            <p:oleObj spid="_x0000_s34818" name="Equation" r:id="rId3" imgW="5257800" imgH="1002960" progId="Equation.3">
              <p:embed/>
            </p:oleObj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81000" y="2286000"/>
            <a:ext cx="838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573088" y="2514600"/>
          <a:ext cx="4808537" cy="506413"/>
        </p:xfrm>
        <a:graphic>
          <a:graphicData uri="http://schemas.openxmlformats.org/presentationml/2006/ole">
            <p:oleObj spid="_x0000_s34819" name="Equation" r:id="rId4" imgW="3022560" imgH="317160" progId="Equation.3">
              <p:embed/>
            </p:oleObj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09600" y="3200400"/>
          <a:ext cx="5029199" cy="1534330"/>
        </p:xfrm>
        <a:graphic>
          <a:graphicData uri="http://schemas.openxmlformats.org/drawingml/2006/table">
            <a:tbl>
              <a:tblPr/>
              <a:tblGrid>
                <a:gridCol w="532754"/>
                <a:gridCol w="788476"/>
                <a:gridCol w="980268"/>
                <a:gridCol w="937647"/>
                <a:gridCol w="873717"/>
                <a:gridCol w="916337"/>
              </a:tblGrid>
              <a:tr h="3068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12786" marR="12786" marT="127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2786" marR="12786" marT="127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12786" marR="12786" marT="127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12786" marR="12786" marT="127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12786" marR="12786" marT="127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12786" marR="12786" marT="127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8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86" marR="12786" marT="127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12786" marR="12786" marT="127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12786" marR="12786" marT="127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2786" marR="12786" marT="127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12786" marR="12786" marT="127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12786" marR="12786" marT="127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866"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86" marR="12786" marT="127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86" marR="12786" marT="127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86" marR="12786" marT="127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86" marR="12786" marT="127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86" marR="12786" marT="127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86" marR="12786" marT="127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8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12786" marR="12786" marT="127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2786" marR="12786" marT="127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12786" marR="12786" marT="127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12786" marR="12786" marT="127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12786" marR="12786" marT="127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12786" marR="12786" marT="127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8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Ln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Y</a:t>
                      </a:r>
                    </a:p>
                  </a:txBody>
                  <a:tcPr marL="12786" marR="12786" marT="127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1.6094</a:t>
                      </a:r>
                    </a:p>
                  </a:txBody>
                  <a:tcPr marL="12786" marR="12786" marT="127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2.07944</a:t>
                      </a:r>
                    </a:p>
                  </a:txBody>
                  <a:tcPr marL="12786" marR="12786" marT="127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0.69315</a:t>
                      </a:r>
                    </a:p>
                  </a:txBody>
                  <a:tcPr marL="12786" marR="12786" marT="127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-0.6931</a:t>
                      </a:r>
                    </a:p>
                  </a:txBody>
                  <a:tcPr marL="12786" marR="12786" marT="127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1.94591</a:t>
                      </a:r>
                    </a:p>
                  </a:txBody>
                  <a:tcPr marL="12786" marR="12786" marT="127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381000" y="5029200"/>
            <a:ext cx="838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533400" y="5181600"/>
          <a:ext cx="3919537" cy="911225"/>
        </p:xfrm>
        <a:graphic>
          <a:graphicData uri="http://schemas.openxmlformats.org/presentationml/2006/ole">
            <p:oleObj spid="_x0000_s34820" name="Equation" r:id="rId5" imgW="2463480" imgH="571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429000" cy="6095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ZOZANAG1</a:t>
            </a:r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r" rtl="1"/>
            <a:r>
              <a:rPr lang="fa-IR" sz="2400" dirty="0" smtClean="0">
                <a:cs typeface="B Titr" pitchFamily="2" charset="-78"/>
              </a:rPr>
              <a:t> فصل هفتم– روش ذوزنقه 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rot="16200000" flipH="1">
            <a:off x="1981200" y="4038600"/>
            <a:ext cx="4953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4800600" y="1600200"/>
            <a:ext cx="3429000" cy="60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ZOZANAG2</a:t>
            </a: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381000" y="2286000"/>
          <a:ext cx="2828926" cy="1033463"/>
        </p:xfrm>
        <a:graphic>
          <a:graphicData uri="http://schemas.openxmlformats.org/presentationml/2006/ole">
            <p:oleObj spid="_x0000_s35842" name="Equation" r:id="rId3" imgW="1777680" imgH="647640" progId="Equation.3">
              <p:embed/>
            </p:oleObj>
          </a:graphicData>
        </a:graphic>
      </p:graphicFrame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3429000"/>
            <a:ext cx="296227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486400" y="2514600"/>
          <a:ext cx="1816100" cy="2520656"/>
        </p:xfrm>
        <a:graphic>
          <a:graphicData uri="http://schemas.openxmlformats.org/drawingml/2006/table">
            <a:tbl>
              <a:tblPr/>
              <a:tblGrid>
                <a:gridCol w="809587"/>
                <a:gridCol w="1006513"/>
              </a:tblGrid>
              <a:tr h="31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13128" marR="13128" marT="13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13128" marR="13128" marT="13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3128" marR="13128" marT="13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</a:t>
                      </a:r>
                    </a:p>
                  </a:txBody>
                  <a:tcPr marL="13128" marR="13128" marT="13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</a:t>
                      </a:r>
                    </a:p>
                  </a:txBody>
                  <a:tcPr marL="13128" marR="13128" marT="13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13128" marR="13128" marT="13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</a:t>
                      </a:r>
                    </a:p>
                  </a:txBody>
                  <a:tcPr marL="13128" marR="13128" marT="13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</a:t>
                      </a:r>
                    </a:p>
                  </a:txBody>
                  <a:tcPr marL="13128" marR="13128" marT="13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13128" marR="13128" marT="13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13128" marR="13128" marT="13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</a:t>
                      </a:r>
                    </a:p>
                  </a:txBody>
                  <a:tcPr marL="13128" marR="13128" marT="13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</a:t>
                      </a:r>
                    </a:p>
                  </a:txBody>
                  <a:tcPr marL="13128" marR="13128" marT="13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13128" marR="13128" marT="13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</a:t>
                      </a:r>
                    </a:p>
                  </a:txBody>
                  <a:tcPr marL="13128" marR="13128" marT="13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</a:t>
                      </a:r>
                    </a:p>
                  </a:txBody>
                  <a:tcPr marL="13128" marR="13128" marT="13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2.7</a:t>
                      </a:r>
                    </a:p>
                  </a:txBody>
                  <a:tcPr marL="13128" marR="13128" marT="131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>
          <a:xfrm>
            <a:off x="4800600" y="5562600"/>
            <a:ext cx="3810000" cy="609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Titr" pitchFamily="2" charset="-78"/>
              </a:rPr>
              <a:t>فقط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Titr" pitchFamily="2" charset="-78"/>
              </a:rPr>
              <a:t>y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Titr" pitchFamily="2" charset="-78"/>
              </a:rPr>
              <a:t> ها را وارد ماتریس</a:t>
            </a:r>
            <a:r>
              <a:rPr kumimoji="0" lang="fa-I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Titr" pitchFamily="2" charset="-78"/>
              </a:rPr>
              <a:t>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Titr" pitchFamily="2" charset="-78"/>
              </a:rPr>
              <a:t>A</a:t>
            </a:r>
            <a:r>
              <a:rPr kumimoji="0" lang="fa-I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Titr" pitchFamily="2" charset="-78"/>
              </a:rPr>
              <a:t> می کنیم.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r" rtl="1"/>
            <a:r>
              <a:rPr lang="fa-IR" sz="2400" dirty="0" smtClean="0">
                <a:cs typeface="B Titr" pitchFamily="2" charset="-78"/>
              </a:rPr>
              <a:t> فصل هفتم – روش سیمپسون 1/3 و 3/8 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rot="16200000" flipH="1">
            <a:off x="2628900" y="3086100"/>
            <a:ext cx="3352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1371600" cy="6095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SIMP1/3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1333500" y="2171700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>
          <a:xfrm>
            <a:off x="2438400" y="1600200"/>
            <a:ext cx="1371600" cy="60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SIMP-1/3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105400" y="1600201"/>
            <a:ext cx="1371600" cy="60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SIMP3/8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16200000" flipH="1">
            <a:off x="6019800" y="2133600"/>
            <a:ext cx="1447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 txBox="1">
            <a:spLocks/>
          </p:cNvSpPr>
          <p:nvPr/>
        </p:nvSpPr>
        <p:spPr>
          <a:xfrm>
            <a:off x="7086600" y="1600200"/>
            <a:ext cx="1371600" cy="60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SIMP-3/8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838200" y="2514600"/>
            <a:ext cx="685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400" dirty="0" smtClean="0">
                <a:latin typeface="+mj-lt"/>
                <a:ea typeface="+mj-ea"/>
                <a:cs typeface="B Titr" pitchFamily="2" charset="-78"/>
              </a:rPr>
              <a:t>تابع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895600" y="2514600"/>
            <a:ext cx="685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400" dirty="0" smtClean="0">
                <a:latin typeface="+mj-lt"/>
                <a:ea typeface="+mj-ea"/>
                <a:cs typeface="B Titr" pitchFamily="2" charset="-78"/>
              </a:rPr>
              <a:t>عدد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5486400" y="2362200"/>
            <a:ext cx="685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400" dirty="0" smtClean="0">
                <a:latin typeface="+mj-lt"/>
                <a:ea typeface="+mj-ea"/>
                <a:cs typeface="B Titr" pitchFamily="2" charset="-78"/>
              </a:rPr>
              <a:t>تابع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7543800" y="2362200"/>
            <a:ext cx="685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400" dirty="0" smtClean="0">
                <a:latin typeface="+mj-lt"/>
                <a:ea typeface="+mj-ea"/>
                <a:cs typeface="B Titr" pitchFamily="2" charset="-78"/>
              </a:rPr>
              <a:t>عدد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609600" y="3657600"/>
            <a:ext cx="34290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400" dirty="0" smtClean="0">
                <a:latin typeface="+mj-lt"/>
                <a:ea typeface="+mj-ea"/>
                <a:cs typeface="B Titr" pitchFamily="2" charset="-78"/>
              </a:rPr>
              <a:t>تعداد پانل ها باید زوج باشد.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5029200" y="3505200"/>
            <a:ext cx="34290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400" dirty="0" smtClean="0">
                <a:latin typeface="+mj-lt"/>
                <a:ea typeface="+mj-ea"/>
                <a:cs typeface="B Titr" pitchFamily="2" charset="-78"/>
              </a:rPr>
              <a:t>تعداد پانل ها باید فرد باشد.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486400" y="5715000"/>
            <a:ext cx="33172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2400" dirty="0" smtClean="0">
                <a:cs typeface="B Titr" pitchFamily="2" charset="-78"/>
              </a:rPr>
              <a:t>روش رامبرگ </a:t>
            </a:r>
            <a:r>
              <a:rPr lang="en-US" sz="2400" dirty="0" smtClean="0">
                <a:cs typeface="B Titr" pitchFamily="2" charset="-78"/>
              </a:rPr>
              <a:t> (RAMBERG)</a:t>
            </a:r>
            <a:r>
              <a:rPr lang="fa-IR" sz="2400" dirty="0" smtClean="0">
                <a:cs typeface="B Titr" pitchFamily="2" charset="-78"/>
              </a:rPr>
              <a:t> </a:t>
            </a:r>
            <a:endParaRPr lang="en-US" sz="24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457200" y="5334000"/>
            <a:ext cx="838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dirty="0" smtClean="0">
                <a:cs typeface="B Titr" pitchFamily="2" charset="-78"/>
              </a:rPr>
              <a:t> فصل هشتم– روش اویلر </a:t>
            </a:r>
            <a:r>
              <a:rPr lang="en-US" sz="2400" dirty="0" smtClean="0">
                <a:cs typeface="B Titr" pitchFamily="2" charset="-78"/>
              </a:rPr>
              <a:t>(OILR~DIF)</a:t>
            </a:r>
            <a:r>
              <a:rPr lang="fa-IR" sz="2400" dirty="0" smtClean="0">
                <a:cs typeface="B Titr" pitchFamily="2" charset="-78"/>
              </a:rPr>
              <a:t> </a:t>
            </a:r>
            <a:endParaRPr lang="en-US" sz="2400" dirty="0"/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762000" y="1143000"/>
          <a:ext cx="1414462" cy="365125"/>
        </p:xfrm>
        <a:graphic>
          <a:graphicData uri="http://schemas.openxmlformats.org/presentationml/2006/ole">
            <p:oleObj spid="_x0000_s36867" name="Equation" r:id="rId3" imgW="888840" imgH="228600" progId="Equation.3">
              <p:embed/>
            </p:oleObj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609600" y="1676400"/>
          <a:ext cx="2827338" cy="833437"/>
        </p:xfrm>
        <a:graphic>
          <a:graphicData uri="http://schemas.openxmlformats.org/presentationml/2006/ole">
            <p:oleObj spid="_x0000_s36868" name="Equation" r:id="rId4" imgW="1777680" imgH="520560" progId="Equation.3">
              <p:embed/>
            </p:oleObj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3276600"/>
            <a:ext cx="8229600" cy="457200"/>
          </a:xfrm>
        </p:spPr>
        <p:txBody>
          <a:bodyPr/>
          <a:lstStyle/>
          <a:p>
            <a:pPr algn="r" rtl="1">
              <a:buNone/>
            </a:pPr>
            <a:r>
              <a:rPr lang="fa-IR" sz="2000" dirty="0" smtClean="0">
                <a:cs typeface="B Titr" pitchFamily="2" charset="-78"/>
              </a:rPr>
              <a:t>مثال 2.8-ص334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685800" y="3733800"/>
          <a:ext cx="5192713" cy="385763"/>
        </p:xfrm>
        <a:graphic>
          <a:graphicData uri="http://schemas.openxmlformats.org/presentationml/2006/ole">
            <p:oleObj spid="_x0000_s36869" name="Equation" r:id="rId5" imgW="3263760" imgH="241200" progId="Equation.3">
              <p:embed/>
            </p:oleObj>
          </a:graphicData>
        </a:graphic>
      </p:graphicFrame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533400" y="2743200"/>
          <a:ext cx="5757862" cy="385763"/>
        </p:xfrm>
        <a:graphic>
          <a:graphicData uri="http://schemas.openxmlformats.org/presentationml/2006/ole">
            <p:oleObj spid="_x0000_s36870" name="Equation" r:id="rId6" imgW="3619440" imgH="241200" progId="Equation.3">
              <p:embed/>
            </p:oleObj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590800" y="4419600"/>
          <a:ext cx="3581400" cy="1841868"/>
        </p:xfrm>
        <a:graphic>
          <a:graphicData uri="http://schemas.openxmlformats.org/drawingml/2006/table">
            <a:tbl>
              <a:tblPr/>
              <a:tblGrid>
                <a:gridCol w="788761"/>
                <a:gridCol w="980621"/>
                <a:gridCol w="937986"/>
                <a:gridCol w="874032"/>
              </a:tblGrid>
              <a:tr h="3069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xn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91" marR="12791" marT="12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yn</a:t>
                      </a:r>
                    </a:p>
                  </a:txBody>
                  <a:tcPr marL="12791" marR="12791" marT="12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y.</a:t>
                      </a:r>
                    </a:p>
                  </a:txBody>
                  <a:tcPr marL="12791" marR="12791" marT="12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 y.</a:t>
                      </a:r>
                    </a:p>
                  </a:txBody>
                  <a:tcPr marL="12791" marR="12791" marT="12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2791" marR="12791" marT="12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12791" marR="12791" marT="12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12791" marR="12791" marT="12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</a:t>
                      </a:r>
                    </a:p>
                  </a:txBody>
                  <a:tcPr marL="12791" marR="12791" marT="12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</a:t>
                      </a:r>
                    </a:p>
                  </a:txBody>
                  <a:tcPr marL="12791" marR="12791" marT="12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-0.9</a:t>
                      </a:r>
                    </a:p>
                  </a:txBody>
                  <a:tcPr marL="12791" marR="12791" marT="12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</a:t>
                      </a:r>
                    </a:p>
                  </a:txBody>
                  <a:tcPr marL="12791" marR="12791" marT="12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0.07</a:t>
                      </a:r>
                    </a:p>
                  </a:txBody>
                  <a:tcPr marL="12791" marR="12791" marT="12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</a:t>
                      </a:r>
                    </a:p>
                  </a:txBody>
                  <a:tcPr marL="12791" marR="12791" marT="12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-0.93</a:t>
                      </a:r>
                    </a:p>
                  </a:txBody>
                  <a:tcPr marL="12791" marR="12791" marT="12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0.43</a:t>
                      </a:r>
                    </a:p>
                  </a:txBody>
                  <a:tcPr marL="12791" marR="12791" marT="12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0.043</a:t>
                      </a:r>
                    </a:p>
                  </a:txBody>
                  <a:tcPr marL="12791" marR="12791" marT="12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12791" marR="12791" marT="12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-0.787</a:t>
                      </a:r>
                    </a:p>
                  </a:txBody>
                  <a:tcPr marL="12791" marR="12791" marT="12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0.187</a:t>
                      </a:r>
                    </a:p>
                  </a:txBody>
                  <a:tcPr marL="12791" marR="12791" marT="12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0.0187</a:t>
                      </a:r>
                    </a:p>
                  </a:txBody>
                  <a:tcPr marL="12791" marR="12791" marT="12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</a:t>
                      </a:r>
                    </a:p>
                  </a:txBody>
                  <a:tcPr marL="12791" marR="12791" marT="12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-0.7683</a:t>
                      </a:r>
                    </a:p>
                  </a:txBody>
                  <a:tcPr marL="12791" marR="12791" marT="12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-0.0317</a:t>
                      </a:r>
                    </a:p>
                  </a:txBody>
                  <a:tcPr marL="12791" marR="12791" marT="12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91" marR="12791" marT="12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r" rtl="1"/>
            <a:r>
              <a:rPr lang="fa-IR" sz="2400" dirty="0" smtClean="0">
                <a:cs typeface="B Titr" pitchFamily="2" charset="-78"/>
              </a:rPr>
              <a:t> فصل هشتم– روش رانج کوتای مرتبه 2 </a:t>
            </a:r>
            <a:r>
              <a:rPr lang="en-US" sz="2400" dirty="0" smtClean="0">
                <a:cs typeface="B Titr" pitchFamily="2" charset="-78"/>
              </a:rPr>
              <a:t>(RANG~K2)</a:t>
            </a:r>
            <a:r>
              <a:rPr lang="fa-IR" sz="2400" dirty="0" smtClean="0">
                <a:cs typeface="B Titr" pitchFamily="2" charset="-78"/>
              </a:rPr>
              <a:t> </a:t>
            </a:r>
            <a:endParaRPr lang="en-US" sz="2400" dirty="0"/>
          </a:p>
        </p:txBody>
      </p:sp>
      <p:graphicFrame>
        <p:nvGraphicFramePr>
          <p:cNvPr id="37889" name="Object 1"/>
          <p:cNvGraphicFramePr>
            <a:graphicFrameLocks noChangeAspect="1"/>
          </p:cNvGraphicFramePr>
          <p:nvPr/>
        </p:nvGraphicFramePr>
        <p:xfrm>
          <a:off x="533400" y="1371600"/>
          <a:ext cx="3292476" cy="1684337"/>
        </p:xfrm>
        <a:graphic>
          <a:graphicData uri="http://schemas.openxmlformats.org/presentationml/2006/ole">
            <p:oleObj spid="_x0000_s37889" name="Equation" r:id="rId3" imgW="2070000" imgH="1054080" progId="Equation.3">
              <p:embed/>
            </p:oleObj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32766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مثال </a:t>
            </a:r>
            <a:r>
              <a:rPr lang="fa-IR" sz="2000" dirty="0" smtClean="0">
                <a:cs typeface="B Titr" pitchFamily="2" charset="-78"/>
              </a:rPr>
              <a:t>9</a:t>
            </a:r>
            <a:r>
              <a:rPr kumimoji="0" lang="fa-I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.8-ص342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609600" y="3657600"/>
          <a:ext cx="4424363" cy="385763"/>
        </p:xfrm>
        <a:graphic>
          <a:graphicData uri="http://schemas.openxmlformats.org/presentationml/2006/ole">
            <p:oleObj spid="_x0000_s37890" name="Equation" r:id="rId4" imgW="2781000" imgH="241200" progId="Equation.3">
              <p:embed/>
            </p:oleObj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743200" y="4419600"/>
          <a:ext cx="3556000" cy="1828800"/>
        </p:xfrm>
        <a:graphic>
          <a:graphicData uri="http://schemas.openxmlformats.org/drawingml/2006/table">
            <a:tbl>
              <a:tblPr/>
              <a:tblGrid>
                <a:gridCol w="783167"/>
                <a:gridCol w="973667"/>
                <a:gridCol w="931333"/>
                <a:gridCol w="867833"/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1.226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0.2574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0.3263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1.5179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0.3339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0.4259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1.8978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0.4365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0.5602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2.3962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dirty="0" smtClean="0">
                <a:cs typeface="B Titr" pitchFamily="2" charset="-78"/>
              </a:rPr>
              <a:t> فصل هشتم– روش رانج کوتای مرتبه 4 </a:t>
            </a:r>
            <a:r>
              <a:rPr lang="en-US" sz="2400" dirty="0" smtClean="0">
                <a:cs typeface="B Titr" pitchFamily="2" charset="-78"/>
              </a:rPr>
              <a:t>(RANG~K4)</a:t>
            </a:r>
            <a:r>
              <a:rPr lang="fa-IR" sz="2400" dirty="0" smtClean="0">
                <a:cs typeface="B Titr" pitchFamily="2" charset="-78"/>
              </a:rPr>
              <a:t> </a:t>
            </a:r>
            <a:endParaRPr lang="en-US" sz="2400" dirty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685800" y="914400"/>
          <a:ext cx="4806951" cy="2536825"/>
        </p:xfrm>
        <a:graphic>
          <a:graphicData uri="http://schemas.openxmlformats.org/presentationml/2006/ole">
            <p:oleObj spid="_x0000_s39938" name="Equation" r:id="rId3" imgW="3022560" imgH="1587240" progId="Equation.3">
              <p:embed/>
            </p:oleObj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34290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مثال 10.8-ص343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685800" y="3733800"/>
          <a:ext cx="5173663" cy="385763"/>
        </p:xfrm>
        <a:graphic>
          <a:graphicData uri="http://schemas.openxmlformats.org/presentationml/2006/ole">
            <p:oleObj spid="_x0000_s39939" name="Equation" r:id="rId4" imgW="3251160" imgH="241200" progId="Equation.3">
              <p:embed/>
            </p:oleObj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600199" y="4343400"/>
          <a:ext cx="5482167" cy="2133600"/>
        </p:xfrm>
        <a:graphic>
          <a:graphicData uri="http://schemas.openxmlformats.org/drawingml/2006/table">
            <a:tbl>
              <a:tblPr/>
              <a:tblGrid>
                <a:gridCol w="783167"/>
                <a:gridCol w="973667"/>
                <a:gridCol w="931333"/>
                <a:gridCol w="867833"/>
                <a:gridCol w="910167"/>
                <a:gridCol w="1016000"/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0.085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0.0858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0.0714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-0.9145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0.0715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0.0579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0.0586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0.0456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-0.8562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0.0456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0.333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0.034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0.0222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-0.8225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0.0222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0.0111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0.0117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0.0011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-0.811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0.0011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-0.009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-0.0085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-0.0181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-0.81959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163763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sz="2000" dirty="0" smtClean="0">
                <a:cs typeface="B Titr" pitchFamily="2" charset="-78"/>
              </a:rPr>
              <a:t>فرمول پیش بینی را به کار می بریم  </a:t>
            </a:r>
            <a:r>
              <a:rPr lang="en-US" sz="2000" dirty="0" smtClean="0">
                <a:cs typeface="B Titr" pitchFamily="2" charset="-78"/>
              </a:rPr>
              <a:t>P</a:t>
            </a:r>
          </a:p>
          <a:p>
            <a:pPr algn="r" rtl="1">
              <a:buNone/>
            </a:pPr>
            <a:r>
              <a:rPr lang="fa-IR" sz="2000" dirty="0" smtClean="0">
                <a:cs typeface="B Titr" pitchFamily="2" charset="-78"/>
              </a:rPr>
              <a:t>مقدار </a:t>
            </a:r>
            <a:r>
              <a:rPr lang="en-US" sz="2000" dirty="0" smtClean="0">
                <a:cs typeface="B Titr" pitchFamily="2" charset="-78"/>
              </a:rPr>
              <a:t>f(</a:t>
            </a:r>
            <a:r>
              <a:rPr lang="en-US" sz="2000" dirty="0" err="1" smtClean="0">
                <a:cs typeface="B Titr" pitchFamily="2" charset="-78"/>
              </a:rPr>
              <a:t>x,y</a:t>
            </a:r>
            <a:r>
              <a:rPr lang="en-US" sz="2000" dirty="0" smtClean="0">
                <a:cs typeface="B Titr" pitchFamily="2" charset="-78"/>
              </a:rPr>
              <a:t>)</a:t>
            </a:r>
            <a:r>
              <a:rPr lang="fa-IR" sz="2000" dirty="0" smtClean="0">
                <a:cs typeface="B Titr" pitchFamily="2" charset="-78"/>
              </a:rPr>
              <a:t> را محاسبه می کنیم    </a:t>
            </a:r>
            <a:r>
              <a:rPr lang="en-US" sz="2000" dirty="0" smtClean="0">
                <a:cs typeface="B Titr" pitchFamily="2" charset="-78"/>
              </a:rPr>
              <a:t>E</a:t>
            </a:r>
          </a:p>
          <a:p>
            <a:pPr algn="r" rtl="1">
              <a:buNone/>
            </a:pPr>
            <a:r>
              <a:rPr lang="fa-IR" sz="2000" dirty="0" smtClean="0">
                <a:cs typeface="B Titr" pitchFamily="2" charset="-78"/>
              </a:rPr>
              <a:t>فرمول تصحیح را بکار می بریم    </a:t>
            </a:r>
            <a:r>
              <a:rPr lang="en-US" sz="2000" dirty="0" smtClean="0">
                <a:cs typeface="B Titr" pitchFamily="2" charset="-78"/>
              </a:rPr>
              <a:t>C</a:t>
            </a:r>
          </a:p>
          <a:p>
            <a:pPr algn="r" rtl="1">
              <a:buNone/>
            </a:pPr>
            <a:r>
              <a:rPr lang="fa-IR" sz="2000" dirty="0" smtClean="0">
                <a:cs typeface="B Titr" pitchFamily="2" charset="-78"/>
              </a:rPr>
              <a:t>عملیات را تا رسیدن به نتیجه مطلوب ادامه می دهیم </a:t>
            </a:r>
            <a:r>
              <a:rPr lang="en-US" sz="2000" dirty="0" smtClean="0">
                <a:cs typeface="B Titr" pitchFamily="2" charset="-78"/>
              </a:rPr>
              <a:t>P(EC)</a:t>
            </a:r>
            <a:endParaRPr lang="en-US" sz="2000" dirty="0">
              <a:cs typeface="B Titr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dirty="0" smtClean="0">
                <a:cs typeface="B Titr" pitchFamily="2" charset="-78"/>
              </a:rPr>
              <a:t> فصل هشتم– روش میلن سیمپسون یا پیش بینی تصحیح </a:t>
            </a:r>
            <a:r>
              <a:rPr lang="en-US" sz="2400" dirty="0" smtClean="0">
                <a:cs typeface="B Titr" pitchFamily="2" charset="-78"/>
              </a:rPr>
              <a:t>(MILEN S)</a:t>
            </a:r>
            <a:r>
              <a:rPr lang="fa-IR" sz="2400" dirty="0" smtClean="0">
                <a:cs typeface="B Titr" pitchFamily="2" charset="-78"/>
              </a:rPr>
              <a:t> </a:t>
            </a:r>
            <a:endParaRPr lang="en-US" sz="2400" dirty="0"/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762000" y="1143000"/>
          <a:ext cx="1414463" cy="365125"/>
        </p:xfrm>
        <a:graphic>
          <a:graphicData uri="http://schemas.openxmlformats.org/presentationml/2006/ole">
            <p:oleObj spid="_x0000_s40962" name="Equation" r:id="rId3" imgW="888840" imgH="228600" progId="Equation.3">
              <p:embed/>
            </p:oleObj>
          </a:graphicData>
        </a:graphic>
      </p:graphicFrame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457200" y="1752600"/>
          <a:ext cx="6243638" cy="385763"/>
        </p:xfrm>
        <a:graphic>
          <a:graphicData uri="http://schemas.openxmlformats.org/presentationml/2006/ole">
            <p:oleObj spid="_x0000_s40963" name="Equation" r:id="rId4" imgW="3924000" imgH="241200" progId="Equation.3">
              <p:embed/>
            </p:oleObj>
          </a:graphicData>
        </a:graphic>
      </p:graphicFrame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381000" y="2286000"/>
          <a:ext cx="7900988" cy="711200"/>
        </p:xfrm>
        <a:graphic>
          <a:graphicData uri="http://schemas.openxmlformats.org/presentationml/2006/ole">
            <p:oleObj spid="_x0000_s40964" name="Equation" r:id="rId5" imgW="4965480" imgH="444240" progId="Equation.3">
              <p:embed/>
            </p:oleObj>
          </a:graphicData>
        </a:graphic>
      </p:graphicFrame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457200" y="3048000"/>
          <a:ext cx="7516812" cy="711200"/>
        </p:xfrm>
        <a:graphic>
          <a:graphicData uri="http://schemas.openxmlformats.org/presentationml/2006/ole">
            <p:oleObj spid="_x0000_s40965" name="Equation" r:id="rId6" imgW="472428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3810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مثال 11.8-ص345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609600" y="1219200"/>
          <a:ext cx="4424363" cy="385763"/>
        </p:xfrm>
        <a:graphic>
          <a:graphicData uri="http://schemas.openxmlformats.org/presentationml/2006/ole">
            <p:oleObj spid="_x0000_s41986" name="Equation" r:id="rId3" imgW="2781000" imgH="241200" progId="Equation.3">
              <p:embed/>
            </p:oleObj>
          </a:graphicData>
        </a:graphic>
      </p:graphicFrame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457200" y="2133600"/>
          <a:ext cx="4897118" cy="1219200"/>
        </p:xfrm>
        <a:graphic>
          <a:graphicData uri="http://schemas.openxmlformats.org/presentationml/2006/ole">
            <p:oleObj spid="_x0000_s41988" name="Equation" r:id="rId4" imgW="3060360" imgH="761760" progId="Equation.3">
              <p:embed/>
            </p:oleObj>
          </a:graphicData>
        </a:graphic>
      </p:graphicFrame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5715000" y="1447800"/>
          <a:ext cx="3070225" cy="4770437"/>
        </p:xfrm>
        <a:graphic>
          <a:graphicData uri="http://schemas.openxmlformats.org/presentationml/2006/ole">
            <p:oleObj spid="_x0000_s41989" name="Equation" r:id="rId5" imgW="1930320" imgH="29844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dirty="0" smtClean="0">
                <a:cs typeface="B Titr" pitchFamily="2" charset="-78"/>
              </a:rPr>
              <a:t>فصل دوم – روش درون یابی خطی </a:t>
            </a:r>
            <a:r>
              <a:rPr lang="en-US" sz="2400" dirty="0" smtClean="0">
                <a:cs typeface="B Titr" pitchFamily="2" charset="-78"/>
              </a:rPr>
              <a:t>(DARON-LN)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sz="2000" dirty="0" smtClean="0">
                <a:cs typeface="B Titr" pitchFamily="2" charset="-78"/>
              </a:rPr>
              <a:t>مثال 2.2-ص38</a:t>
            </a:r>
            <a:endParaRPr lang="en-US" sz="2000" dirty="0" smtClean="0">
              <a:cs typeface="B Titr" pitchFamily="2" charset="-78"/>
            </a:endParaRPr>
          </a:p>
          <a:p>
            <a:pPr algn="r" rtl="1">
              <a:buNone/>
            </a:pPr>
            <a:endParaRPr lang="en-US" dirty="0" smtClean="0"/>
          </a:p>
          <a:p>
            <a:pPr algn="r" rtl="1">
              <a:buNone/>
            </a:pPr>
            <a:endParaRPr lang="en-US" dirty="0"/>
          </a:p>
          <a:p>
            <a:pPr algn="r" rtl="1">
              <a:buNone/>
            </a:pPr>
            <a:endParaRPr lang="en-US" dirty="0" smtClean="0"/>
          </a:p>
          <a:p>
            <a:pPr algn="r" rtl="1">
              <a:buNone/>
            </a:pPr>
            <a:endParaRPr lang="en-US" dirty="0"/>
          </a:p>
          <a:p>
            <a:pPr algn="r" rtl="1">
              <a:buNone/>
            </a:pPr>
            <a:endParaRPr lang="en-US" dirty="0" smtClean="0"/>
          </a:p>
          <a:p>
            <a:pPr algn="r" rtl="1">
              <a:buNone/>
            </a:pPr>
            <a:endParaRPr lang="en-US" dirty="0"/>
          </a:p>
          <a:p>
            <a:pPr algn="r" rtl="1">
              <a:buNone/>
            </a:pPr>
            <a:endParaRPr lang="en-US" sz="2000" dirty="0" smtClean="0">
              <a:cs typeface="B Titr" pitchFamily="2" charset="-78"/>
            </a:endParaRPr>
          </a:p>
          <a:p>
            <a:pPr algn="r" rtl="1">
              <a:buNone/>
            </a:pPr>
            <a:r>
              <a:rPr lang="fa-IR" sz="2000" dirty="0" smtClean="0">
                <a:cs typeface="B Titr" pitchFamily="2" charset="-78"/>
              </a:rPr>
              <a:t>اجرای برنامه روش درون یابی اصلاح شده </a:t>
            </a:r>
            <a:r>
              <a:rPr lang="en-US" sz="2000" dirty="0" smtClean="0">
                <a:cs typeface="B Titr" pitchFamily="2" charset="-78"/>
              </a:rPr>
              <a:t>(DARON-SL)</a:t>
            </a:r>
            <a:r>
              <a:rPr lang="fa-IR" sz="2000" dirty="0" smtClean="0">
                <a:cs typeface="B Titr" pitchFamily="2" charset="-78"/>
              </a:rPr>
              <a:t> و درون یابی وتری </a:t>
            </a:r>
            <a:r>
              <a:rPr lang="en-US" sz="2000" dirty="0" smtClean="0">
                <a:cs typeface="B Titr" pitchFamily="2" charset="-78"/>
              </a:rPr>
              <a:t>(DARON-VT)</a:t>
            </a:r>
            <a:r>
              <a:rPr lang="fa-IR" sz="2000" dirty="0" smtClean="0">
                <a:cs typeface="B Titr" pitchFamily="2" charset="-78"/>
              </a:rPr>
              <a:t> نیز مشابه روش درون یابی خطی می باشند.</a:t>
            </a:r>
            <a:endParaRPr lang="en-US" sz="2000" dirty="0" smtClean="0">
              <a:cs typeface="B Titr" pitchFamily="2" charset="-78"/>
            </a:endParaRPr>
          </a:p>
          <a:p>
            <a:pPr algn="r" rtl="1">
              <a:buNone/>
            </a:pPr>
            <a:endParaRPr lang="en-US" dirty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609600" y="1447800"/>
          <a:ext cx="3392488" cy="533400"/>
        </p:xfrm>
        <a:graphic>
          <a:graphicData uri="http://schemas.openxmlformats.org/presentationml/2006/ole">
            <p:oleObj spid="_x0000_s15362" name="Equation" r:id="rId3" imgW="1968480" imgH="304560" progId="Equation.3">
              <p:embed/>
            </p:oleObj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609600" y="2057400"/>
          <a:ext cx="2647950" cy="866775"/>
        </p:xfrm>
        <a:graphic>
          <a:graphicData uri="http://schemas.openxmlformats.org/presentationml/2006/ole">
            <p:oleObj spid="_x0000_s15363" name="Equation" r:id="rId4" imgW="1536480" imgH="495000" progId="Equation.3">
              <p:embed/>
            </p:oleObj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95397" y="3124200"/>
          <a:ext cx="6705601" cy="2133600"/>
        </p:xfrm>
        <a:graphic>
          <a:graphicData uri="http://schemas.openxmlformats.org/drawingml/2006/table">
            <a:tbl>
              <a:tblPr/>
              <a:tblGrid>
                <a:gridCol w="957943"/>
                <a:gridCol w="957943"/>
                <a:gridCol w="957943"/>
                <a:gridCol w="957943"/>
                <a:gridCol w="957943"/>
                <a:gridCol w="957943"/>
                <a:gridCol w="957943"/>
              </a:tblGrid>
              <a:tr h="355600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مرحله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x1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x2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x3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f(x1)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f(x2)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f(x3)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1.57142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-1.36449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1.57142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1.7054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-1.36449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-0.24784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1.7054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1.72788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-0.24784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-0.03936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1.72788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1.7314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-0.03939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-0.00615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1.7314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1.73194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281940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sz="2000" dirty="0" smtClean="0">
                <a:cs typeface="B Titr" pitchFamily="2" charset="-78"/>
              </a:rPr>
              <a:t>مثال </a:t>
            </a:r>
            <a:r>
              <a:rPr lang="fa-IR" sz="2000" dirty="0" smtClean="0">
                <a:cs typeface="B Titr" pitchFamily="2" charset="-78"/>
              </a:rPr>
              <a:t>4</a:t>
            </a:r>
            <a:r>
              <a:rPr lang="fa-IR" sz="2000" dirty="0" smtClean="0">
                <a:cs typeface="B Titr" pitchFamily="2" charset="-78"/>
              </a:rPr>
              <a:t>.2-ص43</a:t>
            </a:r>
          </a:p>
          <a:p>
            <a:pPr algn="r" rtl="1">
              <a:buNone/>
            </a:pPr>
            <a:endParaRPr lang="fa-IR" sz="2000" dirty="0">
              <a:cs typeface="B Titr" pitchFamily="2" charset="-78"/>
            </a:endParaRPr>
          </a:p>
          <a:p>
            <a:pPr algn="r" rtl="1">
              <a:buNone/>
            </a:pPr>
            <a:endParaRPr lang="fa-IR" sz="2000" dirty="0" smtClean="0">
              <a:cs typeface="B Titr" pitchFamily="2" charset="-78"/>
            </a:endParaRPr>
          </a:p>
          <a:p>
            <a:pPr algn="r" rtl="1">
              <a:buNone/>
            </a:pPr>
            <a:endParaRPr lang="fa-IR" sz="2000" dirty="0">
              <a:cs typeface="B Titr" pitchFamily="2" charset="-78"/>
            </a:endParaRPr>
          </a:p>
          <a:p>
            <a:pPr algn="r" rtl="1">
              <a:buNone/>
            </a:pPr>
            <a:endParaRPr lang="fa-IR" sz="2000" dirty="0" smtClean="0">
              <a:cs typeface="B Titr" pitchFamily="2" charset="-78"/>
            </a:endParaRPr>
          </a:p>
          <a:p>
            <a:pPr algn="r" rtl="1">
              <a:buNone/>
            </a:pPr>
            <a:endParaRPr lang="fa-IR" sz="2000" dirty="0">
              <a:cs typeface="B Titr" pitchFamily="2" charset="-78"/>
            </a:endParaRPr>
          </a:p>
          <a:p>
            <a:pPr algn="r" rtl="1">
              <a:buNone/>
            </a:pPr>
            <a:endParaRPr lang="fa-IR" sz="2000" dirty="0" smtClean="0">
              <a:cs typeface="B Titr" pitchFamily="2" charset="-78"/>
            </a:endParaRPr>
          </a:p>
          <a:p>
            <a:pPr algn="r" rtl="1">
              <a:buNone/>
            </a:pPr>
            <a:endParaRPr lang="fa-IR" sz="2000" dirty="0">
              <a:cs typeface="B Titr" pitchFamily="2" charset="-78"/>
            </a:endParaRPr>
          </a:p>
          <a:p>
            <a:pPr algn="r" rtl="1">
              <a:buNone/>
            </a:pPr>
            <a:endParaRPr lang="en-US" sz="2000" dirty="0" smtClean="0">
              <a:cs typeface="B Titr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r" rtl="1"/>
            <a:r>
              <a:rPr lang="fa-IR" sz="2400" dirty="0" smtClean="0">
                <a:cs typeface="B Titr" pitchFamily="2" charset="-78"/>
              </a:rPr>
              <a:t>فصل دوم – روش </a:t>
            </a:r>
            <a:r>
              <a:rPr lang="fa-IR" sz="2400" dirty="0" smtClean="0">
                <a:cs typeface="B Titr" pitchFamily="2" charset="-78"/>
              </a:rPr>
              <a:t>تکرار تابعی </a:t>
            </a:r>
            <a:r>
              <a:rPr lang="en-US" sz="2400" dirty="0" smtClean="0">
                <a:cs typeface="B Titr" pitchFamily="2" charset="-78"/>
              </a:rPr>
              <a:t>(TEKRAR-T)</a:t>
            </a:r>
            <a:endParaRPr lang="en-US" sz="2400" dirty="0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685800" y="1447800"/>
          <a:ext cx="2801938" cy="533400"/>
        </p:xfrm>
        <a:graphic>
          <a:graphicData uri="http://schemas.openxmlformats.org/presentationml/2006/ole">
            <p:oleObj spid="_x0000_s16386" name="Equation" r:id="rId3" imgW="1625400" imgH="304560" progId="Equation.3">
              <p:embed/>
            </p:oleObj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609600" y="2438400"/>
          <a:ext cx="1509712" cy="444500"/>
        </p:xfrm>
        <a:graphic>
          <a:graphicData uri="http://schemas.openxmlformats.org/presentationml/2006/ole">
            <p:oleObj spid="_x0000_s16387" name="Equation" r:id="rId4" imgW="876240" imgH="253800" progId="Equation.3">
              <p:embed/>
            </p:oleObj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2895600" y="2133600"/>
          <a:ext cx="1355725" cy="911225"/>
        </p:xfrm>
        <a:graphic>
          <a:graphicData uri="http://schemas.openxmlformats.org/presentationml/2006/ole">
            <p:oleObj spid="_x0000_s16388" name="Equation" r:id="rId5" imgW="787320" imgH="520560" progId="Equation.3">
              <p:embed/>
            </p:oleObj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533400" y="3200400"/>
          <a:ext cx="5881687" cy="466725"/>
        </p:xfrm>
        <a:graphic>
          <a:graphicData uri="http://schemas.openxmlformats.org/presentationml/2006/ole">
            <p:oleObj spid="_x0000_s16389" name="Equation" r:id="rId6" imgW="3416040" imgH="266400" progId="Equation.3">
              <p:embed/>
            </p:oleObj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533400" y="4038600"/>
          <a:ext cx="5822951" cy="2244725"/>
        </p:xfrm>
        <a:graphic>
          <a:graphicData uri="http://schemas.openxmlformats.org/presentationml/2006/ole">
            <p:oleObj spid="_x0000_s16391" name="Equation" r:id="rId7" imgW="3377880" imgH="1282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587375" y="420688"/>
          <a:ext cx="4137025" cy="911225"/>
        </p:xfrm>
        <a:graphic>
          <a:graphicData uri="http://schemas.openxmlformats.org/presentationml/2006/ole">
            <p:oleObj spid="_x0000_s17410" name="Equation" r:id="rId3" imgW="2400120" imgH="520560" progId="Equation.3">
              <p:embed/>
            </p:oleObj>
          </a:graphicData>
        </a:graphic>
      </p:graphicFrame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838200"/>
            <a:ext cx="321443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838200" y="2133600"/>
          <a:ext cx="3479800" cy="777875"/>
        </p:xfrm>
        <a:graphic>
          <a:graphicData uri="http://schemas.openxmlformats.org/presentationml/2006/ole">
            <p:oleObj spid="_x0000_s17412" name="Equation" r:id="rId5" imgW="2019240" imgH="444240" progId="Equation.3">
              <p:embed/>
            </p:oleObj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19400" y="3505200"/>
          <a:ext cx="2590800" cy="251460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</a:tblGrid>
              <a:tr h="3143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x1=4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x2=1.5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x3=-6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x4=-0.375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x5=-0.263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x6=-0.919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x7=-1.028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x8=-3.991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x9=-1.003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dirty="0" smtClean="0">
                <a:cs typeface="B Titr" pitchFamily="2" charset="-78"/>
              </a:rPr>
              <a:t>فصل دوم – روش تسریع ایتکن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1"/>
            <a:ext cx="8229600" cy="609600"/>
          </a:xfrm>
        </p:spPr>
        <p:txBody>
          <a:bodyPr/>
          <a:lstStyle/>
          <a:p>
            <a:pPr algn="r" rtl="1">
              <a:buNone/>
            </a:pPr>
            <a:r>
              <a:rPr lang="fa-IR" sz="2000" dirty="0" smtClean="0">
                <a:cs typeface="B Titr" pitchFamily="2" charset="-78"/>
              </a:rPr>
              <a:t>مثال 5.2-ص48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838200" y="1219200"/>
          <a:ext cx="2954337" cy="1066800"/>
        </p:xfrm>
        <a:graphic>
          <a:graphicData uri="http://schemas.openxmlformats.org/presentationml/2006/ole">
            <p:oleObj spid="_x0000_s18434" name="Equation" r:id="rId3" imgW="1714320" imgH="609480" progId="Equation.3">
              <p:embed/>
            </p:oleObj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304800" y="2971800"/>
          <a:ext cx="2801938" cy="533400"/>
        </p:xfrm>
        <a:graphic>
          <a:graphicData uri="http://schemas.openxmlformats.org/presentationml/2006/ole">
            <p:oleObj spid="_x0000_s18435" name="Equation" r:id="rId4" imgW="1625400" imgH="304560" progId="Equation.3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4038600" y="3048000"/>
          <a:ext cx="1509713" cy="444500"/>
        </p:xfrm>
        <a:graphic>
          <a:graphicData uri="http://schemas.openxmlformats.org/presentationml/2006/ole">
            <p:oleObj spid="_x0000_s18436" name="Equation" r:id="rId5" imgW="876240" imgH="253800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381000" y="3657600"/>
          <a:ext cx="5822950" cy="1177925"/>
        </p:xfrm>
        <a:graphic>
          <a:graphicData uri="http://schemas.openxmlformats.org/presentationml/2006/ole">
            <p:oleObj spid="_x0000_s18437" name="Equation" r:id="rId6" imgW="3377880" imgH="672840" progId="Equation.3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533400" y="5257800"/>
          <a:ext cx="4025900" cy="911225"/>
        </p:xfrm>
        <a:graphic>
          <a:graphicData uri="http://schemas.openxmlformats.org/presentationml/2006/ole">
            <p:oleObj spid="_x0000_s18438" name="Equation" r:id="rId7" imgW="2336760" imgH="520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dirty="0" smtClean="0">
                <a:cs typeface="B Titr" pitchFamily="2" charset="-78"/>
              </a:rPr>
              <a:t>فصل دوم – روش نیوتن </a:t>
            </a:r>
            <a:r>
              <a:rPr lang="en-US" sz="2400" dirty="0" smtClean="0">
                <a:cs typeface="B Titr" pitchFamily="2" charset="-78"/>
              </a:rPr>
              <a:t>(NIOTON)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"/>
          </a:xfrm>
        </p:spPr>
        <p:txBody>
          <a:bodyPr/>
          <a:lstStyle/>
          <a:p>
            <a:pPr algn="r" rtl="1">
              <a:buNone/>
            </a:pPr>
            <a:r>
              <a:rPr lang="fa-IR" sz="2000" dirty="0" smtClean="0">
                <a:cs typeface="B Titr" pitchFamily="2" charset="-78"/>
              </a:rPr>
              <a:t>مثال </a:t>
            </a:r>
            <a:r>
              <a:rPr lang="fa-IR" sz="2000" dirty="0" smtClean="0">
                <a:cs typeface="B Titr" pitchFamily="2" charset="-78"/>
              </a:rPr>
              <a:t>6</a:t>
            </a:r>
            <a:r>
              <a:rPr lang="fa-IR" sz="2000" dirty="0" smtClean="0">
                <a:cs typeface="B Titr" pitchFamily="2" charset="-78"/>
              </a:rPr>
              <a:t>.2-ص50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730250" y="1295400"/>
          <a:ext cx="2713038" cy="533400"/>
        </p:xfrm>
        <a:graphic>
          <a:graphicData uri="http://schemas.openxmlformats.org/presentationml/2006/ole">
            <p:oleObj spid="_x0000_s19458" name="Equation" r:id="rId3" imgW="1574640" imgH="304560" progId="Equation.3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762000" y="1828800"/>
          <a:ext cx="2647950" cy="533400"/>
        </p:xfrm>
        <a:graphic>
          <a:graphicData uri="http://schemas.openxmlformats.org/presentationml/2006/ole">
            <p:oleObj spid="_x0000_s19459" name="Equation" r:id="rId4" imgW="1536480" imgH="304560" progId="Equation.3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685800" y="2362200"/>
          <a:ext cx="6848476" cy="1089025"/>
        </p:xfrm>
        <a:graphic>
          <a:graphicData uri="http://schemas.openxmlformats.org/presentationml/2006/ole">
            <p:oleObj spid="_x0000_s19460" name="Equation" r:id="rId5" imgW="3974760" imgH="622080" progId="Equation.3">
              <p:embed/>
            </p:oleObj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601663" y="3702050"/>
          <a:ext cx="8161337" cy="2622550"/>
        </p:xfrm>
        <a:graphic>
          <a:graphicData uri="http://schemas.openxmlformats.org/presentationml/2006/ole">
            <p:oleObj spid="_x0000_s19461" name="Equation" r:id="rId6" imgW="4736880" imgH="1498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dirty="0" smtClean="0">
                <a:cs typeface="B Titr" pitchFamily="2" charset="-78"/>
              </a:rPr>
              <a:t> فصل دوم – روش مولر </a:t>
            </a:r>
            <a:r>
              <a:rPr lang="en-US" sz="2400" dirty="0" smtClean="0">
                <a:cs typeface="B Titr" pitchFamily="2" charset="-78"/>
              </a:rPr>
              <a:t>(MULLER)</a:t>
            </a:r>
            <a:endParaRPr lang="en-US" sz="2400" dirty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1143000" y="990600"/>
          <a:ext cx="1138237" cy="377825"/>
        </p:xfrm>
        <a:graphic>
          <a:graphicData uri="http://schemas.openxmlformats.org/presentationml/2006/ole">
            <p:oleObj spid="_x0000_s21506" name="Equation" r:id="rId3" imgW="660240" imgH="215640" progId="Equation.3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838200" y="1524000"/>
          <a:ext cx="5849938" cy="1033462"/>
        </p:xfrm>
        <a:graphic>
          <a:graphicData uri="http://schemas.openxmlformats.org/presentationml/2006/ole">
            <p:oleObj spid="_x0000_s21507" name="Equation" r:id="rId4" imgW="3085920" imgH="545760" progId="Equation.3">
              <p:embed/>
            </p:oleObj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452438" y="2954338"/>
          <a:ext cx="3130550" cy="1022350"/>
        </p:xfrm>
        <a:graphic>
          <a:graphicData uri="http://schemas.openxmlformats.org/presentationml/2006/ole">
            <p:oleObj spid="_x0000_s21508" name="Equation" r:id="rId5" imgW="1815840" imgH="583920" progId="Equation.3">
              <p:embed/>
            </p:oleObj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4038600" y="2743200"/>
          <a:ext cx="2298700" cy="1066800"/>
        </p:xfrm>
        <a:graphic>
          <a:graphicData uri="http://schemas.openxmlformats.org/presentationml/2006/ole">
            <p:oleObj spid="_x0000_s21509" name="Equation" r:id="rId6" imgW="1333440" imgH="609480" progId="Equation.3">
              <p:embed/>
            </p:oleObj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6858000" y="3124200"/>
          <a:ext cx="831850" cy="422275"/>
        </p:xfrm>
        <a:graphic>
          <a:graphicData uri="http://schemas.openxmlformats.org/presentationml/2006/ole">
            <p:oleObj spid="_x0000_s21510" name="Equation" r:id="rId7" imgW="482400" imgH="241200" progId="Equation.3">
              <p:embed/>
            </p:oleObj>
          </a:graphicData>
        </a:graphic>
      </p:graphicFrame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533400" y="4267200"/>
          <a:ext cx="2911475" cy="1022350"/>
        </p:xfrm>
        <a:graphic>
          <a:graphicData uri="http://schemas.openxmlformats.org/presentationml/2006/ole">
            <p:oleObj spid="_x0000_s21511" name="Equation" r:id="rId8" imgW="1688760" imgH="583920" progId="Equation.3">
              <p:embed/>
            </p:oleObj>
          </a:graphicData>
        </a:graphic>
      </p:graphicFrame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343400" y="5486400"/>
            <a:ext cx="381714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1"/>
            <a:ext cx="8229600" cy="609600"/>
          </a:xfrm>
        </p:spPr>
        <p:txBody>
          <a:bodyPr/>
          <a:lstStyle/>
          <a:p>
            <a:pPr algn="r" rtl="1">
              <a:buNone/>
            </a:pPr>
            <a:r>
              <a:rPr lang="fa-IR" sz="2000" dirty="0" smtClean="0">
                <a:cs typeface="B Titr" pitchFamily="2" charset="-78"/>
              </a:rPr>
              <a:t>مثال </a:t>
            </a:r>
            <a:r>
              <a:rPr lang="fa-IR" sz="2000" dirty="0" smtClean="0">
                <a:cs typeface="B Titr" pitchFamily="2" charset="-78"/>
              </a:rPr>
              <a:t>8</a:t>
            </a:r>
            <a:r>
              <a:rPr lang="fa-IR" sz="2000" dirty="0" smtClean="0">
                <a:cs typeface="B Titr" pitchFamily="2" charset="-78"/>
              </a:rPr>
              <a:t>.2-ص60</a:t>
            </a:r>
          </a:p>
          <a:p>
            <a:pPr algn="r" rtl="1">
              <a:buNone/>
            </a:pPr>
            <a:endParaRPr lang="en-US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706438" y="790575"/>
          <a:ext cx="2012950" cy="777875"/>
        </p:xfrm>
        <a:graphic>
          <a:graphicData uri="http://schemas.openxmlformats.org/presentationml/2006/ole">
            <p:oleObj spid="_x0000_s22530" name="Equation" r:id="rId3" imgW="1168200" imgH="444240" progId="Equation.3">
              <p:embed/>
            </p:oleObj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52600" y="1905000"/>
          <a:ext cx="5181600" cy="4243512"/>
        </p:xfrm>
        <a:graphic>
          <a:graphicData uri="http://schemas.openxmlformats.org/drawingml/2006/table">
            <a:tbl>
              <a:tblPr/>
              <a:tblGrid>
                <a:gridCol w="1473441"/>
                <a:gridCol w="2136489"/>
                <a:gridCol w="1571670"/>
              </a:tblGrid>
              <a:tr h="3536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x0=2</a:t>
                      </a:r>
                    </a:p>
                  </a:txBody>
                  <a:tcPr marL="14734" marR="14734" marT="14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f(x0)=-0.09070</a:t>
                      </a:r>
                    </a:p>
                  </a:txBody>
                  <a:tcPr marL="14734" marR="14734" marT="14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h1=0.2</a:t>
                      </a:r>
                    </a:p>
                  </a:txBody>
                  <a:tcPr marL="14734" marR="14734" marT="14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6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x1=2.2</a:t>
                      </a:r>
                    </a:p>
                  </a:txBody>
                  <a:tcPr marL="14734" marR="14734" marT="14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f(x1)=-0.29150</a:t>
                      </a:r>
                    </a:p>
                  </a:txBody>
                  <a:tcPr marL="14734" marR="14734" marT="14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h2=0.2</a:t>
                      </a:r>
                    </a:p>
                  </a:txBody>
                  <a:tcPr marL="14734" marR="14734" marT="14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6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x2=1.8</a:t>
                      </a:r>
                    </a:p>
                  </a:txBody>
                  <a:tcPr marL="14734" marR="14734" marT="14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f(x2)=0.07385</a:t>
                      </a:r>
                    </a:p>
                  </a:txBody>
                  <a:tcPr marL="14734" marR="14734" marT="14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γ</a:t>
                      </a:r>
                      <a:r>
                        <a:rPr lang="el-GR" sz="2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=1</a:t>
                      </a:r>
                    </a:p>
                  </a:txBody>
                  <a:tcPr marL="14734" marR="14734" marT="14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6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a=-0.45312</a:t>
                      </a:r>
                    </a:p>
                  </a:txBody>
                  <a:tcPr marL="14734" marR="14734" marT="14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b=-0.91338</a:t>
                      </a:r>
                    </a:p>
                  </a:txBody>
                  <a:tcPr marL="14734" marR="14734" marT="14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c=-0.0907</a:t>
                      </a:r>
                    </a:p>
                  </a:txBody>
                  <a:tcPr marL="14734" marR="14734" marT="14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6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r=1.89526</a:t>
                      </a:r>
                    </a:p>
                  </a:txBody>
                  <a:tcPr marL="14734" marR="14734" marT="14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4734" marR="14734" marT="14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4734" marR="14734" marT="14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6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4734" marR="14734" marT="14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4734" marR="14734" marT="14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4734" marR="14734" marT="14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6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4734" marR="14734" marT="14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4734" marR="14734" marT="14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4734" marR="14734" marT="14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6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x0=1.89526</a:t>
                      </a:r>
                    </a:p>
                  </a:txBody>
                  <a:tcPr marL="14734" marR="14734" marT="14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f(x0)=1.9184e-4</a:t>
                      </a:r>
                    </a:p>
                  </a:txBody>
                  <a:tcPr marL="14734" marR="14734" marT="14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h1=0.10474</a:t>
                      </a:r>
                    </a:p>
                  </a:txBody>
                  <a:tcPr marL="14734" marR="14734" marT="14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6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x1=2</a:t>
                      </a:r>
                    </a:p>
                  </a:txBody>
                  <a:tcPr marL="14734" marR="14734" marT="14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f(x1)=-0.0907</a:t>
                      </a:r>
                    </a:p>
                  </a:txBody>
                  <a:tcPr marL="14734" marR="14734" marT="14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h2=0.09526</a:t>
                      </a:r>
                    </a:p>
                  </a:txBody>
                  <a:tcPr marL="14734" marR="14734" marT="14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6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x2=1.8</a:t>
                      </a:r>
                    </a:p>
                  </a:txBody>
                  <a:tcPr marL="14734" marR="14734" marT="14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f(x2)=0.07385</a:t>
                      </a:r>
                    </a:p>
                  </a:txBody>
                  <a:tcPr marL="14734" marR="14734" marT="14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γ</a:t>
                      </a:r>
                      <a:r>
                        <a:rPr lang="el-GR" sz="2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=0.9095</a:t>
                      </a:r>
                    </a:p>
                  </a:txBody>
                  <a:tcPr marL="14734" marR="14734" marT="14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6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a=-0.4728</a:t>
                      </a:r>
                    </a:p>
                  </a:txBody>
                  <a:tcPr marL="14734" marR="14734" marT="14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b=-0.81826</a:t>
                      </a:r>
                    </a:p>
                  </a:txBody>
                  <a:tcPr marL="14734" marR="14734" marT="14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c=1.9184e-4</a:t>
                      </a:r>
                    </a:p>
                  </a:txBody>
                  <a:tcPr marL="14734" marR="14734" marT="14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6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r=1.895494</a:t>
                      </a:r>
                    </a:p>
                  </a:txBody>
                  <a:tcPr marL="14734" marR="14734" marT="14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4734" marR="14734" marT="14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4734" marR="14734" marT="14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883</Words>
  <Application>Microsoft Office PowerPoint</Application>
  <PresentationFormat>On-screen Show (4:3)</PresentationFormat>
  <Paragraphs>475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Office Theme</vt:lpstr>
      <vt:lpstr>Microsoft Equation 3.0</vt:lpstr>
      <vt:lpstr>Microsoft Visio Drawing</vt:lpstr>
      <vt:lpstr>به نام خدا</vt:lpstr>
      <vt:lpstr>فصل دوم – روش نصف کردن فاصله ها (NESF)</vt:lpstr>
      <vt:lpstr>فصل دوم – روش درون یابی خطی (DARON-LN)</vt:lpstr>
      <vt:lpstr>فصل دوم – روش تکرار تابعی (TEKRAR-T)</vt:lpstr>
      <vt:lpstr>Slide 5</vt:lpstr>
      <vt:lpstr>فصل دوم – روش تسریع ایتکن</vt:lpstr>
      <vt:lpstr>فصل دوم – روش نیوتن (NIOTON)</vt:lpstr>
      <vt:lpstr> فصل دوم – روش مولر (MULLER)</vt:lpstr>
      <vt:lpstr>Slide 9</vt:lpstr>
      <vt:lpstr> فصل سوم – روش حذفی گوس (GUSE HZF)</vt:lpstr>
      <vt:lpstr> فصل سوم – روش ژاکوبی (~JAKOOBI) و گاوس سایدل (~GOASSID)</vt:lpstr>
      <vt:lpstr> فصل چهارم – روش لوریه-فادیو (LEVERIE1)</vt:lpstr>
      <vt:lpstr>Slide 13</vt:lpstr>
      <vt:lpstr> فصل چهارم – روش توانی  (TAVANI1)</vt:lpstr>
      <vt:lpstr> فصل پنجم– روش لاگرانژ (LAGRANJ)</vt:lpstr>
      <vt:lpstr>Slide 16</vt:lpstr>
      <vt:lpstr> فصل پنجم– روش نیویل  (NIVIL)</vt:lpstr>
      <vt:lpstr> فصل پنجم– روش تفاضل محدود (TAFAZOLM)</vt:lpstr>
      <vt:lpstr>Slide 19</vt:lpstr>
      <vt:lpstr> فصل پنجم– روش حداقل مربعات</vt:lpstr>
      <vt:lpstr>Slide 21</vt:lpstr>
      <vt:lpstr> فصل هفتم– روش ذوزنقه </vt:lpstr>
      <vt:lpstr> فصل هفتم – روش سیمپسون 1/3 و 3/8 </vt:lpstr>
      <vt:lpstr> فصل هشتم– روش اویلر (OILR~DIF) </vt:lpstr>
      <vt:lpstr> فصل هشتم– روش رانج کوتای مرتبه 2 (RANG~K2) </vt:lpstr>
      <vt:lpstr> فصل هشتم– روش رانج کوتای مرتبه 4 (RANG~K4) </vt:lpstr>
      <vt:lpstr> فصل هشتم– روش میلن سیمپسون یا پیش بینی تصحیح (MILEN S) 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</dc:title>
  <dc:creator>shadabfar</dc:creator>
  <cp:lastModifiedBy>shadabfar</cp:lastModifiedBy>
  <cp:revision>33</cp:revision>
  <dcterms:created xsi:type="dcterms:W3CDTF">2011-06-13T07:58:09Z</dcterms:created>
  <dcterms:modified xsi:type="dcterms:W3CDTF">2011-06-13T13:06:19Z</dcterms:modified>
</cp:coreProperties>
</file>