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68" r:id="rId1"/>
  </p:sldMasterIdLst>
  <p:sldIdLst>
    <p:sldId id="257" r:id="rId2"/>
    <p:sldId id="262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66FF"/>
    <a:srgbClr val="CCFFFF"/>
    <a:srgbClr val="CCFF33"/>
    <a:srgbClr val="00FFFF"/>
    <a:srgbClr val="99FFCC"/>
    <a:srgbClr val="00FFCC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86" d="100"/>
          <a:sy n="86" d="100"/>
        </p:scale>
        <p:origin x="-7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9A3D810-B53C-45F0-AEC8-C9F6C2130032}" type="datetimeFigureOut">
              <a:rPr lang="fa-IR" smtClean="0"/>
              <a:t>1435/10/13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a-I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8A5F7FE-17E7-4F91-AF52-0E7ACE33A235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D810-B53C-45F0-AEC8-C9F6C2130032}" type="datetimeFigureOut">
              <a:rPr lang="fa-IR" smtClean="0"/>
              <a:t>1435/10/13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5F7FE-17E7-4F91-AF52-0E7ACE33A235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D810-B53C-45F0-AEC8-C9F6C2130032}" type="datetimeFigureOut">
              <a:rPr lang="fa-IR" smtClean="0"/>
              <a:t>1435/10/13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5F7FE-17E7-4F91-AF52-0E7ACE33A235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9A3D810-B53C-45F0-AEC8-C9F6C2130032}" type="datetimeFigureOut">
              <a:rPr lang="fa-IR" smtClean="0"/>
              <a:t>1435/10/13</a:t>
            </a:fld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8A5F7FE-17E7-4F91-AF52-0E7ACE33A235}" type="slidenum">
              <a:rPr lang="fa-IR" smtClean="0"/>
              <a:t>‹#›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9A3D810-B53C-45F0-AEC8-C9F6C2130032}" type="datetimeFigureOut">
              <a:rPr lang="fa-IR" smtClean="0"/>
              <a:t>1435/10/13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a-I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8A5F7FE-17E7-4F91-AF52-0E7ACE33A235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D810-B53C-45F0-AEC8-C9F6C2130032}" type="datetimeFigureOut">
              <a:rPr lang="fa-IR" smtClean="0"/>
              <a:t>1435/10/13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5F7FE-17E7-4F91-AF52-0E7ACE33A235}" type="slidenum">
              <a:rPr lang="fa-IR" smtClean="0"/>
              <a:t>‹#›</a:t>
            </a:fld>
            <a:endParaRPr lang="fa-I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D810-B53C-45F0-AEC8-C9F6C2130032}" type="datetimeFigureOut">
              <a:rPr lang="fa-IR" smtClean="0"/>
              <a:t>1435/10/13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5F7FE-17E7-4F91-AF52-0E7ACE33A235}" type="slidenum">
              <a:rPr lang="fa-IR" smtClean="0"/>
              <a:t>‹#›</a:t>
            </a:fld>
            <a:endParaRPr lang="fa-I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9A3D810-B53C-45F0-AEC8-C9F6C2130032}" type="datetimeFigureOut">
              <a:rPr lang="fa-IR" smtClean="0"/>
              <a:t>1435/10/13</a:t>
            </a:fld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8A5F7FE-17E7-4F91-AF52-0E7ACE33A235}" type="slidenum">
              <a:rPr lang="fa-IR" smtClean="0"/>
              <a:t>‹#›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D810-B53C-45F0-AEC8-C9F6C2130032}" type="datetimeFigureOut">
              <a:rPr lang="fa-IR" smtClean="0"/>
              <a:t>1435/10/13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5F7FE-17E7-4F91-AF52-0E7ACE33A235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9A3D810-B53C-45F0-AEC8-C9F6C2130032}" type="datetimeFigureOut">
              <a:rPr lang="fa-IR" smtClean="0"/>
              <a:t>1435/10/13</a:t>
            </a:fld>
            <a:endParaRPr lang="fa-I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8A5F7FE-17E7-4F91-AF52-0E7ACE33A235}" type="slidenum">
              <a:rPr lang="fa-IR" smtClean="0"/>
              <a:t>‹#›</a:t>
            </a:fld>
            <a:endParaRPr lang="fa-I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9A3D810-B53C-45F0-AEC8-C9F6C2130032}" type="datetimeFigureOut">
              <a:rPr lang="fa-IR" smtClean="0"/>
              <a:t>1435/10/13</a:t>
            </a:fld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8A5F7FE-17E7-4F91-AF52-0E7ACE33A235}" type="slidenum">
              <a:rPr lang="fa-IR" smtClean="0"/>
              <a:t>‹#›</a:t>
            </a:fld>
            <a:endParaRPr lang="fa-I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9A3D810-B53C-45F0-AEC8-C9F6C2130032}" type="datetimeFigureOut">
              <a:rPr lang="fa-IR" smtClean="0"/>
              <a:t>1435/10/13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8A5F7FE-17E7-4F91-AF52-0E7ACE33A235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1" y="548680"/>
            <a:ext cx="6696744" cy="597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461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2915816" y="764704"/>
            <a:ext cx="3024336" cy="864096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/>
            <a:r>
              <a:rPr lang="fa-IR" sz="4000" dirty="0">
                <a:solidFill>
                  <a:prstClr val="black"/>
                </a:solidFill>
              </a:rPr>
              <a:t>ارتعاش ها: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683568" y="1988840"/>
            <a:ext cx="7920880" cy="1584176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3200" dirty="0">
                <a:solidFill>
                  <a:prstClr val="black"/>
                </a:solidFill>
              </a:rPr>
              <a:t>ارتعاش همه بدن</a:t>
            </a:r>
            <a:r>
              <a:rPr lang="fa-IR" sz="3200" dirty="0" smtClean="0">
                <a:solidFill>
                  <a:prstClr val="black"/>
                </a:solidFill>
              </a:rPr>
              <a:t>: </a:t>
            </a:r>
            <a:r>
              <a:rPr lang="fa-IR" dirty="0" smtClean="0">
                <a:solidFill>
                  <a:prstClr val="black"/>
                </a:solidFill>
              </a:rPr>
              <a:t>یکی ازمنابع متداول درصنعت انواع مختلف وسایل حمل ونقل است.</a:t>
            </a:r>
          </a:p>
          <a:p>
            <a:pPr algn="ctr"/>
            <a:r>
              <a:rPr lang="fa-IR" dirty="0" smtClean="0">
                <a:solidFill>
                  <a:prstClr val="black"/>
                </a:solidFill>
              </a:rPr>
              <a:t> مانند بالابر چنگکی</a:t>
            </a:r>
            <a:endParaRPr lang="fa-IR" dirty="0">
              <a:solidFill>
                <a:prstClr val="black"/>
              </a:solidFill>
            </a:endParaRPr>
          </a:p>
        </p:txBody>
      </p:sp>
      <p:sp>
        <p:nvSpPr>
          <p:cNvPr id="4" name="Flowchart: Alternate Process 3"/>
          <p:cNvSpPr/>
          <p:nvPr/>
        </p:nvSpPr>
        <p:spPr>
          <a:xfrm>
            <a:off x="683568" y="4005064"/>
            <a:ext cx="7920880" cy="1091491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3200" dirty="0">
                <a:solidFill>
                  <a:prstClr val="black"/>
                </a:solidFill>
              </a:rPr>
              <a:t>ارتعاش منتقل به دست</a:t>
            </a:r>
            <a:r>
              <a:rPr lang="fa-IR" sz="1600" dirty="0" smtClean="0">
                <a:solidFill>
                  <a:prstClr val="black"/>
                </a:solidFill>
              </a:rPr>
              <a:t>: </a:t>
            </a:r>
            <a:r>
              <a:rPr lang="fa-IR" sz="1600" dirty="0" smtClean="0">
                <a:solidFill>
                  <a:prstClr val="black"/>
                </a:solidFill>
                <a:cs typeface="B Nazanin" pitchFamily="2" charset="-78"/>
              </a:rPr>
              <a:t>اغلب باعنوان ارتعاش قطاعی که نام دیگرش ارتعاش اندام های انتهایی.</a:t>
            </a:r>
            <a:endParaRPr lang="fa-IR" sz="1600" dirty="0">
              <a:solidFill>
                <a:prstClr val="black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38121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51520" y="521543"/>
            <a:ext cx="8352928" cy="67521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3200" dirty="0">
                <a:solidFill>
                  <a:prstClr val="black"/>
                </a:solidFill>
              </a:rPr>
              <a:t>بیماری دریا</a:t>
            </a:r>
            <a:r>
              <a:rPr lang="fa-IR" sz="3200" dirty="0" smtClean="0">
                <a:solidFill>
                  <a:prstClr val="black"/>
                </a:solidFill>
              </a:rPr>
              <a:t>: </a:t>
            </a:r>
            <a:r>
              <a:rPr lang="fa-IR" dirty="0" smtClean="0">
                <a:solidFill>
                  <a:prstClr val="black"/>
                </a:solidFill>
                <a:cs typeface="B Nazanin" pitchFamily="2" charset="-78"/>
              </a:rPr>
              <a:t>دراثرروبرویی باارتعاش های آرام درمحدوده بسامدی صفرتایک هرتزایجادمی شود. </a:t>
            </a:r>
            <a:endParaRPr lang="fa-IR" dirty="0">
              <a:solidFill>
                <a:prstClr val="black"/>
              </a:solidFill>
              <a:cs typeface="B Nazanin" pitchFamily="2" charset="-78"/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7236296" y="3697669"/>
            <a:ext cx="1296144" cy="604715"/>
          </a:xfrm>
          <a:prstGeom prst="flowChartAlternateProcess">
            <a:avLst/>
          </a:prstGeom>
          <a:blipFill>
            <a:blip r:embed="rId3"/>
            <a:tile tx="0" ty="0" sx="100000" sy="100000" flip="none" algn="tl"/>
          </a:blip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>
                <a:cs typeface="B Nazanin" pitchFamily="2" charset="-78"/>
              </a:rPr>
              <a:t>سر:20هرتز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346281" y="2132856"/>
            <a:ext cx="6250055" cy="720080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cs typeface="B Nazanin" pitchFamily="2" charset="-78"/>
              </a:rPr>
              <a:t>بسامدهای تشدید بخش های گوناگون بدن در راننده ی نشسته</a:t>
            </a:r>
            <a:r>
              <a:rPr lang="fa-IR" dirty="0" smtClean="0">
                <a:cs typeface="B Nazanin" pitchFamily="2" charset="-78"/>
              </a:rPr>
              <a:t>:</a:t>
            </a:r>
            <a:endParaRPr lang="fa-IR" dirty="0">
              <a:cs typeface="B Nazanin" pitchFamily="2" charset="-78"/>
            </a:endParaRPr>
          </a:p>
        </p:txBody>
      </p:sp>
      <p:sp>
        <p:nvSpPr>
          <p:cNvPr id="11" name="Flowchart: Alternate Process 10"/>
          <p:cNvSpPr/>
          <p:nvPr/>
        </p:nvSpPr>
        <p:spPr>
          <a:xfrm>
            <a:off x="1067991" y="3697668"/>
            <a:ext cx="1296144" cy="604716"/>
          </a:xfrm>
          <a:prstGeom prst="flowChartAlternateProcess">
            <a:avLst/>
          </a:prstGeom>
          <a:blipFill>
            <a:blip r:embed="rId3"/>
            <a:tile tx="0" ty="0" sx="100000" sy="100000" flip="none" algn="tl"/>
          </a:blip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600" dirty="0" smtClean="0">
                <a:cs typeface="B Nazanin" pitchFamily="2" charset="-78"/>
              </a:rPr>
              <a:t>لگن:3- 2/5هرتز</a:t>
            </a:r>
            <a:endParaRPr lang="fa-IR" sz="1600" dirty="0">
              <a:cs typeface="B Nazanin" pitchFamily="2" charset="-78"/>
            </a:endParaRPr>
          </a:p>
        </p:txBody>
      </p:sp>
      <p:sp>
        <p:nvSpPr>
          <p:cNvPr id="12" name="Flowchart: Alternate Process 11"/>
          <p:cNvSpPr/>
          <p:nvPr/>
        </p:nvSpPr>
        <p:spPr>
          <a:xfrm>
            <a:off x="2627784" y="4757136"/>
            <a:ext cx="1296144" cy="604716"/>
          </a:xfrm>
          <a:prstGeom prst="flowChartAlternateProcess">
            <a:avLst/>
          </a:prstGeom>
          <a:blipFill>
            <a:blip r:embed="rId3"/>
            <a:tile tx="0" ty="0" sx="100000" sy="100000" flip="none" algn="tl"/>
          </a:blip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>
                <a:cs typeface="B Nazanin" pitchFamily="2" charset="-78"/>
              </a:rPr>
              <a:t>شانه:5-3هرتز</a:t>
            </a:r>
          </a:p>
        </p:txBody>
      </p:sp>
      <p:sp>
        <p:nvSpPr>
          <p:cNvPr id="13" name="Flowchart: Alternate Process 12"/>
          <p:cNvSpPr/>
          <p:nvPr/>
        </p:nvSpPr>
        <p:spPr>
          <a:xfrm>
            <a:off x="5724128" y="4757899"/>
            <a:ext cx="1296144" cy="604715"/>
          </a:xfrm>
          <a:prstGeom prst="flowChartAlternateProcess">
            <a:avLst/>
          </a:prstGeom>
          <a:blipFill>
            <a:blip r:embed="rId3"/>
            <a:tile tx="0" ty="0" sx="100000" sy="100000" flip="none" algn="tl"/>
          </a:blip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>
                <a:cs typeface="B Nazanin" pitchFamily="2" charset="-78"/>
              </a:rPr>
              <a:t>قلب:7هرتز</a:t>
            </a:r>
          </a:p>
        </p:txBody>
      </p:sp>
      <p:sp>
        <p:nvSpPr>
          <p:cNvPr id="14" name="Flowchart: Alternate Process 13"/>
          <p:cNvSpPr/>
          <p:nvPr/>
        </p:nvSpPr>
        <p:spPr>
          <a:xfrm>
            <a:off x="4211960" y="5661248"/>
            <a:ext cx="1296144" cy="604715"/>
          </a:xfrm>
          <a:prstGeom prst="flowChartAlternateProcess">
            <a:avLst/>
          </a:prstGeom>
          <a:blipFill>
            <a:blip r:embed="rId3"/>
            <a:tile tx="0" ty="0" sx="100000" sy="100000" flip="none" algn="tl"/>
          </a:blip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>
                <a:cs typeface="B Nazanin" pitchFamily="2" charset="-78"/>
              </a:rPr>
              <a:t>معده:5-4هرتز</a:t>
            </a:r>
          </a:p>
        </p:txBody>
      </p:sp>
    </p:spTree>
    <p:extLst>
      <p:ext uri="{BB962C8B-B14F-4D97-AF65-F5344CB8AC3E}">
        <p14:creationId xmlns:p14="http://schemas.microsoft.com/office/powerpoint/2010/main" val="3448913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179512" y="518243"/>
            <a:ext cx="8460940" cy="678509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700" dirty="0" smtClean="0">
                <a:cs typeface="B Nazanin" pitchFamily="2" charset="-78"/>
              </a:rPr>
              <a:t>طبق مطالعات آزمایشگاهی انرژی ارتعاشی با بسامد5-3هرتزموجب موارد زیرمی شود که اساس استانده های ارتعاش هستند.</a:t>
            </a:r>
            <a:endParaRPr lang="fa-IR" sz="1700" dirty="0">
              <a:cs typeface="B Nazanin" pitchFamily="2" charset="-78"/>
            </a:endParaRPr>
          </a:p>
        </p:txBody>
      </p:sp>
      <p:sp>
        <p:nvSpPr>
          <p:cNvPr id="5" name="Flowchart: Alternate Process 4"/>
          <p:cNvSpPr/>
          <p:nvPr/>
        </p:nvSpPr>
        <p:spPr>
          <a:xfrm>
            <a:off x="5724128" y="1700808"/>
            <a:ext cx="3060340" cy="576064"/>
          </a:xfrm>
          <a:prstGeom prst="flowChartAlternateProcess">
            <a:avLst/>
          </a:prstGeom>
          <a:blipFill>
            <a:blip r:embed="rId3"/>
            <a:tile tx="0" ty="0" sx="100000" sy="100000" flip="none" algn="tl"/>
          </a:blip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 smtClean="0">
                <a:cs typeface="B Nazanin" pitchFamily="2" charset="-78"/>
              </a:rPr>
              <a:t>درشتاب </a:t>
            </a:r>
            <a:r>
              <a:rPr lang="en-US" dirty="0" smtClean="0">
                <a:cs typeface="B Nazanin" pitchFamily="2" charset="-78"/>
              </a:rPr>
              <a:t>g</a:t>
            </a:r>
            <a:r>
              <a:rPr lang="fa-IR" dirty="0" smtClean="0">
                <a:cs typeface="B Nazanin" pitchFamily="2" charset="-78"/>
              </a:rPr>
              <a:t>0/1موجب ناراحتی جسمانی</a:t>
            </a:r>
            <a:endParaRPr lang="fa-IR" dirty="0">
              <a:cs typeface="B Nazanin" pitchFamily="2" charset="-78"/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3203848" y="2536453"/>
            <a:ext cx="3116030" cy="576064"/>
          </a:xfrm>
          <a:prstGeom prst="flowChartAlternateProcess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 smtClean="0">
                <a:cs typeface="B Nazanin" pitchFamily="2" charset="-78"/>
              </a:rPr>
              <a:t>درشتاب بیشتر از</a:t>
            </a:r>
            <a:r>
              <a:rPr lang="en-US" dirty="0" smtClean="0">
                <a:cs typeface="B Nazanin" pitchFamily="2" charset="-78"/>
              </a:rPr>
              <a:t>g</a:t>
            </a:r>
            <a:r>
              <a:rPr lang="fa-IR" dirty="0" smtClean="0">
                <a:cs typeface="B Nazanin" pitchFamily="2" charset="-78"/>
              </a:rPr>
              <a:t>2موجب آسیب یافتی</a:t>
            </a:r>
            <a:endParaRPr lang="fa-IR" dirty="0">
              <a:cs typeface="B Nazanin" pitchFamily="2" charset="-78"/>
            </a:endParaRPr>
          </a:p>
        </p:txBody>
      </p:sp>
      <p:sp>
        <p:nvSpPr>
          <p:cNvPr id="7" name="Flowchart: Alternate Process 6"/>
          <p:cNvSpPr/>
          <p:nvPr/>
        </p:nvSpPr>
        <p:spPr>
          <a:xfrm>
            <a:off x="899592" y="3439194"/>
            <a:ext cx="3204356" cy="576064"/>
          </a:xfrm>
          <a:prstGeom prst="flowChartAlternateProcess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 </a:t>
            </a:r>
            <a:r>
              <a:rPr lang="fa-IR" dirty="0" smtClean="0">
                <a:cs typeface="B Nazanin" pitchFamily="2" charset="-78"/>
              </a:rPr>
              <a:t>درشتاب</a:t>
            </a:r>
            <a:r>
              <a:rPr lang="en-US" dirty="0" smtClean="0">
                <a:cs typeface="B Nazanin" pitchFamily="2" charset="-78"/>
              </a:rPr>
              <a:t>g</a:t>
            </a:r>
            <a:r>
              <a:rPr lang="fa-IR" dirty="0" smtClean="0">
                <a:cs typeface="B Nazanin" pitchFamily="2" charset="-78"/>
              </a:rPr>
              <a:t>1موجب احساس درد واضطراب</a:t>
            </a:r>
            <a:endParaRPr lang="fa-IR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27783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467544" y="404664"/>
            <a:ext cx="7920880" cy="648072"/>
          </a:xfrm>
          <a:prstGeom prst="flowChartAlternateProcess">
            <a:avLst/>
          </a:prstGeom>
          <a:ln/>
          <a:scene3d>
            <a:camera prst="perspectiveRelaxedModerately"/>
            <a:lightRig rig="threePt" dir="t"/>
          </a:scene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عوامل موثربر ناراحتی وعدم آسایش ناشی از ارتعاش:</a:t>
            </a:r>
            <a:endParaRPr lang="fa-IR" dirty="0"/>
          </a:p>
        </p:txBody>
      </p:sp>
      <p:sp>
        <p:nvSpPr>
          <p:cNvPr id="5" name="Flowchart: Alternate Process 4"/>
          <p:cNvSpPr/>
          <p:nvPr/>
        </p:nvSpPr>
        <p:spPr>
          <a:xfrm>
            <a:off x="7020272" y="4393773"/>
            <a:ext cx="1512168" cy="648072"/>
          </a:xfrm>
          <a:prstGeom prst="flowChartAlternateProcess">
            <a:avLst/>
          </a:prstGeom>
          <a:solidFill>
            <a:srgbClr val="FFCCFF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>
                <a:cs typeface="B Nazanin" pitchFamily="2" charset="-78"/>
              </a:rPr>
              <a:t>ماهیت وظیفه</a:t>
            </a:r>
          </a:p>
        </p:txBody>
      </p:sp>
      <p:sp>
        <p:nvSpPr>
          <p:cNvPr id="6" name="Flowchart: Alternate Process 5"/>
          <p:cNvSpPr/>
          <p:nvPr/>
        </p:nvSpPr>
        <p:spPr>
          <a:xfrm>
            <a:off x="327738" y="3755857"/>
            <a:ext cx="3064623" cy="676741"/>
          </a:xfrm>
          <a:prstGeom prst="flowChartAlternateProcess">
            <a:avLst/>
          </a:prstGeom>
          <a:solidFill>
            <a:srgbClr val="FFCCFF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>
                <a:cs typeface="B Nazanin" pitchFamily="2" charset="-78"/>
              </a:rPr>
              <a:t>وجود دیگرعوامل فشارزا و اثرتلفیقی آنها</a:t>
            </a:r>
          </a:p>
        </p:txBody>
      </p:sp>
      <p:sp>
        <p:nvSpPr>
          <p:cNvPr id="7" name="Flowchart: Alternate Process 6"/>
          <p:cNvSpPr/>
          <p:nvPr/>
        </p:nvSpPr>
        <p:spPr>
          <a:xfrm>
            <a:off x="3748190" y="3415661"/>
            <a:ext cx="2912041" cy="676741"/>
          </a:xfrm>
          <a:prstGeom prst="flowChartAlternateProcess">
            <a:avLst/>
          </a:prstGeom>
          <a:solidFill>
            <a:srgbClr val="FFCCFF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 smtClean="0">
                <a:cs typeface="B Nazanin" pitchFamily="2" charset="-78"/>
              </a:rPr>
              <a:t>سطح آموزش فرد یا آشنایی باوظیفه</a:t>
            </a:r>
            <a:endParaRPr lang="fa-IR" dirty="0">
              <a:cs typeface="B Nazanin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436096" y="1556792"/>
            <a:ext cx="2952328" cy="5040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 smtClean="0">
                <a:cs typeface="B Nazanin" pitchFamily="2" charset="-78"/>
              </a:rPr>
              <a:t>میزان انرژی فیزیکی حرکت ارتعاشی</a:t>
            </a:r>
            <a:endParaRPr lang="fa-IR" dirty="0">
              <a:cs typeface="B Nazanin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392360" y="2348880"/>
            <a:ext cx="2124236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 smtClean="0">
                <a:cs typeface="B Nazanin" pitchFamily="2" charset="-78"/>
              </a:rPr>
              <a:t>عوامل فیزیولوژیک</a:t>
            </a:r>
            <a:endParaRPr lang="fa-IR" dirty="0">
              <a:cs typeface="B Nazanin" pitchFamily="2" charset="-78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772694" y="2780928"/>
            <a:ext cx="0" cy="6347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9" idx="3"/>
            <a:endCxn id="5" idx="0"/>
          </p:cNvCxnSpPr>
          <p:nvPr/>
        </p:nvCxnSpPr>
        <p:spPr>
          <a:xfrm>
            <a:off x="5516596" y="2564904"/>
            <a:ext cx="2259760" cy="1828869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/>
          <p:nvPr/>
        </p:nvCxnSpPr>
        <p:spPr>
          <a:xfrm rot="10800000" flipV="1">
            <a:off x="1860050" y="2584530"/>
            <a:ext cx="1532311" cy="118912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483011" y="5661248"/>
            <a:ext cx="7448618" cy="72008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 smtClean="0">
                <a:cs typeface="B Nazanin" pitchFamily="2" charset="-78"/>
              </a:rPr>
              <a:t>ارتعاش دارای اثرات نامطلوبی مانند کاهش آسایش وراحتی,عوارض ستون فقرات,عوارض مقعدی,ناراحتی های دستگاه گوارش می باشد.</a:t>
            </a:r>
            <a:endParaRPr lang="fa-IR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16373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3" grpId="0" animBg="1"/>
      <p:bldP spid="9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95536" y="908720"/>
            <a:ext cx="8280919" cy="4896544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 smtClean="0">
                <a:cs typeface="B Nazanin" pitchFamily="2" charset="-78"/>
              </a:rPr>
              <a:t>تماس باارتعاش سبب بروز واکنش های فیزیولوژیک می شود:</a:t>
            </a:r>
          </a:p>
          <a:p>
            <a:pPr algn="ctr"/>
            <a:endParaRPr lang="fa-IR" dirty="0" smtClean="0">
              <a:cs typeface="B Nazanin" pitchFamily="2" charset="-78"/>
            </a:endParaRPr>
          </a:p>
          <a:p>
            <a:r>
              <a:rPr lang="fa-IR" sz="1600" dirty="0" smtClean="0">
                <a:cs typeface="B Nazanin" pitchFamily="2" charset="-78"/>
              </a:rPr>
              <a:t>1- مهم ترین واکنش فیزیولوژیک در برابرارتعاش باشدت متوسط افزایش ضربان قلب (15-10ضربه در دقیقه بیشترازاستراحت).</a:t>
            </a:r>
          </a:p>
          <a:p>
            <a:endParaRPr lang="fa-IR" sz="1600" dirty="0" smtClean="0">
              <a:cs typeface="B Nazanin" pitchFamily="2" charset="-78"/>
            </a:endParaRPr>
          </a:p>
          <a:p>
            <a:r>
              <a:rPr lang="fa-IR" sz="1600" dirty="0" smtClean="0">
                <a:cs typeface="B Nazanin" pitchFamily="2" charset="-78"/>
              </a:rPr>
              <a:t>2- ممکن است فشارخون افزایش یابد به ویژه هنگامی که بسامد انرژی ارتعاشی نزدیک به5هرتز باشد. </a:t>
            </a:r>
          </a:p>
          <a:p>
            <a:r>
              <a:rPr lang="fa-IR" sz="1600" dirty="0" smtClean="0">
                <a:cs typeface="B Nazanin" pitchFamily="2" charset="-78"/>
              </a:rPr>
              <a:t> </a:t>
            </a:r>
          </a:p>
          <a:p>
            <a:r>
              <a:rPr lang="fa-IR" sz="1600" dirty="0" smtClean="0">
                <a:cs typeface="B Nazanin" pitchFamily="2" charset="-78"/>
              </a:rPr>
              <a:t>3- طبق برخی از مطالعات باعث افزایش میزان تنفس ومصرف اکسیژن می شود.</a:t>
            </a:r>
          </a:p>
          <a:p>
            <a:endParaRPr lang="fa-IR" sz="1600" dirty="0" smtClean="0">
              <a:cs typeface="B Nazanin" pitchFamily="2" charset="-78"/>
            </a:endParaRPr>
          </a:p>
          <a:p>
            <a:r>
              <a:rPr lang="fa-IR" sz="1600" dirty="0" smtClean="0">
                <a:cs typeface="B Nazanin" pitchFamily="2" charset="-78"/>
              </a:rPr>
              <a:t>4- ارتعاش ها در گستره بسامد25تا10هرتز سبب کاهش تیزبینی می شود.</a:t>
            </a:r>
          </a:p>
          <a:p>
            <a:endParaRPr lang="fa-IR" sz="1600" dirty="0" smtClean="0">
              <a:cs typeface="B Nazanin" pitchFamily="2" charset="-78"/>
            </a:endParaRPr>
          </a:p>
          <a:p>
            <a:r>
              <a:rPr lang="fa-IR" sz="1600" dirty="0" smtClean="0">
                <a:cs typeface="B Nazanin" pitchFamily="2" charset="-78"/>
              </a:rPr>
              <a:t>5- ارتعاش </a:t>
            </a:r>
            <a:r>
              <a:rPr lang="fa-IR" sz="1600" dirty="0" smtClean="0">
                <a:cs typeface="B Nazanin" pitchFamily="2" charset="-78"/>
              </a:rPr>
              <a:t>همه بدن برعملکرد حرکتی وکنترل ماهیچه ای اثرنامطلوب دارد.</a:t>
            </a:r>
          </a:p>
          <a:p>
            <a:endParaRPr lang="fa-IR" sz="1600" dirty="0" smtClean="0">
              <a:cs typeface="B Nazanin" pitchFamily="2" charset="-78"/>
            </a:endParaRPr>
          </a:p>
          <a:p>
            <a:r>
              <a:rPr lang="fa-IR" sz="1600" dirty="0" smtClean="0">
                <a:cs typeface="B Nazanin" pitchFamily="2" charset="-78"/>
              </a:rPr>
              <a:t>6- درمحیطی مرتعش هنگام استفاده از اهرم کنترل,خطاهای پیگردی تامیزان40درصدافزایش </a:t>
            </a:r>
            <a:r>
              <a:rPr lang="fa-IR" sz="1600" dirty="0" smtClean="0">
                <a:cs typeface="B Nazanin" pitchFamily="2" charset="-78"/>
              </a:rPr>
              <a:t>میابد وبابکارگیری تکیه گاه دست شمارخطاها نصف </a:t>
            </a:r>
            <a:r>
              <a:rPr lang="fa-IR" sz="1600" dirty="0" smtClean="0">
                <a:cs typeface="B Nazanin" pitchFamily="2" charset="-78"/>
              </a:rPr>
              <a:t>می </a:t>
            </a:r>
            <a:r>
              <a:rPr lang="fa-IR" sz="1600" dirty="0">
                <a:cs typeface="B Nazanin" pitchFamily="2" charset="-78"/>
              </a:rPr>
              <a:t>شود</a:t>
            </a:r>
            <a:r>
              <a:rPr lang="fa-IR" sz="1600" dirty="0" smtClean="0">
                <a:cs typeface="B Nazanin" pitchFamily="2" charset="-78"/>
              </a:rPr>
              <a:t>.</a:t>
            </a:r>
          </a:p>
          <a:p>
            <a:endParaRPr lang="fa-IR" sz="1600" dirty="0">
              <a:cs typeface="B Nazanin" pitchFamily="2" charset="-78"/>
            </a:endParaRPr>
          </a:p>
          <a:p>
            <a:r>
              <a:rPr lang="fa-IR" sz="1600" dirty="0" smtClean="0">
                <a:cs typeface="B Nazanin" pitchFamily="2" charset="-78"/>
              </a:rPr>
              <a:t>7- افرادی که باارتعاش تماس دارند اغلب برای کاهش انتقال انرژی ارتعاشی ماهیچه های خود را منقبض می کنند.</a:t>
            </a:r>
            <a:r>
              <a:rPr lang="fa-IR" sz="1600" dirty="0" smtClean="0">
                <a:cs typeface="B Nazanin" pitchFamily="2" charset="-78"/>
              </a:rPr>
              <a:t>                          </a:t>
            </a:r>
            <a:endParaRPr lang="fa-IR" sz="1600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69422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298</TotalTime>
  <Words>276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Novin Pendar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Novin Pendar</dc:creator>
  <cp:lastModifiedBy>Novin Pendar</cp:lastModifiedBy>
  <cp:revision>42</cp:revision>
  <dcterms:created xsi:type="dcterms:W3CDTF">2014-08-08T06:36:30Z</dcterms:created>
  <dcterms:modified xsi:type="dcterms:W3CDTF">2014-08-09T19:35:20Z</dcterms:modified>
</cp:coreProperties>
</file>