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473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s/slide451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467.xml" ContentType="application/vnd.openxmlformats-officedocument.presentationml.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Override PartName="/ppt/slides/slide445.xml" ContentType="application/vnd.openxmlformats-officedocument.presentationml.slide+xml"/>
  <Default Extension="png" ContentType="image/png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slides/slide470.xml" ContentType="application/vnd.openxmlformats-officedocument.presentationml.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Default Extension="emf" ContentType="image/x-emf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39.xml" ContentType="application/vnd.openxmlformats-officedocument.presentationml.slide+xml"/>
  <Override PartName="/ppt/slides/slide278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slides/slide46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42.xml" ContentType="application/vnd.openxmlformats-officedocument.presentationml.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slides/slide379.xml" ContentType="application/vnd.openxmlformats-officedocument.presentationml.slide+xml"/>
  <Override PartName="/ppt/slides/slide41.xml" ContentType="application/vnd.openxmlformats-officedocument.presentationml.slide+xml"/>
  <Override PartName="/ppt/slides/slide357.xml" ContentType="application/vnd.openxmlformats-officedocument.presentationml.slide+xml"/>
  <Override PartName="/ppt/slides/slide42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458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s/slide44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36.xml" ContentType="application/vnd.openxmlformats-officedocument.presentationml.slide+xml"/>
  <Override PartName="/ppt/slides/slide472.xml" ContentType="application/vnd.openxmlformats-officedocument.presentationml.slide+xml"/>
  <Override PartName="/ppt/slides/slide483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461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403.xml" ContentType="application/vnd.openxmlformats-officedocument.presentationml.slide+xml"/>
  <Override PartName="/ppt/slides/slide450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477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46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44.xml" ContentType="application/vnd.openxmlformats-officedocument.presentationml.slide+xml"/>
  <Override PartName="/ppt/slides/slide455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s/slide48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42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395.xml" ContentType="application/vnd.openxmlformats-officedocument.presentationml.slide+xml"/>
  <Override PartName="/ppt/slides/slide400.xml" ContentType="application/vnd.openxmlformats-officedocument.presentationml.slide+xml"/>
  <Override PartName="/ppt/slides/slide4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Override PartName="/ppt/slides/slide44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27.xml" ContentType="application/vnd.openxmlformats-officedocument.presentationml.slide+xml"/>
  <Override PartName="/ppt/slides/slide463.xml" ContentType="application/vnd.openxmlformats-officedocument.presentationml.slide+xml"/>
  <Override PartName="/ppt/slides/slide474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slides/slide452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78.xml" ContentType="application/vnd.openxmlformats-officedocument.presentationml.slide+xml"/>
  <Override PartName="/ppt/slides/slide389.xml" ContentType="application/vnd.openxmlformats-officedocument.presentationml.slide+xml"/>
  <Override PartName="/ppt/slides/slide44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Override PartName="/ppt/slides/slide479.xml" ContentType="application/vnd.openxmlformats-officedocument.presentationml.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381.xml" ContentType="application/vnd.openxmlformats-officedocument.presentationml.slide+xml"/>
  <Override PartName="/ppt/slides/slide468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ppt/slides/slide446.xml" ContentType="application/vnd.openxmlformats-officedocument.presentationml.slide+xml"/>
  <Override PartName="/ppt/slides/slide45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s/slide435.xml" ContentType="application/vnd.openxmlformats-officedocument.presentationml.slide+xml"/>
  <Override PartName="/ppt/slides/slide48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424.xml" ContentType="application/vnd.openxmlformats-officedocument.presentationml.slide+xml"/>
  <Override PartName="/ppt/slides/slide471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397.xml" ContentType="application/vnd.openxmlformats-officedocument.presentationml.slide+xml"/>
  <Override PartName="/ppt/slides/slide402.xml" ContentType="application/vnd.openxmlformats-officedocument.presentationml.slide+xml"/>
  <Override PartName="/ppt/slides/slide413.xml" ContentType="application/vnd.openxmlformats-officedocument.presentationml.slide+xml"/>
  <Override PartName="/ppt/slides/slide46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418.xml" ContentType="application/vnd.openxmlformats-officedocument.presentationml.slide+xml"/>
  <Override PartName="/ppt/slides/slide429.xml" ContentType="application/vnd.openxmlformats-officedocument.presentationml.slide+xml"/>
  <Override PartName="/ppt/slides/slide465.xml" ContentType="application/vnd.openxmlformats-officedocument.presentationml.slide+xml"/>
  <Override PartName="/ppt/slides/slide476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407.xml" ContentType="application/vnd.openxmlformats-officedocument.presentationml.slide+xml"/>
  <Override PartName="/ppt/slides/slide454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s/slide44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Override PartName="/ppt/slides/slide421.xml" ContentType="application/vnd.openxmlformats-officedocument.presentationml.slide+xml"/>
  <Override PartName="/ppt/slides/slide432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410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448.xml" ContentType="application/vnd.openxmlformats-officedocument.presentationml.slide+xml"/>
  <Override PartName="/ppt/slides/slide459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437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46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478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456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481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428.xml" ContentType="application/vnd.openxmlformats-officedocument.presentationml.slide+xml"/>
  <Override PartName="/ppt/slides/slide475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406.xml" ContentType="application/vnd.openxmlformats-officedocument.presentationml.slide+xml"/>
  <Override PartName="/ppt/slides/slide45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292.xml" ContentType="application/vnd.openxmlformats-officedocument.presentationml.slide+xml"/>
  <Override PartName="/ppt/slides/slide431.xml" ContentType="application/vnd.openxmlformats-officedocument.presentationml.slide+xml"/>
  <Default Extension="wmf" ContentType="image/x-wmf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68.xml" ContentType="application/vnd.openxmlformats-officedocument.presentationml.slide+xml"/>
  <Override PartName="/ppt/slides/slide30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4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3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438" r:id="rId182"/>
    <p:sldId id="439" r:id="rId183"/>
    <p:sldId id="440" r:id="rId184"/>
    <p:sldId id="441" r:id="rId185"/>
    <p:sldId id="442" r:id="rId186"/>
    <p:sldId id="443" r:id="rId187"/>
    <p:sldId id="444" r:id="rId188"/>
    <p:sldId id="445" r:id="rId189"/>
    <p:sldId id="446" r:id="rId190"/>
    <p:sldId id="447" r:id="rId191"/>
    <p:sldId id="448" r:id="rId192"/>
    <p:sldId id="449" r:id="rId193"/>
    <p:sldId id="450" r:id="rId194"/>
    <p:sldId id="451" r:id="rId195"/>
    <p:sldId id="452" r:id="rId196"/>
    <p:sldId id="453" r:id="rId197"/>
    <p:sldId id="454" r:id="rId198"/>
    <p:sldId id="455" r:id="rId199"/>
    <p:sldId id="456" r:id="rId200"/>
    <p:sldId id="457" r:id="rId201"/>
    <p:sldId id="458" r:id="rId202"/>
    <p:sldId id="459" r:id="rId203"/>
    <p:sldId id="460" r:id="rId204"/>
    <p:sldId id="461" r:id="rId205"/>
    <p:sldId id="462" r:id="rId206"/>
    <p:sldId id="463" r:id="rId207"/>
    <p:sldId id="464" r:id="rId208"/>
    <p:sldId id="465" r:id="rId209"/>
    <p:sldId id="466" r:id="rId210"/>
    <p:sldId id="467" r:id="rId211"/>
    <p:sldId id="468" r:id="rId212"/>
    <p:sldId id="469" r:id="rId213"/>
    <p:sldId id="470" r:id="rId214"/>
    <p:sldId id="471" r:id="rId215"/>
    <p:sldId id="472" r:id="rId216"/>
    <p:sldId id="473" r:id="rId217"/>
    <p:sldId id="474" r:id="rId218"/>
    <p:sldId id="475" r:id="rId219"/>
    <p:sldId id="476" r:id="rId220"/>
    <p:sldId id="477" r:id="rId221"/>
    <p:sldId id="478" r:id="rId222"/>
    <p:sldId id="479" r:id="rId223"/>
    <p:sldId id="480" r:id="rId224"/>
    <p:sldId id="481" r:id="rId225"/>
    <p:sldId id="482" r:id="rId226"/>
    <p:sldId id="483" r:id="rId227"/>
    <p:sldId id="484" r:id="rId228"/>
    <p:sldId id="485" r:id="rId229"/>
    <p:sldId id="486" r:id="rId230"/>
    <p:sldId id="487" r:id="rId231"/>
    <p:sldId id="488" r:id="rId232"/>
    <p:sldId id="489" r:id="rId233"/>
    <p:sldId id="490" r:id="rId234"/>
    <p:sldId id="491" r:id="rId235"/>
    <p:sldId id="492" r:id="rId236"/>
    <p:sldId id="493" r:id="rId237"/>
    <p:sldId id="494" r:id="rId238"/>
    <p:sldId id="495" r:id="rId239"/>
    <p:sldId id="496" r:id="rId240"/>
    <p:sldId id="497" r:id="rId241"/>
    <p:sldId id="498" r:id="rId242"/>
    <p:sldId id="499" r:id="rId243"/>
    <p:sldId id="500" r:id="rId244"/>
    <p:sldId id="501" r:id="rId245"/>
    <p:sldId id="502" r:id="rId246"/>
    <p:sldId id="503" r:id="rId247"/>
    <p:sldId id="504" r:id="rId248"/>
    <p:sldId id="505" r:id="rId249"/>
    <p:sldId id="506" r:id="rId250"/>
    <p:sldId id="507" r:id="rId251"/>
    <p:sldId id="508" r:id="rId252"/>
    <p:sldId id="509" r:id="rId253"/>
    <p:sldId id="510" r:id="rId254"/>
    <p:sldId id="511" r:id="rId255"/>
    <p:sldId id="512" r:id="rId256"/>
    <p:sldId id="513" r:id="rId257"/>
    <p:sldId id="514" r:id="rId258"/>
    <p:sldId id="515" r:id="rId259"/>
    <p:sldId id="516" r:id="rId260"/>
    <p:sldId id="517" r:id="rId261"/>
    <p:sldId id="518" r:id="rId262"/>
    <p:sldId id="519" r:id="rId263"/>
    <p:sldId id="520" r:id="rId264"/>
    <p:sldId id="521" r:id="rId265"/>
    <p:sldId id="522" r:id="rId266"/>
    <p:sldId id="523" r:id="rId267"/>
    <p:sldId id="524" r:id="rId268"/>
    <p:sldId id="525" r:id="rId269"/>
    <p:sldId id="526" r:id="rId270"/>
    <p:sldId id="527" r:id="rId271"/>
    <p:sldId id="528" r:id="rId272"/>
    <p:sldId id="529" r:id="rId273"/>
    <p:sldId id="530" r:id="rId274"/>
    <p:sldId id="531" r:id="rId275"/>
    <p:sldId id="532" r:id="rId276"/>
    <p:sldId id="533" r:id="rId277"/>
    <p:sldId id="534" r:id="rId278"/>
    <p:sldId id="535" r:id="rId279"/>
    <p:sldId id="536" r:id="rId280"/>
    <p:sldId id="537" r:id="rId281"/>
    <p:sldId id="538" r:id="rId282"/>
    <p:sldId id="539" r:id="rId283"/>
    <p:sldId id="540" r:id="rId284"/>
    <p:sldId id="541" r:id="rId285"/>
    <p:sldId id="542" r:id="rId286"/>
    <p:sldId id="543" r:id="rId287"/>
    <p:sldId id="544" r:id="rId288"/>
    <p:sldId id="545" r:id="rId289"/>
    <p:sldId id="546" r:id="rId290"/>
    <p:sldId id="547" r:id="rId291"/>
    <p:sldId id="548" r:id="rId292"/>
    <p:sldId id="549" r:id="rId293"/>
    <p:sldId id="550" r:id="rId294"/>
    <p:sldId id="551" r:id="rId295"/>
    <p:sldId id="552" r:id="rId296"/>
    <p:sldId id="553" r:id="rId297"/>
    <p:sldId id="554" r:id="rId298"/>
    <p:sldId id="555" r:id="rId299"/>
    <p:sldId id="556" r:id="rId300"/>
    <p:sldId id="557" r:id="rId301"/>
    <p:sldId id="558" r:id="rId302"/>
    <p:sldId id="559" r:id="rId303"/>
    <p:sldId id="560" r:id="rId304"/>
    <p:sldId id="561" r:id="rId305"/>
    <p:sldId id="562" r:id="rId306"/>
    <p:sldId id="563" r:id="rId307"/>
    <p:sldId id="564" r:id="rId308"/>
    <p:sldId id="565" r:id="rId309"/>
    <p:sldId id="566" r:id="rId310"/>
    <p:sldId id="567" r:id="rId311"/>
    <p:sldId id="568" r:id="rId312"/>
    <p:sldId id="569" r:id="rId313"/>
    <p:sldId id="570" r:id="rId314"/>
    <p:sldId id="571" r:id="rId315"/>
    <p:sldId id="572" r:id="rId316"/>
    <p:sldId id="573" r:id="rId317"/>
    <p:sldId id="574" r:id="rId318"/>
    <p:sldId id="575" r:id="rId319"/>
    <p:sldId id="576" r:id="rId320"/>
    <p:sldId id="577" r:id="rId321"/>
    <p:sldId id="578" r:id="rId322"/>
    <p:sldId id="579" r:id="rId323"/>
    <p:sldId id="580" r:id="rId324"/>
    <p:sldId id="581" r:id="rId325"/>
    <p:sldId id="582" r:id="rId326"/>
    <p:sldId id="583" r:id="rId327"/>
    <p:sldId id="584" r:id="rId328"/>
    <p:sldId id="585" r:id="rId329"/>
    <p:sldId id="586" r:id="rId330"/>
    <p:sldId id="587" r:id="rId331"/>
    <p:sldId id="588" r:id="rId332"/>
    <p:sldId id="589" r:id="rId333"/>
    <p:sldId id="590" r:id="rId334"/>
    <p:sldId id="591" r:id="rId335"/>
    <p:sldId id="592" r:id="rId336"/>
    <p:sldId id="593" r:id="rId337"/>
    <p:sldId id="594" r:id="rId338"/>
    <p:sldId id="595" r:id="rId339"/>
    <p:sldId id="596" r:id="rId340"/>
    <p:sldId id="597" r:id="rId341"/>
    <p:sldId id="598" r:id="rId342"/>
    <p:sldId id="599" r:id="rId343"/>
    <p:sldId id="600" r:id="rId344"/>
    <p:sldId id="601" r:id="rId345"/>
    <p:sldId id="602" r:id="rId346"/>
    <p:sldId id="603" r:id="rId347"/>
    <p:sldId id="604" r:id="rId348"/>
    <p:sldId id="605" r:id="rId349"/>
    <p:sldId id="606" r:id="rId350"/>
    <p:sldId id="607" r:id="rId351"/>
    <p:sldId id="608" r:id="rId352"/>
    <p:sldId id="609" r:id="rId353"/>
    <p:sldId id="610" r:id="rId354"/>
    <p:sldId id="611" r:id="rId355"/>
    <p:sldId id="612" r:id="rId356"/>
    <p:sldId id="613" r:id="rId357"/>
    <p:sldId id="614" r:id="rId358"/>
    <p:sldId id="615" r:id="rId359"/>
    <p:sldId id="616" r:id="rId360"/>
    <p:sldId id="617" r:id="rId361"/>
    <p:sldId id="618" r:id="rId362"/>
    <p:sldId id="619" r:id="rId363"/>
    <p:sldId id="620" r:id="rId364"/>
    <p:sldId id="621" r:id="rId365"/>
    <p:sldId id="622" r:id="rId366"/>
    <p:sldId id="623" r:id="rId367"/>
    <p:sldId id="624" r:id="rId368"/>
    <p:sldId id="625" r:id="rId369"/>
    <p:sldId id="626" r:id="rId370"/>
    <p:sldId id="627" r:id="rId371"/>
    <p:sldId id="628" r:id="rId372"/>
    <p:sldId id="629" r:id="rId373"/>
    <p:sldId id="630" r:id="rId374"/>
    <p:sldId id="631" r:id="rId375"/>
    <p:sldId id="632" r:id="rId376"/>
    <p:sldId id="633" r:id="rId377"/>
    <p:sldId id="634" r:id="rId378"/>
    <p:sldId id="635" r:id="rId379"/>
    <p:sldId id="636" r:id="rId380"/>
    <p:sldId id="637" r:id="rId381"/>
    <p:sldId id="638" r:id="rId382"/>
    <p:sldId id="639" r:id="rId383"/>
    <p:sldId id="640" r:id="rId384"/>
    <p:sldId id="641" r:id="rId385"/>
    <p:sldId id="642" r:id="rId386"/>
    <p:sldId id="643" r:id="rId387"/>
    <p:sldId id="644" r:id="rId388"/>
    <p:sldId id="645" r:id="rId389"/>
    <p:sldId id="646" r:id="rId390"/>
    <p:sldId id="647" r:id="rId391"/>
    <p:sldId id="648" r:id="rId392"/>
    <p:sldId id="649" r:id="rId393"/>
    <p:sldId id="650" r:id="rId394"/>
    <p:sldId id="651" r:id="rId395"/>
    <p:sldId id="652" r:id="rId396"/>
    <p:sldId id="653" r:id="rId397"/>
    <p:sldId id="654" r:id="rId398"/>
    <p:sldId id="655" r:id="rId399"/>
    <p:sldId id="656" r:id="rId400"/>
    <p:sldId id="657" r:id="rId401"/>
    <p:sldId id="658" r:id="rId402"/>
    <p:sldId id="659" r:id="rId403"/>
    <p:sldId id="660" r:id="rId404"/>
    <p:sldId id="661" r:id="rId405"/>
    <p:sldId id="662" r:id="rId406"/>
    <p:sldId id="663" r:id="rId407"/>
    <p:sldId id="664" r:id="rId408"/>
    <p:sldId id="665" r:id="rId409"/>
    <p:sldId id="666" r:id="rId410"/>
    <p:sldId id="667" r:id="rId411"/>
    <p:sldId id="668" r:id="rId412"/>
    <p:sldId id="669" r:id="rId413"/>
    <p:sldId id="670" r:id="rId414"/>
    <p:sldId id="671" r:id="rId415"/>
    <p:sldId id="672" r:id="rId416"/>
    <p:sldId id="673" r:id="rId417"/>
    <p:sldId id="674" r:id="rId418"/>
    <p:sldId id="675" r:id="rId419"/>
    <p:sldId id="676" r:id="rId420"/>
    <p:sldId id="677" r:id="rId421"/>
    <p:sldId id="678" r:id="rId422"/>
    <p:sldId id="679" r:id="rId423"/>
    <p:sldId id="680" r:id="rId424"/>
    <p:sldId id="681" r:id="rId425"/>
    <p:sldId id="682" r:id="rId426"/>
    <p:sldId id="683" r:id="rId427"/>
    <p:sldId id="684" r:id="rId428"/>
    <p:sldId id="685" r:id="rId429"/>
    <p:sldId id="686" r:id="rId430"/>
    <p:sldId id="687" r:id="rId431"/>
    <p:sldId id="688" r:id="rId432"/>
    <p:sldId id="689" r:id="rId433"/>
    <p:sldId id="690" r:id="rId434"/>
    <p:sldId id="691" r:id="rId435"/>
    <p:sldId id="692" r:id="rId436"/>
    <p:sldId id="693" r:id="rId437"/>
    <p:sldId id="694" r:id="rId438"/>
    <p:sldId id="695" r:id="rId439"/>
    <p:sldId id="696" r:id="rId440"/>
    <p:sldId id="697" r:id="rId441"/>
    <p:sldId id="698" r:id="rId442"/>
    <p:sldId id="699" r:id="rId443"/>
    <p:sldId id="700" r:id="rId444"/>
    <p:sldId id="701" r:id="rId445"/>
    <p:sldId id="702" r:id="rId446"/>
    <p:sldId id="703" r:id="rId447"/>
    <p:sldId id="704" r:id="rId448"/>
    <p:sldId id="705" r:id="rId449"/>
    <p:sldId id="706" r:id="rId450"/>
    <p:sldId id="707" r:id="rId451"/>
    <p:sldId id="708" r:id="rId452"/>
    <p:sldId id="709" r:id="rId453"/>
    <p:sldId id="710" r:id="rId454"/>
    <p:sldId id="711" r:id="rId455"/>
    <p:sldId id="712" r:id="rId456"/>
    <p:sldId id="713" r:id="rId457"/>
    <p:sldId id="714" r:id="rId458"/>
    <p:sldId id="715" r:id="rId459"/>
    <p:sldId id="716" r:id="rId460"/>
    <p:sldId id="717" r:id="rId461"/>
    <p:sldId id="718" r:id="rId462"/>
    <p:sldId id="719" r:id="rId463"/>
    <p:sldId id="720" r:id="rId464"/>
    <p:sldId id="721" r:id="rId465"/>
    <p:sldId id="722" r:id="rId466"/>
    <p:sldId id="723" r:id="rId467"/>
    <p:sldId id="724" r:id="rId468"/>
    <p:sldId id="725" r:id="rId469"/>
    <p:sldId id="726" r:id="rId470"/>
    <p:sldId id="727" r:id="rId471"/>
    <p:sldId id="728" r:id="rId472"/>
    <p:sldId id="729" r:id="rId473"/>
    <p:sldId id="730" r:id="rId474"/>
    <p:sldId id="731" r:id="rId475"/>
    <p:sldId id="732" r:id="rId476"/>
    <p:sldId id="733" r:id="rId477"/>
    <p:sldId id="734" r:id="rId478"/>
    <p:sldId id="735" r:id="rId479"/>
    <p:sldId id="736" r:id="rId480"/>
    <p:sldId id="737" r:id="rId481"/>
    <p:sldId id="738" r:id="rId482"/>
    <p:sldId id="739" r:id="rId483"/>
    <p:sldId id="740" r:id="rId48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viewProps" Target="viewProps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slide" Target="slides/slide445.xml"/><Relationship Id="rId467" Type="http://schemas.openxmlformats.org/officeDocument/2006/relationships/slide" Target="slides/slide466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tableStyles" Target="tableStyle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457" Type="http://schemas.openxmlformats.org/officeDocument/2006/relationships/slide" Target="slides/slide456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478" Type="http://schemas.openxmlformats.org/officeDocument/2006/relationships/slide" Target="slides/slide47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58" Type="http://schemas.openxmlformats.org/officeDocument/2006/relationships/slide" Target="slides/slide457.xml"/><Relationship Id="rId479" Type="http://schemas.openxmlformats.org/officeDocument/2006/relationships/slide" Target="slides/slide4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slide" Target="slides/slide481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presProps" Target="presProps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theme" Target="theme/theme1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AA20E7-8156-4991-810B-9566EDA56CFA}" type="datetimeFigureOut">
              <a:rPr lang="fa-IR" smtClean="0"/>
              <a:t>1434/05/13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2515FC-F45C-490A-A115-63ADD6160233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wmf"/><Relationship Id="rId3" Type="http://schemas.openxmlformats.org/officeDocument/2006/relationships/image" Target="../media/image369.wmf"/><Relationship Id="rId7" Type="http://schemas.openxmlformats.org/officeDocument/2006/relationships/image" Target="../media/image371.wmf"/><Relationship Id="rId2" Type="http://schemas.openxmlformats.org/officeDocument/2006/relationships/image" Target="../media/image3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wmf"/><Relationship Id="rId5" Type="http://schemas.openxmlformats.org/officeDocument/2006/relationships/image" Target="../media/image361.wmf"/><Relationship Id="rId4" Type="http://schemas.openxmlformats.org/officeDocument/2006/relationships/image" Target="../media/image358.wmf"/><Relationship Id="rId9" Type="http://schemas.openxmlformats.org/officeDocument/2006/relationships/image" Target="../media/image373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wmf"/><Relationship Id="rId3" Type="http://schemas.openxmlformats.org/officeDocument/2006/relationships/image" Target="../media/image371.wmf"/><Relationship Id="rId7" Type="http://schemas.openxmlformats.org/officeDocument/2006/relationships/image" Target="../media/image376.wmf"/><Relationship Id="rId2" Type="http://schemas.openxmlformats.org/officeDocument/2006/relationships/image" Target="../media/image3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5.wmf"/><Relationship Id="rId5" Type="http://schemas.openxmlformats.org/officeDocument/2006/relationships/image" Target="../media/image367.wmf"/><Relationship Id="rId10" Type="http://schemas.openxmlformats.org/officeDocument/2006/relationships/image" Target="../media/image379.wmf"/><Relationship Id="rId4" Type="http://schemas.openxmlformats.org/officeDocument/2006/relationships/image" Target="../media/image374.wmf"/><Relationship Id="rId9" Type="http://schemas.openxmlformats.org/officeDocument/2006/relationships/image" Target="../media/image378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wmf"/><Relationship Id="rId2" Type="http://schemas.openxmlformats.org/officeDocument/2006/relationships/image" Target="../media/image358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3" Type="http://schemas.openxmlformats.org/officeDocument/2006/relationships/image" Target="../media/image358.wmf"/><Relationship Id="rId7" Type="http://schemas.openxmlformats.org/officeDocument/2006/relationships/image" Target="../media/image384.wmf"/><Relationship Id="rId2" Type="http://schemas.openxmlformats.org/officeDocument/2006/relationships/image" Target="../media/image38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wmf"/><Relationship Id="rId5" Type="http://schemas.openxmlformats.org/officeDocument/2006/relationships/image" Target="../media/image383.wmf"/><Relationship Id="rId4" Type="http://schemas.openxmlformats.org/officeDocument/2006/relationships/image" Target="../media/image382.wmf"/><Relationship Id="rId9" Type="http://schemas.openxmlformats.org/officeDocument/2006/relationships/image" Target="../media/image385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wmf"/><Relationship Id="rId3" Type="http://schemas.openxmlformats.org/officeDocument/2006/relationships/image" Target="../media/image387.wmf"/><Relationship Id="rId7" Type="http://schemas.openxmlformats.org/officeDocument/2006/relationships/image" Target="../media/image391.wmf"/><Relationship Id="rId2" Type="http://schemas.openxmlformats.org/officeDocument/2006/relationships/image" Target="../media/image3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wmf"/><Relationship Id="rId5" Type="http://schemas.openxmlformats.org/officeDocument/2006/relationships/image" Target="../media/image389.wmf"/><Relationship Id="rId4" Type="http://schemas.openxmlformats.org/officeDocument/2006/relationships/image" Target="../media/image388.wmf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3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image" Target="../media/image15.w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4.w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wmf"/><Relationship Id="rId2" Type="http://schemas.openxmlformats.org/officeDocument/2006/relationships/image" Target="../media/image39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8.wmf"/><Relationship Id="rId4" Type="http://schemas.openxmlformats.org/officeDocument/2006/relationships/image" Target="../media/image397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wmf"/><Relationship Id="rId2" Type="http://schemas.openxmlformats.org/officeDocument/2006/relationships/image" Target="../media/image39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1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wmf"/><Relationship Id="rId2" Type="http://schemas.openxmlformats.org/officeDocument/2006/relationships/image" Target="../media/image40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5.wmf"/><Relationship Id="rId4" Type="http://schemas.openxmlformats.org/officeDocument/2006/relationships/image" Target="../media/image404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wmf"/><Relationship Id="rId2" Type="http://schemas.openxmlformats.org/officeDocument/2006/relationships/image" Target="../media/image40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7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9.wmf"/><Relationship Id="rId2" Type="http://schemas.openxmlformats.org/officeDocument/2006/relationships/image" Target="../media/image408.w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wmf"/><Relationship Id="rId2" Type="http://schemas.openxmlformats.org/officeDocument/2006/relationships/image" Target="../media/image4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wmf"/><Relationship Id="rId2" Type="http://schemas.openxmlformats.org/officeDocument/2006/relationships/image" Target="../media/image4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4.wmf"/><Relationship Id="rId5" Type="http://schemas.openxmlformats.org/officeDocument/2006/relationships/image" Target="../media/image413.wmf"/><Relationship Id="rId4" Type="http://schemas.openxmlformats.org/officeDocument/2006/relationships/image" Target="../media/image412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wmf"/><Relationship Id="rId3" Type="http://schemas.openxmlformats.org/officeDocument/2006/relationships/image" Target="../media/image415.wmf"/><Relationship Id="rId7" Type="http://schemas.openxmlformats.org/officeDocument/2006/relationships/image" Target="../media/image417.wmf"/><Relationship Id="rId12" Type="http://schemas.openxmlformats.org/officeDocument/2006/relationships/image" Target="../media/image421.wmf"/><Relationship Id="rId2" Type="http://schemas.openxmlformats.org/officeDocument/2006/relationships/image" Target="../media/image4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wmf"/><Relationship Id="rId11" Type="http://schemas.openxmlformats.org/officeDocument/2006/relationships/image" Target="../media/image420.wmf"/><Relationship Id="rId5" Type="http://schemas.openxmlformats.org/officeDocument/2006/relationships/image" Target="../media/image358.wmf"/><Relationship Id="rId10" Type="http://schemas.openxmlformats.org/officeDocument/2006/relationships/image" Target="../media/image419.wmf"/><Relationship Id="rId4" Type="http://schemas.openxmlformats.org/officeDocument/2006/relationships/image" Target="../media/image416.wmf"/><Relationship Id="rId9" Type="http://schemas.openxmlformats.org/officeDocument/2006/relationships/image" Target="../media/image348.w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wmf"/><Relationship Id="rId3" Type="http://schemas.openxmlformats.org/officeDocument/2006/relationships/image" Target="../media/image423.wmf"/><Relationship Id="rId7" Type="http://schemas.openxmlformats.org/officeDocument/2006/relationships/image" Target="../media/image427.wmf"/><Relationship Id="rId12" Type="http://schemas.openxmlformats.org/officeDocument/2006/relationships/image" Target="../media/image432.wmf"/><Relationship Id="rId2" Type="http://schemas.openxmlformats.org/officeDocument/2006/relationships/image" Target="../media/image4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wmf"/><Relationship Id="rId11" Type="http://schemas.openxmlformats.org/officeDocument/2006/relationships/image" Target="../media/image431.wmf"/><Relationship Id="rId5" Type="http://schemas.openxmlformats.org/officeDocument/2006/relationships/image" Target="../media/image425.wmf"/><Relationship Id="rId10" Type="http://schemas.openxmlformats.org/officeDocument/2006/relationships/image" Target="../media/image430.wmf"/><Relationship Id="rId4" Type="http://schemas.openxmlformats.org/officeDocument/2006/relationships/image" Target="../media/image424.wmf"/><Relationship Id="rId9" Type="http://schemas.openxmlformats.org/officeDocument/2006/relationships/image" Target="../media/image429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wmf"/><Relationship Id="rId2" Type="http://schemas.openxmlformats.org/officeDocument/2006/relationships/image" Target="../media/image4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wmf"/><Relationship Id="rId5" Type="http://schemas.openxmlformats.org/officeDocument/2006/relationships/image" Target="../media/image436.wmf"/><Relationship Id="rId4" Type="http://schemas.openxmlformats.org/officeDocument/2006/relationships/image" Target="../media/image435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wmf"/><Relationship Id="rId2" Type="http://schemas.openxmlformats.org/officeDocument/2006/relationships/image" Target="../media/image4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2.wmf"/><Relationship Id="rId5" Type="http://schemas.openxmlformats.org/officeDocument/2006/relationships/image" Target="../media/image441.wmf"/><Relationship Id="rId4" Type="http://schemas.openxmlformats.org/officeDocument/2006/relationships/image" Target="../media/image440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4.wmf"/><Relationship Id="rId2" Type="http://schemas.openxmlformats.org/officeDocument/2006/relationships/image" Target="../media/image4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7.wmf"/><Relationship Id="rId5" Type="http://schemas.openxmlformats.org/officeDocument/2006/relationships/image" Target="../media/image446.wmf"/><Relationship Id="rId4" Type="http://schemas.openxmlformats.org/officeDocument/2006/relationships/image" Target="../media/image445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.wmf"/><Relationship Id="rId7" Type="http://schemas.openxmlformats.org/officeDocument/2006/relationships/image" Target="../media/image453.wmf"/><Relationship Id="rId2" Type="http://schemas.openxmlformats.org/officeDocument/2006/relationships/image" Target="../media/image4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wmf"/><Relationship Id="rId5" Type="http://schemas.openxmlformats.org/officeDocument/2006/relationships/image" Target="../media/image451.wmf"/><Relationship Id="rId4" Type="http://schemas.openxmlformats.org/officeDocument/2006/relationships/image" Target="../media/image450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wmf"/><Relationship Id="rId3" Type="http://schemas.openxmlformats.org/officeDocument/2006/relationships/image" Target="../media/image455.wmf"/><Relationship Id="rId7" Type="http://schemas.openxmlformats.org/officeDocument/2006/relationships/image" Target="../media/image459.wmf"/><Relationship Id="rId2" Type="http://schemas.openxmlformats.org/officeDocument/2006/relationships/image" Target="../media/image4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8.wmf"/><Relationship Id="rId5" Type="http://schemas.openxmlformats.org/officeDocument/2006/relationships/image" Target="../media/image457.wmf"/><Relationship Id="rId4" Type="http://schemas.openxmlformats.org/officeDocument/2006/relationships/image" Target="../media/image456.wmf"/><Relationship Id="rId9" Type="http://schemas.openxmlformats.org/officeDocument/2006/relationships/image" Target="../media/image461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wmf"/><Relationship Id="rId2" Type="http://schemas.openxmlformats.org/officeDocument/2006/relationships/image" Target="../media/image4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wmf"/><Relationship Id="rId5" Type="http://schemas.openxmlformats.org/officeDocument/2006/relationships/image" Target="../media/image464.wmf"/><Relationship Id="rId4" Type="http://schemas.openxmlformats.org/officeDocument/2006/relationships/image" Target="../media/image463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wmf"/><Relationship Id="rId3" Type="http://schemas.openxmlformats.org/officeDocument/2006/relationships/image" Target="../media/image467.wmf"/><Relationship Id="rId7" Type="http://schemas.openxmlformats.org/officeDocument/2006/relationships/image" Target="../media/image471.wmf"/><Relationship Id="rId2" Type="http://schemas.openxmlformats.org/officeDocument/2006/relationships/image" Target="../media/image4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wmf"/><Relationship Id="rId5" Type="http://schemas.openxmlformats.org/officeDocument/2006/relationships/image" Target="../media/image469.wmf"/><Relationship Id="rId4" Type="http://schemas.openxmlformats.org/officeDocument/2006/relationships/image" Target="../media/image46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0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wmf"/><Relationship Id="rId2" Type="http://schemas.openxmlformats.org/officeDocument/2006/relationships/image" Target="../media/image47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7.wmf"/><Relationship Id="rId5" Type="http://schemas.openxmlformats.org/officeDocument/2006/relationships/image" Target="../media/image476.wmf"/><Relationship Id="rId4" Type="http://schemas.openxmlformats.org/officeDocument/2006/relationships/image" Target="../media/image475.wm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wmf"/><Relationship Id="rId3" Type="http://schemas.openxmlformats.org/officeDocument/2006/relationships/image" Target="../media/image479.wmf"/><Relationship Id="rId7" Type="http://schemas.openxmlformats.org/officeDocument/2006/relationships/image" Target="../media/image483.wmf"/><Relationship Id="rId12" Type="http://schemas.openxmlformats.org/officeDocument/2006/relationships/image" Target="../media/image485.wmf"/><Relationship Id="rId2" Type="http://schemas.openxmlformats.org/officeDocument/2006/relationships/image" Target="../media/image47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2.wmf"/><Relationship Id="rId11" Type="http://schemas.openxmlformats.org/officeDocument/2006/relationships/image" Target="../media/image484.wmf"/><Relationship Id="rId5" Type="http://schemas.openxmlformats.org/officeDocument/2006/relationships/image" Target="../media/image481.wmf"/><Relationship Id="rId10" Type="http://schemas.openxmlformats.org/officeDocument/2006/relationships/image" Target="../media/image473.wmf"/><Relationship Id="rId4" Type="http://schemas.openxmlformats.org/officeDocument/2006/relationships/image" Target="../media/image480.wmf"/><Relationship Id="rId9" Type="http://schemas.openxmlformats.org/officeDocument/2006/relationships/image" Target="../media/image475.w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2.wmf"/><Relationship Id="rId3" Type="http://schemas.openxmlformats.org/officeDocument/2006/relationships/image" Target="../media/image487.wmf"/><Relationship Id="rId7" Type="http://schemas.openxmlformats.org/officeDocument/2006/relationships/image" Target="../media/image491.wmf"/><Relationship Id="rId2" Type="http://schemas.openxmlformats.org/officeDocument/2006/relationships/image" Target="../media/image4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wmf"/><Relationship Id="rId5" Type="http://schemas.openxmlformats.org/officeDocument/2006/relationships/image" Target="../media/image489.wmf"/><Relationship Id="rId4" Type="http://schemas.openxmlformats.org/officeDocument/2006/relationships/image" Target="../media/image488.wm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wmf"/><Relationship Id="rId13" Type="http://schemas.openxmlformats.org/officeDocument/2006/relationships/image" Target="../media/image486.wmf"/><Relationship Id="rId3" Type="http://schemas.openxmlformats.org/officeDocument/2006/relationships/image" Target="../media/image492.wmf"/><Relationship Id="rId7" Type="http://schemas.openxmlformats.org/officeDocument/2006/relationships/image" Target="../media/image497.wmf"/><Relationship Id="rId12" Type="http://schemas.openxmlformats.org/officeDocument/2006/relationships/image" Target="../media/image502.wmf"/><Relationship Id="rId2" Type="http://schemas.openxmlformats.org/officeDocument/2006/relationships/image" Target="../media/image49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6.wmf"/><Relationship Id="rId11" Type="http://schemas.openxmlformats.org/officeDocument/2006/relationships/image" Target="../media/image501.wmf"/><Relationship Id="rId5" Type="http://schemas.openxmlformats.org/officeDocument/2006/relationships/image" Target="../media/image495.wmf"/><Relationship Id="rId10" Type="http://schemas.openxmlformats.org/officeDocument/2006/relationships/image" Target="../media/image500.wmf"/><Relationship Id="rId4" Type="http://schemas.openxmlformats.org/officeDocument/2006/relationships/image" Target="../media/image494.wmf"/><Relationship Id="rId9" Type="http://schemas.openxmlformats.org/officeDocument/2006/relationships/image" Target="../media/image499.w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8.wmf"/><Relationship Id="rId7" Type="http://schemas.openxmlformats.org/officeDocument/2006/relationships/image" Target="../media/image506.wmf"/><Relationship Id="rId2" Type="http://schemas.openxmlformats.org/officeDocument/2006/relationships/image" Target="../media/image50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7.wmf"/><Relationship Id="rId5" Type="http://schemas.openxmlformats.org/officeDocument/2006/relationships/image" Target="../media/image505.wmf"/><Relationship Id="rId4" Type="http://schemas.openxmlformats.org/officeDocument/2006/relationships/image" Target="../media/image504.w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8.wmf"/><Relationship Id="rId2" Type="http://schemas.openxmlformats.org/officeDocument/2006/relationships/image" Target="../media/image50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wmf"/><Relationship Id="rId5" Type="http://schemas.openxmlformats.org/officeDocument/2006/relationships/image" Target="../media/image510.wmf"/><Relationship Id="rId4" Type="http://schemas.openxmlformats.org/officeDocument/2006/relationships/image" Target="../media/image509.w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8.wmf"/><Relationship Id="rId3" Type="http://schemas.openxmlformats.org/officeDocument/2006/relationships/image" Target="../media/image513.wmf"/><Relationship Id="rId7" Type="http://schemas.openxmlformats.org/officeDocument/2006/relationships/image" Target="../media/image517.wmf"/><Relationship Id="rId2" Type="http://schemas.openxmlformats.org/officeDocument/2006/relationships/image" Target="../media/image5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6.wmf"/><Relationship Id="rId5" Type="http://schemas.openxmlformats.org/officeDocument/2006/relationships/image" Target="../media/image515.wmf"/><Relationship Id="rId10" Type="http://schemas.openxmlformats.org/officeDocument/2006/relationships/image" Target="../media/image488.wmf"/><Relationship Id="rId4" Type="http://schemas.openxmlformats.org/officeDocument/2006/relationships/image" Target="../media/image514.wmf"/><Relationship Id="rId9" Type="http://schemas.openxmlformats.org/officeDocument/2006/relationships/image" Target="../media/image519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9.wmf"/><Relationship Id="rId7" Type="http://schemas.openxmlformats.org/officeDocument/2006/relationships/image" Target="../media/image523.wmf"/><Relationship Id="rId2" Type="http://schemas.openxmlformats.org/officeDocument/2006/relationships/image" Target="../media/image5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2.wmf"/><Relationship Id="rId5" Type="http://schemas.openxmlformats.org/officeDocument/2006/relationships/image" Target="../media/image521.wmf"/><Relationship Id="rId4" Type="http://schemas.openxmlformats.org/officeDocument/2006/relationships/image" Target="../media/image488.w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wmf"/><Relationship Id="rId2" Type="http://schemas.openxmlformats.org/officeDocument/2006/relationships/image" Target="../media/image5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6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wmf"/><Relationship Id="rId2" Type="http://schemas.openxmlformats.org/officeDocument/2006/relationships/image" Target="../media/image5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wmf"/><Relationship Id="rId5" Type="http://schemas.openxmlformats.org/officeDocument/2006/relationships/image" Target="../media/image529.wmf"/><Relationship Id="rId4" Type="http://schemas.openxmlformats.org/officeDocument/2006/relationships/image" Target="../media/image5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wmf"/><Relationship Id="rId2" Type="http://schemas.openxmlformats.org/officeDocument/2006/relationships/image" Target="../media/image5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2.wmf"/><Relationship Id="rId5" Type="http://schemas.openxmlformats.org/officeDocument/2006/relationships/image" Target="../media/image525.wmf"/><Relationship Id="rId4" Type="http://schemas.openxmlformats.org/officeDocument/2006/relationships/image" Target="../media/image527.w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wmf"/><Relationship Id="rId2" Type="http://schemas.openxmlformats.org/officeDocument/2006/relationships/image" Target="../media/image5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5.wmf"/><Relationship Id="rId4" Type="http://schemas.openxmlformats.org/officeDocument/2006/relationships/image" Target="../media/image534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7.wmf"/><Relationship Id="rId2" Type="http://schemas.openxmlformats.org/officeDocument/2006/relationships/image" Target="../media/image53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9.wmf"/><Relationship Id="rId4" Type="http://schemas.openxmlformats.org/officeDocument/2006/relationships/image" Target="../media/image538.w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wmf"/><Relationship Id="rId2" Type="http://schemas.openxmlformats.org/officeDocument/2006/relationships/image" Target="../media/image54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3.wmf"/><Relationship Id="rId4" Type="http://schemas.openxmlformats.org/officeDocument/2006/relationships/image" Target="../media/image542.wmf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4.wm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wmf"/><Relationship Id="rId3" Type="http://schemas.openxmlformats.org/officeDocument/2006/relationships/image" Target="../media/image448.wmf"/><Relationship Id="rId7" Type="http://schemas.openxmlformats.org/officeDocument/2006/relationships/image" Target="../media/image549.wmf"/><Relationship Id="rId2" Type="http://schemas.openxmlformats.org/officeDocument/2006/relationships/image" Target="../media/image5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8.wmf"/><Relationship Id="rId5" Type="http://schemas.openxmlformats.org/officeDocument/2006/relationships/image" Target="../media/image547.wmf"/><Relationship Id="rId4" Type="http://schemas.openxmlformats.org/officeDocument/2006/relationships/image" Target="../media/image546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2.wmf"/><Relationship Id="rId2" Type="http://schemas.openxmlformats.org/officeDocument/2006/relationships/image" Target="../media/image55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5.wmf"/><Relationship Id="rId4" Type="http://schemas.openxmlformats.org/officeDocument/2006/relationships/image" Target="../media/image553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4.wmf"/><Relationship Id="rId2" Type="http://schemas.openxmlformats.org/officeDocument/2006/relationships/image" Target="../media/image5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wmf"/><Relationship Id="rId5" Type="http://schemas.openxmlformats.org/officeDocument/2006/relationships/image" Target="../media/image556.wmf"/><Relationship Id="rId4" Type="http://schemas.openxmlformats.org/officeDocument/2006/relationships/image" Target="../media/image555.w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8.wmf"/><Relationship Id="rId7" Type="http://schemas.openxmlformats.org/officeDocument/2006/relationships/image" Target="../media/image560.wmf"/><Relationship Id="rId2" Type="http://schemas.openxmlformats.org/officeDocument/2006/relationships/image" Target="../media/image5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8.wmf"/><Relationship Id="rId5" Type="http://schemas.openxmlformats.org/officeDocument/2006/relationships/image" Target="../media/image559.wmf"/><Relationship Id="rId4" Type="http://schemas.openxmlformats.org/officeDocument/2006/relationships/image" Target="../media/image551.wm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9.wmf"/><Relationship Id="rId2" Type="http://schemas.openxmlformats.org/officeDocument/2006/relationships/image" Target="../media/image5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5.wmf"/><Relationship Id="rId3" Type="http://schemas.openxmlformats.org/officeDocument/2006/relationships/image" Target="../media/image562.wmf"/><Relationship Id="rId7" Type="http://schemas.openxmlformats.org/officeDocument/2006/relationships/image" Target="../media/image564.wmf"/><Relationship Id="rId2" Type="http://schemas.openxmlformats.org/officeDocument/2006/relationships/image" Target="../media/image56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3.wmf"/><Relationship Id="rId5" Type="http://schemas.openxmlformats.org/officeDocument/2006/relationships/image" Target="../media/image448.wmf"/><Relationship Id="rId4" Type="http://schemas.openxmlformats.org/officeDocument/2006/relationships/image" Target="../media/image525.wmf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wmf"/><Relationship Id="rId3" Type="http://schemas.openxmlformats.org/officeDocument/2006/relationships/image" Target="../media/image525.wmf"/><Relationship Id="rId7" Type="http://schemas.openxmlformats.org/officeDocument/2006/relationships/image" Target="../media/image568.wmf"/><Relationship Id="rId2" Type="http://schemas.openxmlformats.org/officeDocument/2006/relationships/image" Target="../media/image4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7.wmf"/><Relationship Id="rId5" Type="http://schemas.openxmlformats.org/officeDocument/2006/relationships/image" Target="../media/image566.wmf"/><Relationship Id="rId4" Type="http://schemas.openxmlformats.org/officeDocument/2006/relationships/image" Target="../media/image561.wmf"/><Relationship Id="rId9" Type="http://schemas.openxmlformats.org/officeDocument/2006/relationships/image" Target="../media/image565.w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wmf"/><Relationship Id="rId2" Type="http://schemas.openxmlformats.org/officeDocument/2006/relationships/image" Target="../media/image570.wm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wmf"/><Relationship Id="rId3" Type="http://schemas.openxmlformats.org/officeDocument/2006/relationships/image" Target="../media/image572.wmf"/><Relationship Id="rId7" Type="http://schemas.openxmlformats.org/officeDocument/2006/relationships/image" Target="../media/image575.wmf"/><Relationship Id="rId2" Type="http://schemas.openxmlformats.org/officeDocument/2006/relationships/image" Target="../media/image56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4.wmf"/><Relationship Id="rId5" Type="http://schemas.openxmlformats.org/officeDocument/2006/relationships/image" Target="../media/image573.wmf"/><Relationship Id="rId4" Type="http://schemas.openxmlformats.org/officeDocument/2006/relationships/image" Target="../media/image448.wmf"/><Relationship Id="rId9" Type="http://schemas.openxmlformats.org/officeDocument/2006/relationships/image" Target="../media/image577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7.wmf"/><Relationship Id="rId2" Type="http://schemas.openxmlformats.org/officeDocument/2006/relationships/image" Target="../media/image5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9.wmf"/><Relationship Id="rId5" Type="http://schemas.openxmlformats.org/officeDocument/2006/relationships/image" Target="../media/image578.wmf"/><Relationship Id="rId4" Type="http://schemas.openxmlformats.org/officeDocument/2006/relationships/image" Target="../media/image572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wmf"/><Relationship Id="rId2" Type="http://schemas.openxmlformats.org/officeDocument/2006/relationships/image" Target="../media/image58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3.wmf"/><Relationship Id="rId4" Type="http://schemas.openxmlformats.org/officeDocument/2006/relationships/image" Target="../media/image582.w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7.wmf"/><Relationship Id="rId7" Type="http://schemas.openxmlformats.org/officeDocument/2006/relationships/image" Target="../media/image586.wmf"/><Relationship Id="rId2" Type="http://schemas.openxmlformats.org/officeDocument/2006/relationships/image" Target="../media/image5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6.wmf"/><Relationship Id="rId5" Type="http://schemas.openxmlformats.org/officeDocument/2006/relationships/image" Target="../media/image585.wmf"/><Relationship Id="rId4" Type="http://schemas.openxmlformats.org/officeDocument/2006/relationships/image" Target="../media/image584.wmf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wmf"/><Relationship Id="rId3" Type="http://schemas.openxmlformats.org/officeDocument/2006/relationships/image" Target="../media/image588.wmf"/><Relationship Id="rId7" Type="http://schemas.openxmlformats.org/officeDocument/2006/relationships/image" Target="../media/image590.wmf"/><Relationship Id="rId2" Type="http://schemas.openxmlformats.org/officeDocument/2006/relationships/image" Target="../media/image58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7.wmf"/><Relationship Id="rId5" Type="http://schemas.openxmlformats.org/officeDocument/2006/relationships/image" Target="../media/image585.wmf"/><Relationship Id="rId4" Type="http://schemas.openxmlformats.org/officeDocument/2006/relationships/image" Target="../media/image589.wmf"/><Relationship Id="rId9" Type="http://schemas.openxmlformats.org/officeDocument/2006/relationships/image" Target="../media/image592.w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4.wmf"/><Relationship Id="rId2" Type="http://schemas.openxmlformats.org/officeDocument/2006/relationships/image" Target="../media/image59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6.wmf"/><Relationship Id="rId5" Type="http://schemas.openxmlformats.org/officeDocument/2006/relationships/image" Target="../media/image567.wmf"/><Relationship Id="rId4" Type="http://schemas.openxmlformats.org/officeDocument/2006/relationships/image" Target="../media/image59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8.wmf"/><Relationship Id="rId2" Type="http://schemas.openxmlformats.org/officeDocument/2006/relationships/image" Target="../media/image597.wm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3.wmf"/><Relationship Id="rId3" Type="http://schemas.openxmlformats.org/officeDocument/2006/relationships/image" Target="../media/image600.wmf"/><Relationship Id="rId7" Type="http://schemas.openxmlformats.org/officeDocument/2006/relationships/image" Target="../media/image602.wmf"/><Relationship Id="rId2" Type="http://schemas.openxmlformats.org/officeDocument/2006/relationships/image" Target="../media/image59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2.wmf"/><Relationship Id="rId5" Type="http://schemas.openxmlformats.org/officeDocument/2006/relationships/image" Target="../media/image567.wmf"/><Relationship Id="rId4" Type="http://schemas.openxmlformats.org/officeDocument/2006/relationships/image" Target="../media/image601.wmf"/><Relationship Id="rId9" Type="http://schemas.openxmlformats.org/officeDocument/2006/relationships/image" Target="../media/image604.wmf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wmf"/><Relationship Id="rId3" Type="http://schemas.openxmlformats.org/officeDocument/2006/relationships/image" Target="../media/image606.wmf"/><Relationship Id="rId7" Type="http://schemas.openxmlformats.org/officeDocument/2006/relationships/image" Target="../media/image610.wmf"/><Relationship Id="rId2" Type="http://schemas.openxmlformats.org/officeDocument/2006/relationships/image" Target="../media/image60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9.wmf"/><Relationship Id="rId5" Type="http://schemas.openxmlformats.org/officeDocument/2006/relationships/image" Target="../media/image608.wmf"/><Relationship Id="rId4" Type="http://schemas.openxmlformats.org/officeDocument/2006/relationships/image" Target="../media/image607.wmf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6.wmf"/><Relationship Id="rId3" Type="http://schemas.openxmlformats.org/officeDocument/2006/relationships/image" Target="../media/image611.wmf"/><Relationship Id="rId7" Type="http://schemas.openxmlformats.org/officeDocument/2006/relationships/image" Target="../media/image615.wmf"/><Relationship Id="rId2" Type="http://schemas.openxmlformats.org/officeDocument/2006/relationships/image" Target="../media/image60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4.wmf"/><Relationship Id="rId5" Type="http://schemas.openxmlformats.org/officeDocument/2006/relationships/image" Target="../media/image613.wmf"/><Relationship Id="rId4" Type="http://schemas.openxmlformats.org/officeDocument/2006/relationships/image" Target="../media/image612.w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7.wmf"/><Relationship Id="rId2" Type="http://schemas.openxmlformats.org/officeDocument/2006/relationships/image" Target="../media/image4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wmf"/><Relationship Id="rId5" Type="http://schemas.openxmlformats.org/officeDocument/2006/relationships/image" Target="../media/image619.wmf"/><Relationship Id="rId4" Type="http://schemas.openxmlformats.org/officeDocument/2006/relationships/image" Target="../media/image618.w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2.wmf"/><Relationship Id="rId7" Type="http://schemas.openxmlformats.org/officeDocument/2006/relationships/image" Target="../media/image626.wmf"/><Relationship Id="rId2" Type="http://schemas.openxmlformats.org/officeDocument/2006/relationships/image" Target="../media/image6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wmf"/><Relationship Id="rId5" Type="http://schemas.openxmlformats.org/officeDocument/2006/relationships/image" Target="../media/image624.wmf"/><Relationship Id="rId4" Type="http://schemas.openxmlformats.org/officeDocument/2006/relationships/image" Target="../media/image623.wmf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8.wmf"/><Relationship Id="rId2" Type="http://schemas.openxmlformats.org/officeDocument/2006/relationships/image" Target="../media/image6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9.w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wmf"/><Relationship Id="rId7" Type="http://schemas.openxmlformats.org/officeDocument/2006/relationships/image" Target="../media/image634.wmf"/><Relationship Id="rId2" Type="http://schemas.openxmlformats.org/officeDocument/2006/relationships/image" Target="../media/image6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3.wmf"/><Relationship Id="rId5" Type="http://schemas.openxmlformats.org/officeDocument/2006/relationships/image" Target="../media/image632.wmf"/><Relationship Id="rId4" Type="http://schemas.openxmlformats.org/officeDocument/2006/relationships/image" Target="../media/image628.w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6.wmf"/><Relationship Id="rId2" Type="http://schemas.openxmlformats.org/officeDocument/2006/relationships/image" Target="../media/image63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8.wmf"/><Relationship Id="rId4" Type="http://schemas.openxmlformats.org/officeDocument/2006/relationships/image" Target="../media/image6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wmf"/><Relationship Id="rId2" Type="http://schemas.openxmlformats.org/officeDocument/2006/relationships/image" Target="../media/image6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3.wmf"/><Relationship Id="rId5" Type="http://schemas.openxmlformats.org/officeDocument/2006/relationships/image" Target="../media/image642.wmf"/><Relationship Id="rId4" Type="http://schemas.openxmlformats.org/officeDocument/2006/relationships/image" Target="../media/image641.wmf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wmf"/><Relationship Id="rId3" Type="http://schemas.openxmlformats.org/officeDocument/2006/relationships/image" Target="../media/image645.wmf"/><Relationship Id="rId7" Type="http://schemas.openxmlformats.org/officeDocument/2006/relationships/image" Target="../media/image649.wmf"/><Relationship Id="rId2" Type="http://schemas.openxmlformats.org/officeDocument/2006/relationships/image" Target="../media/image6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8.wmf"/><Relationship Id="rId5" Type="http://schemas.openxmlformats.org/officeDocument/2006/relationships/image" Target="../media/image647.wmf"/><Relationship Id="rId4" Type="http://schemas.openxmlformats.org/officeDocument/2006/relationships/image" Target="../media/image646.wmf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5.wmf"/><Relationship Id="rId3" Type="http://schemas.openxmlformats.org/officeDocument/2006/relationships/image" Target="../media/image651.wmf"/><Relationship Id="rId7" Type="http://schemas.openxmlformats.org/officeDocument/2006/relationships/image" Target="../media/image654.wmf"/><Relationship Id="rId2" Type="http://schemas.openxmlformats.org/officeDocument/2006/relationships/image" Target="../media/image6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3.wmf"/><Relationship Id="rId5" Type="http://schemas.openxmlformats.org/officeDocument/2006/relationships/image" Target="../media/image652.wmf"/><Relationship Id="rId4" Type="http://schemas.openxmlformats.org/officeDocument/2006/relationships/image" Target="../media/image647.wmf"/><Relationship Id="rId9" Type="http://schemas.openxmlformats.org/officeDocument/2006/relationships/image" Target="../media/image656.wmf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1.wmf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8.wmf"/><Relationship Id="rId7" Type="http://schemas.openxmlformats.org/officeDocument/2006/relationships/image" Target="../media/image662.wmf"/><Relationship Id="rId2" Type="http://schemas.openxmlformats.org/officeDocument/2006/relationships/image" Target="../media/image65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wmf"/><Relationship Id="rId5" Type="http://schemas.openxmlformats.org/officeDocument/2006/relationships/image" Target="../media/image660.wmf"/><Relationship Id="rId4" Type="http://schemas.openxmlformats.org/officeDocument/2006/relationships/image" Target="../media/image659.w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3.wmf"/><Relationship Id="rId2" Type="http://schemas.openxmlformats.org/officeDocument/2006/relationships/image" Target="../media/image6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4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6.wmf"/><Relationship Id="rId2" Type="http://schemas.openxmlformats.org/officeDocument/2006/relationships/image" Target="../media/image66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8.wmf"/><Relationship Id="rId5" Type="http://schemas.openxmlformats.org/officeDocument/2006/relationships/image" Target="../media/image667.wmf"/><Relationship Id="rId4" Type="http://schemas.openxmlformats.org/officeDocument/2006/relationships/image" Target="../media/image666.wm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6.wmf"/><Relationship Id="rId2" Type="http://schemas.openxmlformats.org/officeDocument/2006/relationships/image" Target="../media/image66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0.w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wmf"/><Relationship Id="rId2" Type="http://schemas.openxmlformats.org/officeDocument/2006/relationships/image" Target="../media/image4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3.wmf"/><Relationship Id="rId5" Type="http://schemas.openxmlformats.org/officeDocument/2006/relationships/image" Target="../media/image672.wmf"/><Relationship Id="rId4" Type="http://schemas.openxmlformats.org/officeDocument/2006/relationships/image" Target="../media/image671.w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4.wmf"/><Relationship Id="rId7" Type="http://schemas.openxmlformats.org/officeDocument/2006/relationships/image" Target="../media/image677.wmf"/><Relationship Id="rId2" Type="http://schemas.openxmlformats.org/officeDocument/2006/relationships/image" Target="../media/image67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6.wmf"/><Relationship Id="rId5" Type="http://schemas.openxmlformats.org/officeDocument/2006/relationships/image" Target="../media/image675.wmf"/><Relationship Id="rId4" Type="http://schemas.openxmlformats.org/officeDocument/2006/relationships/image" Target="../media/image67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9.wmf"/><Relationship Id="rId2" Type="http://schemas.openxmlformats.org/officeDocument/2006/relationships/image" Target="../media/image67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2.wmf"/><Relationship Id="rId5" Type="http://schemas.openxmlformats.org/officeDocument/2006/relationships/image" Target="../media/image681.wmf"/><Relationship Id="rId4" Type="http://schemas.openxmlformats.org/officeDocument/2006/relationships/image" Target="../media/image680.wmf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9.wmf"/><Relationship Id="rId3" Type="http://schemas.openxmlformats.org/officeDocument/2006/relationships/image" Target="../media/image684.wmf"/><Relationship Id="rId7" Type="http://schemas.openxmlformats.org/officeDocument/2006/relationships/image" Target="../media/image688.wmf"/><Relationship Id="rId2" Type="http://schemas.openxmlformats.org/officeDocument/2006/relationships/image" Target="../media/image68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7.wmf"/><Relationship Id="rId11" Type="http://schemas.openxmlformats.org/officeDocument/2006/relationships/image" Target="../media/image692.wmf"/><Relationship Id="rId5" Type="http://schemas.openxmlformats.org/officeDocument/2006/relationships/image" Target="../media/image686.wmf"/><Relationship Id="rId10" Type="http://schemas.openxmlformats.org/officeDocument/2006/relationships/image" Target="../media/image691.wmf"/><Relationship Id="rId4" Type="http://schemas.openxmlformats.org/officeDocument/2006/relationships/image" Target="../media/image685.wmf"/><Relationship Id="rId9" Type="http://schemas.openxmlformats.org/officeDocument/2006/relationships/image" Target="../media/image690.w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9.wmf"/><Relationship Id="rId2" Type="http://schemas.openxmlformats.org/officeDocument/2006/relationships/image" Target="../media/image67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4.wmf"/><Relationship Id="rId5" Type="http://schemas.openxmlformats.org/officeDocument/2006/relationships/image" Target="../media/image693.wmf"/><Relationship Id="rId4" Type="http://schemas.openxmlformats.org/officeDocument/2006/relationships/image" Target="../media/image690.wmf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wmf"/><Relationship Id="rId3" Type="http://schemas.openxmlformats.org/officeDocument/2006/relationships/image" Target="../media/image695.wmf"/><Relationship Id="rId7" Type="http://schemas.openxmlformats.org/officeDocument/2006/relationships/image" Target="../media/image699.wmf"/><Relationship Id="rId12" Type="http://schemas.openxmlformats.org/officeDocument/2006/relationships/image" Target="../media/image704.wmf"/><Relationship Id="rId2" Type="http://schemas.openxmlformats.org/officeDocument/2006/relationships/image" Target="../media/image68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8.wmf"/><Relationship Id="rId11" Type="http://schemas.openxmlformats.org/officeDocument/2006/relationships/image" Target="../media/image703.wmf"/><Relationship Id="rId5" Type="http://schemas.openxmlformats.org/officeDocument/2006/relationships/image" Target="../media/image697.wmf"/><Relationship Id="rId10" Type="http://schemas.openxmlformats.org/officeDocument/2006/relationships/image" Target="../media/image702.wmf"/><Relationship Id="rId4" Type="http://schemas.openxmlformats.org/officeDocument/2006/relationships/image" Target="../media/image696.wmf"/><Relationship Id="rId9" Type="http://schemas.openxmlformats.org/officeDocument/2006/relationships/image" Target="../media/image701.w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6.wmf"/><Relationship Id="rId2" Type="http://schemas.openxmlformats.org/officeDocument/2006/relationships/image" Target="../media/image70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9.wmf"/><Relationship Id="rId5" Type="http://schemas.openxmlformats.org/officeDocument/2006/relationships/image" Target="../media/image708.wmf"/><Relationship Id="rId4" Type="http://schemas.openxmlformats.org/officeDocument/2006/relationships/image" Target="../media/image707.wm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wmf"/><Relationship Id="rId7" Type="http://schemas.openxmlformats.org/officeDocument/2006/relationships/image" Target="../media/image714.wmf"/><Relationship Id="rId2" Type="http://schemas.openxmlformats.org/officeDocument/2006/relationships/image" Target="../media/image70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3.wmf"/><Relationship Id="rId5" Type="http://schemas.openxmlformats.org/officeDocument/2006/relationships/image" Target="../media/image712.wmf"/><Relationship Id="rId4" Type="http://schemas.openxmlformats.org/officeDocument/2006/relationships/image" Target="../media/image711.w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5.wmf"/><Relationship Id="rId7" Type="http://schemas.openxmlformats.org/officeDocument/2006/relationships/image" Target="../media/image717.wmf"/><Relationship Id="rId2" Type="http://schemas.openxmlformats.org/officeDocument/2006/relationships/image" Target="../media/image5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6.wmf"/><Relationship Id="rId5" Type="http://schemas.openxmlformats.org/officeDocument/2006/relationships/image" Target="../media/image706.wmf"/><Relationship Id="rId4" Type="http://schemas.openxmlformats.org/officeDocument/2006/relationships/image" Target="../media/image705.wmf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9.wmf"/><Relationship Id="rId2" Type="http://schemas.openxmlformats.org/officeDocument/2006/relationships/image" Target="../media/image7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0.wmf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wmf"/><Relationship Id="rId3" Type="http://schemas.openxmlformats.org/officeDocument/2006/relationships/image" Target="../media/image722.wmf"/><Relationship Id="rId7" Type="http://schemas.openxmlformats.org/officeDocument/2006/relationships/image" Target="../media/image724.wmf"/><Relationship Id="rId2" Type="http://schemas.openxmlformats.org/officeDocument/2006/relationships/image" Target="../media/image7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3.wmf"/><Relationship Id="rId5" Type="http://schemas.openxmlformats.org/officeDocument/2006/relationships/image" Target="../media/image706.wmf"/><Relationship Id="rId10" Type="http://schemas.openxmlformats.org/officeDocument/2006/relationships/image" Target="../media/image726.wmf"/><Relationship Id="rId4" Type="http://schemas.openxmlformats.org/officeDocument/2006/relationships/image" Target="../media/image705.wmf"/><Relationship Id="rId9" Type="http://schemas.openxmlformats.org/officeDocument/2006/relationships/image" Target="../media/image725.wmf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8.wmf"/><Relationship Id="rId2" Type="http://schemas.openxmlformats.org/officeDocument/2006/relationships/image" Target="../media/image7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0.wmf"/><Relationship Id="rId4" Type="http://schemas.openxmlformats.org/officeDocument/2006/relationships/image" Target="../media/image7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3.wmf"/><Relationship Id="rId7" Type="http://schemas.openxmlformats.org/officeDocument/2006/relationships/image" Target="../media/image38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2.wmf"/><Relationship Id="rId2" Type="http://schemas.openxmlformats.org/officeDocument/2006/relationships/image" Target="../media/image731.wmf"/><Relationship Id="rId1" Type="http://schemas.openxmlformats.org/officeDocument/2006/relationships/slideLayout" Target="../slideLayouts/slideLayout1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1.wmf"/><Relationship Id="rId2" Type="http://schemas.openxmlformats.org/officeDocument/2006/relationships/image" Target="../media/image73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4.wmf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6.wmf"/><Relationship Id="rId7" Type="http://schemas.openxmlformats.org/officeDocument/2006/relationships/image" Target="../media/image738.wmf"/><Relationship Id="rId2" Type="http://schemas.openxmlformats.org/officeDocument/2006/relationships/image" Target="../media/image73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7.wmf"/><Relationship Id="rId5" Type="http://schemas.openxmlformats.org/officeDocument/2006/relationships/image" Target="../media/image731.wmf"/><Relationship Id="rId4" Type="http://schemas.openxmlformats.org/officeDocument/2006/relationships/image" Target="../media/image733.wmf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wmf"/><Relationship Id="rId2" Type="http://schemas.openxmlformats.org/officeDocument/2006/relationships/image" Target="../media/image739.wmf"/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5.wmf"/><Relationship Id="rId3" Type="http://schemas.openxmlformats.org/officeDocument/2006/relationships/image" Target="../media/image742.wmf"/><Relationship Id="rId7" Type="http://schemas.openxmlformats.org/officeDocument/2006/relationships/image" Target="../media/image733.wmf"/><Relationship Id="rId12" Type="http://schemas.openxmlformats.org/officeDocument/2006/relationships/image" Target="../media/image748.wmf"/><Relationship Id="rId2" Type="http://schemas.openxmlformats.org/officeDocument/2006/relationships/image" Target="../media/image74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4.wmf"/><Relationship Id="rId11" Type="http://schemas.openxmlformats.org/officeDocument/2006/relationships/image" Target="../media/image747.wmf"/><Relationship Id="rId5" Type="http://schemas.openxmlformats.org/officeDocument/2006/relationships/image" Target="../media/image731.wmf"/><Relationship Id="rId10" Type="http://schemas.openxmlformats.org/officeDocument/2006/relationships/image" Target="../media/image746.wmf"/><Relationship Id="rId4" Type="http://schemas.openxmlformats.org/officeDocument/2006/relationships/image" Target="../media/image743.wmf"/><Relationship Id="rId9" Type="http://schemas.openxmlformats.org/officeDocument/2006/relationships/image" Target="../media/image745.wmf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3.wmf"/><Relationship Id="rId13" Type="http://schemas.openxmlformats.org/officeDocument/2006/relationships/image" Target="../media/image757.wmf"/><Relationship Id="rId3" Type="http://schemas.openxmlformats.org/officeDocument/2006/relationships/image" Target="../media/image749.wmf"/><Relationship Id="rId7" Type="http://schemas.openxmlformats.org/officeDocument/2006/relationships/image" Target="../media/image752.wmf"/><Relationship Id="rId12" Type="http://schemas.openxmlformats.org/officeDocument/2006/relationships/image" Target="../media/image745.wmf"/><Relationship Id="rId2" Type="http://schemas.openxmlformats.org/officeDocument/2006/relationships/image" Target="../media/image73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1.wmf"/><Relationship Id="rId11" Type="http://schemas.openxmlformats.org/officeDocument/2006/relationships/image" Target="../media/image756.wmf"/><Relationship Id="rId5" Type="http://schemas.openxmlformats.org/officeDocument/2006/relationships/image" Target="../media/image750.wmf"/><Relationship Id="rId10" Type="http://schemas.openxmlformats.org/officeDocument/2006/relationships/image" Target="../media/image755.wmf"/><Relationship Id="rId4" Type="http://schemas.openxmlformats.org/officeDocument/2006/relationships/image" Target="../media/image731.wmf"/><Relationship Id="rId9" Type="http://schemas.openxmlformats.org/officeDocument/2006/relationships/image" Target="../media/image75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9.wmf"/><Relationship Id="rId2" Type="http://schemas.openxmlformats.org/officeDocument/2006/relationships/image" Target="../media/image75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0.wmf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2.wmf"/><Relationship Id="rId2" Type="http://schemas.openxmlformats.org/officeDocument/2006/relationships/image" Target="../media/image761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4.wmf"/><Relationship Id="rId4" Type="http://schemas.openxmlformats.org/officeDocument/2006/relationships/image" Target="../media/image763.wmf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6.wmf"/><Relationship Id="rId2" Type="http://schemas.openxmlformats.org/officeDocument/2006/relationships/image" Target="../media/image765.wmf"/><Relationship Id="rId1" Type="http://schemas.openxmlformats.org/officeDocument/2006/relationships/slideLayout" Target="../slideLayouts/slideLayout13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1.wmf"/><Relationship Id="rId2" Type="http://schemas.openxmlformats.org/officeDocument/2006/relationships/image" Target="../media/image76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0.wmf"/><Relationship Id="rId5" Type="http://schemas.openxmlformats.org/officeDocument/2006/relationships/image" Target="../media/image769.wmf"/><Relationship Id="rId4" Type="http://schemas.openxmlformats.org/officeDocument/2006/relationships/image" Target="../media/image768.wmf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1.wmf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3.wmf"/><Relationship Id="rId2" Type="http://schemas.openxmlformats.org/officeDocument/2006/relationships/image" Target="../media/image77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4.w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6.wmf"/><Relationship Id="rId2" Type="http://schemas.openxmlformats.org/officeDocument/2006/relationships/image" Target="../media/image77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8.wmf"/><Relationship Id="rId5" Type="http://schemas.openxmlformats.org/officeDocument/2006/relationships/image" Target="../media/image777.wmf"/><Relationship Id="rId4" Type="http://schemas.openxmlformats.org/officeDocument/2006/relationships/image" Target="../media/image743.wmf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9.wmf"/><Relationship Id="rId2" Type="http://schemas.openxmlformats.org/officeDocument/2006/relationships/image" Target="../media/image77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2.wmf"/><Relationship Id="rId5" Type="http://schemas.openxmlformats.org/officeDocument/2006/relationships/image" Target="../media/image781.wmf"/><Relationship Id="rId4" Type="http://schemas.openxmlformats.org/officeDocument/2006/relationships/image" Target="../media/image780.wmf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3.wmf"/><Relationship Id="rId2" Type="http://schemas.openxmlformats.org/officeDocument/2006/relationships/image" Target="../media/image77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4.wmf"/></Relationships>
</file>

<file path=ppt/slides/_rels/slide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9.wmf"/><Relationship Id="rId3" Type="http://schemas.openxmlformats.org/officeDocument/2006/relationships/image" Target="../media/image733.wmf"/><Relationship Id="rId7" Type="http://schemas.openxmlformats.org/officeDocument/2006/relationships/image" Target="../media/image788.wmf"/><Relationship Id="rId2" Type="http://schemas.openxmlformats.org/officeDocument/2006/relationships/image" Target="../media/image78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7.wmf"/><Relationship Id="rId5" Type="http://schemas.openxmlformats.org/officeDocument/2006/relationships/image" Target="../media/image786.wmf"/><Relationship Id="rId4" Type="http://schemas.openxmlformats.org/officeDocument/2006/relationships/image" Target="../media/image731.wmf"/><Relationship Id="rId9" Type="http://schemas.openxmlformats.org/officeDocument/2006/relationships/image" Target="../media/image79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5.wmf"/><Relationship Id="rId3" Type="http://schemas.openxmlformats.org/officeDocument/2006/relationships/image" Target="../media/image777.wmf"/><Relationship Id="rId7" Type="http://schemas.openxmlformats.org/officeDocument/2006/relationships/image" Target="../media/image733.wmf"/><Relationship Id="rId2" Type="http://schemas.openxmlformats.org/officeDocument/2006/relationships/image" Target="../media/image79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4.wmf"/><Relationship Id="rId5" Type="http://schemas.openxmlformats.org/officeDocument/2006/relationships/image" Target="../media/image793.wmf"/><Relationship Id="rId4" Type="http://schemas.openxmlformats.org/officeDocument/2006/relationships/image" Target="../media/image792.wmf"/><Relationship Id="rId9" Type="http://schemas.openxmlformats.org/officeDocument/2006/relationships/image" Target="../media/image796.wmf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8.wmf"/><Relationship Id="rId2" Type="http://schemas.openxmlformats.org/officeDocument/2006/relationships/image" Target="../media/image79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9.wmf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wmf"/><Relationship Id="rId2" Type="http://schemas.openxmlformats.org/officeDocument/2006/relationships/image" Target="../media/image80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2.wmf"/></Relationships>
</file>

<file path=ppt/slides/_rels/slide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9.wmf"/><Relationship Id="rId3" Type="http://schemas.openxmlformats.org/officeDocument/2006/relationships/image" Target="../media/image804.wmf"/><Relationship Id="rId7" Type="http://schemas.openxmlformats.org/officeDocument/2006/relationships/image" Target="../media/image808.wmf"/><Relationship Id="rId2" Type="http://schemas.openxmlformats.org/officeDocument/2006/relationships/image" Target="../media/image80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7.wmf"/><Relationship Id="rId5" Type="http://schemas.openxmlformats.org/officeDocument/2006/relationships/image" Target="../media/image806.wmf"/><Relationship Id="rId4" Type="http://schemas.openxmlformats.org/officeDocument/2006/relationships/image" Target="../media/image805.wmf"/><Relationship Id="rId9" Type="http://schemas.openxmlformats.org/officeDocument/2006/relationships/image" Target="../media/image810.wmf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wmf"/><Relationship Id="rId2" Type="http://schemas.openxmlformats.org/officeDocument/2006/relationships/image" Target="../media/image777.wmf"/><Relationship Id="rId1" Type="http://schemas.openxmlformats.org/officeDocument/2006/relationships/slideLayout" Target="../slideLayouts/slideLayout13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3.wmf"/><Relationship Id="rId2" Type="http://schemas.openxmlformats.org/officeDocument/2006/relationships/image" Target="../media/image81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7.wmf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5.wmf"/><Relationship Id="rId2" Type="http://schemas.openxmlformats.org/officeDocument/2006/relationships/image" Target="../media/image8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6.wmf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8.wmf"/><Relationship Id="rId2" Type="http://schemas.openxmlformats.org/officeDocument/2006/relationships/image" Target="../media/image817.wmf"/><Relationship Id="rId1" Type="http://schemas.openxmlformats.org/officeDocument/2006/relationships/slideLayout" Target="../slideLayouts/slideLayout13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wmf"/><Relationship Id="rId2" Type="http://schemas.openxmlformats.org/officeDocument/2006/relationships/image" Target="../media/image81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1.wmf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2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4.wmf"/><Relationship Id="rId2" Type="http://schemas.openxmlformats.org/officeDocument/2006/relationships/image" Target="../media/image82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5.wmf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7.wmf"/><Relationship Id="rId2" Type="http://schemas.openxmlformats.org/officeDocument/2006/relationships/image" Target="../media/image82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2.wmf"/><Relationship Id="rId5" Type="http://schemas.openxmlformats.org/officeDocument/2006/relationships/image" Target="../media/image829.wmf"/><Relationship Id="rId4" Type="http://schemas.openxmlformats.org/officeDocument/2006/relationships/image" Target="../media/image828.wmf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wmf"/><Relationship Id="rId2" Type="http://schemas.openxmlformats.org/officeDocument/2006/relationships/image" Target="../media/image830.wmf"/><Relationship Id="rId1" Type="http://schemas.openxmlformats.org/officeDocument/2006/relationships/slideLayout" Target="../slideLayouts/slideLayout13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3.wmf"/><Relationship Id="rId2" Type="http://schemas.openxmlformats.org/officeDocument/2006/relationships/image" Target="../media/image83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6.wmf"/><Relationship Id="rId5" Type="http://schemas.openxmlformats.org/officeDocument/2006/relationships/image" Target="../media/image835.wmf"/><Relationship Id="rId4" Type="http://schemas.openxmlformats.org/officeDocument/2006/relationships/image" Target="../media/image834.wmf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8.wmf"/><Relationship Id="rId2" Type="http://schemas.openxmlformats.org/officeDocument/2006/relationships/image" Target="../media/image83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1.wmf"/><Relationship Id="rId5" Type="http://schemas.openxmlformats.org/officeDocument/2006/relationships/image" Target="../media/image840.wmf"/><Relationship Id="rId4" Type="http://schemas.openxmlformats.org/officeDocument/2006/relationships/image" Target="../media/image839.wmf"/></Relationships>
</file>

<file path=ppt/slides/_rels/slide2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wmf"/><Relationship Id="rId3" Type="http://schemas.openxmlformats.org/officeDocument/2006/relationships/image" Target="../media/image843.wmf"/><Relationship Id="rId7" Type="http://schemas.openxmlformats.org/officeDocument/2006/relationships/image" Target="../media/image846.wmf"/><Relationship Id="rId2" Type="http://schemas.openxmlformats.org/officeDocument/2006/relationships/image" Target="../media/image84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5.wmf"/><Relationship Id="rId5" Type="http://schemas.openxmlformats.org/officeDocument/2006/relationships/image" Target="../media/image844.wmf"/><Relationship Id="rId4" Type="http://schemas.openxmlformats.org/officeDocument/2006/relationships/image" Target="../media/image837.wmf"/><Relationship Id="rId9" Type="http://schemas.openxmlformats.org/officeDocument/2006/relationships/image" Target="../media/image848.wmf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wmf"/><Relationship Id="rId2" Type="http://schemas.openxmlformats.org/officeDocument/2006/relationships/image" Target="../media/image84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1.wmf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3.wmf"/><Relationship Id="rId2" Type="http://schemas.openxmlformats.org/officeDocument/2006/relationships/image" Target="../media/image852.wmf"/><Relationship Id="rId1" Type="http://schemas.openxmlformats.org/officeDocument/2006/relationships/slideLayout" Target="../slideLayouts/slideLayout13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5.wmf"/><Relationship Id="rId2" Type="http://schemas.openxmlformats.org/officeDocument/2006/relationships/image" Target="../media/image854.wmf"/><Relationship Id="rId1" Type="http://schemas.openxmlformats.org/officeDocument/2006/relationships/slideLayout" Target="../slideLayouts/slideLayout1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7.w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7.wmf"/><Relationship Id="rId2" Type="http://schemas.openxmlformats.org/officeDocument/2006/relationships/image" Target="../media/image85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0.wmf"/><Relationship Id="rId5" Type="http://schemas.openxmlformats.org/officeDocument/2006/relationships/image" Target="../media/image859.wmf"/><Relationship Id="rId4" Type="http://schemas.openxmlformats.org/officeDocument/2006/relationships/image" Target="../media/image858.wmf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2.wmf"/><Relationship Id="rId2" Type="http://schemas.openxmlformats.org/officeDocument/2006/relationships/image" Target="../media/image86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3.wmf"/></Relationships>
</file>

<file path=ppt/slides/_rels/slide2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6.wmf"/><Relationship Id="rId3" Type="http://schemas.openxmlformats.org/officeDocument/2006/relationships/image" Target="../media/image843.wmf"/><Relationship Id="rId7" Type="http://schemas.openxmlformats.org/officeDocument/2006/relationships/image" Target="../media/image865.wmf"/><Relationship Id="rId2" Type="http://schemas.openxmlformats.org/officeDocument/2006/relationships/image" Target="../media/image84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7.wmf"/><Relationship Id="rId5" Type="http://schemas.openxmlformats.org/officeDocument/2006/relationships/image" Target="../media/image864.wmf"/><Relationship Id="rId4" Type="http://schemas.openxmlformats.org/officeDocument/2006/relationships/image" Target="../media/image842.wmf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3.wmf"/><Relationship Id="rId2" Type="http://schemas.openxmlformats.org/officeDocument/2006/relationships/image" Target="../media/image86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9.wmf"/><Relationship Id="rId5" Type="http://schemas.openxmlformats.org/officeDocument/2006/relationships/image" Target="../media/image868.wmf"/><Relationship Id="rId4" Type="http://schemas.openxmlformats.org/officeDocument/2006/relationships/image" Target="../media/image867.wmf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1.wmf"/><Relationship Id="rId2" Type="http://schemas.openxmlformats.org/officeDocument/2006/relationships/image" Target="../media/image87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3.wmf"/><Relationship Id="rId5" Type="http://schemas.openxmlformats.org/officeDocument/2006/relationships/image" Target="../media/image777.wmf"/><Relationship Id="rId4" Type="http://schemas.openxmlformats.org/officeDocument/2006/relationships/image" Target="../media/image872.wmf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3.wmf"/><Relationship Id="rId2" Type="http://schemas.openxmlformats.org/officeDocument/2006/relationships/image" Target="../media/image874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75.wmf"/><Relationship Id="rId4" Type="http://schemas.openxmlformats.org/officeDocument/2006/relationships/image" Target="../media/image777.wmf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7.wmf"/><Relationship Id="rId2" Type="http://schemas.openxmlformats.org/officeDocument/2006/relationships/image" Target="../media/image87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8.wmf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wmf"/><Relationship Id="rId2" Type="http://schemas.openxmlformats.org/officeDocument/2006/relationships/image" Target="../media/image879.wmf"/><Relationship Id="rId1" Type="http://schemas.openxmlformats.org/officeDocument/2006/relationships/slideLayout" Target="../slideLayouts/slideLayout1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1.wmf"/><Relationship Id="rId1" Type="http://schemas.openxmlformats.org/officeDocument/2006/relationships/slideLayout" Target="../slideLayouts/slideLayout4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3.wmf"/><Relationship Id="rId2" Type="http://schemas.openxmlformats.org/officeDocument/2006/relationships/image" Target="../media/image882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4.wmf"/><Relationship Id="rId7" Type="http://schemas.openxmlformats.org/officeDocument/2006/relationships/image" Target="../media/image887.wmf"/><Relationship Id="rId2" Type="http://schemas.openxmlformats.org/officeDocument/2006/relationships/image" Target="../media/image77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6.wmf"/><Relationship Id="rId5" Type="http://schemas.openxmlformats.org/officeDocument/2006/relationships/image" Target="../media/image885.wmf"/><Relationship Id="rId4" Type="http://schemas.openxmlformats.org/officeDocument/2006/relationships/image" Target="../media/image733.wmf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4.wmf"/><Relationship Id="rId2" Type="http://schemas.openxmlformats.org/officeDocument/2006/relationships/image" Target="../media/image777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89.wmf"/><Relationship Id="rId4" Type="http://schemas.openxmlformats.org/officeDocument/2006/relationships/image" Target="../media/image888.wmf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wmf"/><Relationship Id="rId2" Type="http://schemas.openxmlformats.org/officeDocument/2006/relationships/image" Target="../media/image890.wmf"/><Relationship Id="rId1" Type="http://schemas.openxmlformats.org/officeDocument/2006/relationships/slideLayout" Target="../slideLayouts/slideLayout13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3.wmf"/><Relationship Id="rId2" Type="http://schemas.openxmlformats.org/officeDocument/2006/relationships/image" Target="../media/image892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5.wmf"/><Relationship Id="rId4" Type="http://schemas.openxmlformats.org/officeDocument/2006/relationships/image" Target="../media/image894.wmf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6.wmf"/><Relationship Id="rId1" Type="http://schemas.openxmlformats.org/officeDocument/2006/relationships/slideLayout" Target="../slideLayouts/slideLayout13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8.wmf"/><Relationship Id="rId7" Type="http://schemas.openxmlformats.org/officeDocument/2006/relationships/image" Target="../media/image902.wmf"/><Relationship Id="rId2" Type="http://schemas.openxmlformats.org/officeDocument/2006/relationships/image" Target="../media/image89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1.wmf"/><Relationship Id="rId5" Type="http://schemas.openxmlformats.org/officeDocument/2006/relationships/image" Target="../media/image900.wmf"/><Relationship Id="rId4" Type="http://schemas.openxmlformats.org/officeDocument/2006/relationships/image" Target="../media/image899.wmf"/></Relationships>
</file>

<file path=ppt/slides/_rels/slide2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8.wmf"/><Relationship Id="rId3" Type="http://schemas.openxmlformats.org/officeDocument/2006/relationships/image" Target="../media/image904.wmf"/><Relationship Id="rId7" Type="http://schemas.openxmlformats.org/officeDocument/2006/relationships/image" Target="../media/image901.wmf"/><Relationship Id="rId2" Type="http://schemas.openxmlformats.org/officeDocument/2006/relationships/image" Target="../media/image90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7.wmf"/><Relationship Id="rId5" Type="http://schemas.openxmlformats.org/officeDocument/2006/relationships/image" Target="../media/image906.wmf"/><Relationship Id="rId4" Type="http://schemas.openxmlformats.org/officeDocument/2006/relationships/image" Target="../media/image905.wmf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9.wmf"/><Relationship Id="rId1" Type="http://schemas.openxmlformats.org/officeDocument/2006/relationships/slideLayout" Target="../slideLayouts/slideLayout13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5.wmf"/><Relationship Id="rId2" Type="http://schemas.openxmlformats.org/officeDocument/2006/relationships/image" Target="../media/image910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2.wmf"/><Relationship Id="rId4" Type="http://schemas.openxmlformats.org/officeDocument/2006/relationships/image" Target="../media/image911.wmf"/></Relationships>
</file>

<file path=ppt/slides/_rels/slide2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7.wmf"/><Relationship Id="rId13" Type="http://schemas.openxmlformats.org/officeDocument/2006/relationships/image" Target="../media/image922.wmf"/><Relationship Id="rId3" Type="http://schemas.openxmlformats.org/officeDocument/2006/relationships/image" Target="../media/image913.wmf"/><Relationship Id="rId7" Type="http://schemas.openxmlformats.org/officeDocument/2006/relationships/image" Target="../media/image911.wmf"/><Relationship Id="rId12" Type="http://schemas.openxmlformats.org/officeDocument/2006/relationships/image" Target="../media/image921.wmf"/><Relationship Id="rId2" Type="http://schemas.openxmlformats.org/officeDocument/2006/relationships/image" Target="../media/image74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6.wmf"/><Relationship Id="rId11" Type="http://schemas.openxmlformats.org/officeDocument/2006/relationships/image" Target="../media/image920.wmf"/><Relationship Id="rId5" Type="http://schemas.openxmlformats.org/officeDocument/2006/relationships/image" Target="../media/image915.wmf"/><Relationship Id="rId10" Type="http://schemas.openxmlformats.org/officeDocument/2006/relationships/image" Target="../media/image919.wmf"/><Relationship Id="rId4" Type="http://schemas.openxmlformats.org/officeDocument/2006/relationships/image" Target="../media/image914.wmf"/><Relationship Id="rId9" Type="http://schemas.openxmlformats.org/officeDocument/2006/relationships/image" Target="../media/image91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4.wmf"/><Relationship Id="rId7" Type="http://schemas.openxmlformats.org/officeDocument/2006/relationships/image" Target="../media/image77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9" Type="http://schemas.openxmlformats.org/officeDocument/2006/relationships/image" Target="../media/image79.wmf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4.wmf"/><Relationship Id="rId2" Type="http://schemas.openxmlformats.org/officeDocument/2006/relationships/image" Target="../media/image92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25.wmf"/></Relationships>
</file>

<file path=ppt/slides/_rels/slide2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7.wmf"/><Relationship Id="rId13" Type="http://schemas.openxmlformats.org/officeDocument/2006/relationships/image" Target="../media/image936.wmf"/><Relationship Id="rId3" Type="http://schemas.openxmlformats.org/officeDocument/2006/relationships/image" Target="../media/image927.wmf"/><Relationship Id="rId7" Type="http://schemas.openxmlformats.org/officeDocument/2006/relationships/image" Target="../media/image931.wmf"/><Relationship Id="rId12" Type="http://schemas.openxmlformats.org/officeDocument/2006/relationships/image" Target="../media/image935.wmf"/><Relationship Id="rId2" Type="http://schemas.openxmlformats.org/officeDocument/2006/relationships/image" Target="../media/image92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0.wmf"/><Relationship Id="rId11" Type="http://schemas.openxmlformats.org/officeDocument/2006/relationships/image" Target="../media/image934.wmf"/><Relationship Id="rId5" Type="http://schemas.openxmlformats.org/officeDocument/2006/relationships/image" Target="../media/image929.wmf"/><Relationship Id="rId10" Type="http://schemas.openxmlformats.org/officeDocument/2006/relationships/image" Target="../media/image933.wmf"/><Relationship Id="rId4" Type="http://schemas.openxmlformats.org/officeDocument/2006/relationships/image" Target="../media/image928.wmf"/><Relationship Id="rId9" Type="http://schemas.openxmlformats.org/officeDocument/2006/relationships/image" Target="../media/image932.wmf"/><Relationship Id="rId14" Type="http://schemas.openxmlformats.org/officeDocument/2006/relationships/image" Target="../media/image937.wmf"/></Relationships>
</file>

<file path=ppt/slides/_rels/slide2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2.wmf"/><Relationship Id="rId13" Type="http://schemas.openxmlformats.org/officeDocument/2006/relationships/image" Target="../media/image947.wmf"/><Relationship Id="rId3" Type="http://schemas.openxmlformats.org/officeDocument/2006/relationships/image" Target="../media/image933.wmf"/><Relationship Id="rId7" Type="http://schemas.openxmlformats.org/officeDocument/2006/relationships/image" Target="../media/image941.wmf"/><Relationship Id="rId12" Type="http://schemas.openxmlformats.org/officeDocument/2006/relationships/image" Target="../media/image946.wmf"/><Relationship Id="rId2" Type="http://schemas.openxmlformats.org/officeDocument/2006/relationships/image" Target="../media/image91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0.wmf"/><Relationship Id="rId11" Type="http://schemas.openxmlformats.org/officeDocument/2006/relationships/image" Target="../media/image945.wmf"/><Relationship Id="rId5" Type="http://schemas.openxmlformats.org/officeDocument/2006/relationships/image" Target="../media/image939.wmf"/><Relationship Id="rId10" Type="http://schemas.openxmlformats.org/officeDocument/2006/relationships/image" Target="../media/image944.wmf"/><Relationship Id="rId4" Type="http://schemas.openxmlformats.org/officeDocument/2006/relationships/image" Target="../media/image938.wmf"/><Relationship Id="rId9" Type="http://schemas.openxmlformats.org/officeDocument/2006/relationships/image" Target="../media/image943.wmf"/><Relationship Id="rId14" Type="http://schemas.openxmlformats.org/officeDocument/2006/relationships/image" Target="../media/image948.wmf"/></Relationships>
</file>

<file path=ppt/slides/_rels/slide2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4.wmf"/><Relationship Id="rId3" Type="http://schemas.openxmlformats.org/officeDocument/2006/relationships/image" Target="../media/image950.wmf"/><Relationship Id="rId7" Type="http://schemas.openxmlformats.org/officeDocument/2006/relationships/image" Target="../media/image953.wmf"/><Relationship Id="rId2" Type="http://schemas.openxmlformats.org/officeDocument/2006/relationships/image" Target="../media/image94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8.wmf"/><Relationship Id="rId5" Type="http://schemas.openxmlformats.org/officeDocument/2006/relationships/image" Target="../media/image952.wmf"/><Relationship Id="rId10" Type="http://schemas.openxmlformats.org/officeDocument/2006/relationships/image" Target="../media/image956.wmf"/><Relationship Id="rId4" Type="http://schemas.openxmlformats.org/officeDocument/2006/relationships/image" Target="../media/image951.wmf"/><Relationship Id="rId9" Type="http://schemas.openxmlformats.org/officeDocument/2006/relationships/image" Target="../media/image955.wmf"/></Relationships>
</file>

<file path=ppt/slides/_rels/slide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9.wmf"/><Relationship Id="rId3" Type="http://schemas.openxmlformats.org/officeDocument/2006/relationships/image" Target="../media/image743.wmf"/><Relationship Id="rId7" Type="http://schemas.openxmlformats.org/officeDocument/2006/relationships/image" Target="../media/image928.wmf"/><Relationship Id="rId2" Type="http://schemas.openxmlformats.org/officeDocument/2006/relationships/image" Target="../media/image95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8.wmf"/><Relationship Id="rId11" Type="http://schemas.openxmlformats.org/officeDocument/2006/relationships/image" Target="../media/image962.wmf"/><Relationship Id="rId5" Type="http://schemas.openxmlformats.org/officeDocument/2006/relationships/image" Target="../media/image745.wmf"/><Relationship Id="rId10" Type="http://schemas.openxmlformats.org/officeDocument/2006/relationships/image" Target="../media/image961.wmf"/><Relationship Id="rId4" Type="http://schemas.openxmlformats.org/officeDocument/2006/relationships/image" Target="../media/image957.wmf"/><Relationship Id="rId9" Type="http://schemas.openxmlformats.org/officeDocument/2006/relationships/image" Target="../media/image960.wmf"/></Relationships>
</file>

<file path=ppt/slides/_rels/slide2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7.wmf"/><Relationship Id="rId13" Type="http://schemas.openxmlformats.org/officeDocument/2006/relationships/image" Target="../media/image972.wmf"/><Relationship Id="rId3" Type="http://schemas.openxmlformats.org/officeDocument/2006/relationships/image" Target="../media/image963.wmf"/><Relationship Id="rId7" Type="http://schemas.openxmlformats.org/officeDocument/2006/relationships/image" Target="../media/image966.wmf"/><Relationship Id="rId12" Type="http://schemas.openxmlformats.org/officeDocument/2006/relationships/image" Target="../media/image971.wmf"/><Relationship Id="rId2" Type="http://schemas.openxmlformats.org/officeDocument/2006/relationships/image" Target="../media/image92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5.wmf"/><Relationship Id="rId11" Type="http://schemas.openxmlformats.org/officeDocument/2006/relationships/image" Target="../media/image970.wmf"/><Relationship Id="rId5" Type="http://schemas.openxmlformats.org/officeDocument/2006/relationships/image" Target="../media/image965.wmf"/><Relationship Id="rId10" Type="http://schemas.openxmlformats.org/officeDocument/2006/relationships/image" Target="../media/image969.wmf"/><Relationship Id="rId4" Type="http://schemas.openxmlformats.org/officeDocument/2006/relationships/image" Target="../media/image964.wmf"/><Relationship Id="rId9" Type="http://schemas.openxmlformats.org/officeDocument/2006/relationships/image" Target="../media/image968.wmf"/></Relationships>
</file>

<file path=ppt/slides/_rels/slide2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7.wmf"/><Relationship Id="rId3" Type="http://schemas.openxmlformats.org/officeDocument/2006/relationships/image" Target="../media/image974.wmf"/><Relationship Id="rId7" Type="http://schemas.openxmlformats.org/officeDocument/2006/relationships/image" Target="../media/image977.wmf"/><Relationship Id="rId2" Type="http://schemas.openxmlformats.org/officeDocument/2006/relationships/image" Target="../media/image97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3.wmf"/><Relationship Id="rId5" Type="http://schemas.openxmlformats.org/officeDocument/2006/relationships/image" Target="../media/image976.wmf"/><Relationship Id="rId4" Type="http://schemas.openxmlformats.org/officeDocument/2006/relationships/image" Target="../media/image975.wmf"/></Relationships>
</file>

<file path=ppt/slides/_rels/slide2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4.wmf"/><Relationship Id="rId3" Type="http://schemas.openxmlformats.org/officeDocument/2006/relationships/image" Target="../media/image978.wmf"/><Relationship Id="rId7" Type="http://schemas.openxmlformats.org/officeDocument/2006/relationships/image" Target="../media/image981.wmf"/><Relationship Id="rId2" Type="http://schemas.openxmlformats.org/officeDocument/2006/relationships/image" Target="../media/image74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0.wmf"/><Relationship Id="rId5" Type="http://schemas.openxmlformats.org/officeDocument/2006/relationships/image" Target="../media/image979.wmf"/><Relationship Id="rId4" Type="http://schemas.openxmlformats.org/officeDocument/2006/relationships/image" Target="../media/image917.wmf"/></Relationships>
</file>

<file path=ppt/slides/_rels/slide2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7.wmf"/><Relationship Id="rId3" Type="http://schemas.openxmlformats.org/officeDocument/2006/relationships/image" Target="../media/image983.wmf"/><Relationship Id="rId7" Type="http://schemas.openxmlformats.org/officeDocument/2006/relationships/image" Target="../media/image969.wmf"/><Relationship Id="rId2" Type="http://schemas.openxmlformats.org/officeDocument/2006/relationships/image" Target="../media/image98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6.wmf"/><Relationship Id="rId11" Type="http://schemas.openxmlformats.org/officeDocument/2006/relationships/image" Target="../media/image990.wmf"/><Relationship Id="rId5" Type="http://schemas.openxmlformats.org/officeDocument/2006/relationships/image" Target="../media/image985.wmf"/><Relationship Id="rId10" Type="http://schemas.openxmlformats.org/officeDocument/2006/relationships/image" Target="../media/image989.wmf"/><Relationship Id="rId4" Type="http://schemas.openxmlformats.org/officeDocument/2006/relationships/image" Target="../media/image984.wmf"/><Relationship Id="rId9" Type="http://schemas.openxmlformats.org/officeDocument/2006/relationships/image" Target="../media/image988.wmf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2.wmf"/><Relationship Id="rId2" Type="http://schemas.openxmlformats.org/officeDocument/2006/relationships/image" Target="../media/image99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8.wmf"/><Relationship Id="rId5" Type="http://schemas.openxmlformats.org/officeDocument/2006/relationships/image" Target="../media/image994.wmf"/><Relationship Id="rId4" Type="http://schemas.openxmlformats.org/officeDocument/2006/relationships/image" Target="../media/image99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6.wmf"/><Relationship Id="rId2" Type="http://schemas.openxmlformats.org/officeDocument/2006/relationships/image" Target="../media/image99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8.wmf"/><Relationship Id="rId5" Type="http://schemas.openxmlformats.org/officeDocument/2006/relationships/image" Target="../media/image997.wmf"/><Relationship Id="rId4" Type="http://schemas.openxmlformats.org/officeDocument/2006/relationships/image" Target="../media/image974.wmf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wmf"/><Relationship Id="rId2" Type="http://schemas.openxmlformats.org/officeDocument/2006/relationships/image" Target="../media/image99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3.wmf"/><Relationship Id="rId5" Type="http://schemas.openxmlformats.org/officeDocument/2006/relationships/image" Target="../media/image1002.wmf"/><Relationship Id="rId4" Type="http://schemas.openxmlformats.org/officeDocument/2006/relationships/image" Target="../media/image1001.wmf"/></Relationships>
</file>

<file path=ppt/slides/_rels/slide2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wmf"/><Relationship Id="rId3" Type="http://schemas.openxmlformats.org/officeDocument/2006/relationships/image" Target="../media/image1005.wmf"/><Relationship Id="rId7" Type="http://schemas.openxmlformats.org/officeDocument/2006/relationships/image" Target="../media/image1009.wmf"/><Relationship Id="rId2" Type="http://schemas.openxmlformats.org/officeDocument/2006/relationships/image" Target="../media/image100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8.wmf"/><Relationship Id="rId5" Type="http://schemas.openxmlformats.org/officeDocument/2006/relationships/image" Target="../media/image1007.wmf"/><Relationship Id="rId4" Type="http://schemas.openxmlformats.org/officeDocument/2006/relationships/image" Target="../media/image1006.wmf"/></Relationships>
</file>

<file path=ppt/slides/_rels/slide2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6.wmf"/><Relationship Id="rId3" Type="http://schemas.openxmlformats.org/officeDocument/2006/relationships/image" Target="../media/image1012.wmf"/><Relationship Id="rId7" Type="http://schemas.openxmlformats.org/officeDocument/2006/relationships/image" Target="../media/image1015.wmf"/><Relationship Id="rId2" Type="http://schemas.openxmlformats.org/officeDocument/2006/relationships/image" Target="../media/image101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8.wmf"/><Relationship Id="rId5" Type="http://schemas.openxmlformats.org/officeDocument/2006/relationships/image" Target="../media/image1014.wmf"/><Relationship Id="rId4" Type="http://schemas.openxmlformats.org/officeDocument/2006/relationships/image" Target="../media/image1013.wmf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7.wmf"/><Relationship Id="rId7" Type="http://schemas.openxmlformats.org/officeDocument/2006/relationships/image" Target="../media/image1021.wmf"/><Relationship Id="rId2" Type="http://schemas.openxmlformats.org/officeDocument/2006/relationships/image" Target="../media/image98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20.wmf"/><Relationship Id="rId5" Type="http://schemas.openxmlformats.org/officeDocument/2006/relationships/image" Target="../media/image1019.wmf"/><Relationship Id="rId4" Type="http://schemas.openxmlformats.org/officeDocument/2006/relationships/image" Target="../media/image1018.wmf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1.wmf"/><Relationship Id="rId2" Type="http://schemas.openxmlformats.org/officeDocument/2006/relationships/image" Target="../media/image98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8.wmf"/><Relationship Id="rId5" Type="http://schemas.openxmlformats.org/officeDocument/2006/relationships/image" Target="../media/image1023.wmf"/><Relationship Id="rId4" Type="http://schemas.openxmlformats.org/officeDocument/2006/relationships/image" Target="../media/image1022.wmf"/></Relationships>
</file>

<file path=ppt/slides/_rels/slide2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9.wmf"/><Relationship Id="rId3" Type="http://schemas.openxmlformats.org/officeDocument/2006/relationships/image" Target="../media/image1025.wmf"/><Relationship Id="rId7" Type="http://schemas.openxmlformats.org/officeDocument/2006/relationships/image" Target="../media/image1028.wmf"/><Relationship Id="rId2" Type="http://schemas.openxmlformats.org/officeDocument/2006/relationships/image" Target="../media/image102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27.wmf"/><Relationship Id="rId5" Type="http://schemas.openxmlformats.org/officeDocument/2006/relationships/image" Target="../media/image743.wmf"/><Relationship Id="rId4" Type="http://schemas.openxmlformats.org/officeDocument/2006/relationships/image" Target="../media/image1026.wmf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4.wmf"/><Relationship Id="rId7" Type="http://schemas.openxmlformats.org/officeDocument/2006/relationships/image" Target="../media/image1018.wmf"/><Relationship Id="rId2" Type="http://schemas.openxmlformats.org/officeDocument/2006/relationships/image" Target="../media/image103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2.wmf"/><Relationship Id="rId5" Type="http://schemas.openxmlformats.org/officeDocument/2006/relationships/image" Target="../media/image1031.wmf"/><Relationship Id="rId4" Type="http://schemas.openxmlformats.org/officeDocument/2006/relationships/image" Target="../media/image733.wmf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3.wmf"/><Relationship Id="rId1" Type="http://schemas.openxmlformats.org/officeDocument/2006/relationships/slideLayout" Target="../slideLayouts/slideLayout13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4.wmf"/><Relationship Id="rId2" Type="http://schemas.openxmlformats.org/officeDocument/2006/relationships/image" Target="../media/image98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7.wmf"/><Relationship Id="rId5" Type="http://schemas.openxmlformats.org/officeDocument/2006/relationships/image" Target="../media/image1036.wmf"/><Relationship Id="rId4" Type="http://schemas.openxmlformats.org/officeDocument/2006/relationships/image" Target="../media/image103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4.wmf"/><Relationship Id="rId1" Type="http://schemas.openxmlformats.org/officeDocument/2006/relationships/slideLayout" Target="../slideLayouts/slideLayout13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9.wmf"/><Relationship Id="rId2" Type="http://schemas.openxmlformats.org/officeDocument/2006/relationships/image" Target="../media/image103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40.wmf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2.wmf"/><Relationship Id="rId2" Type="http://schemas.openxmlformats.org/officeDocument/2006/relationships/image" Target="../media/image104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3.wmf"/><Relationship Id="rId4" Type="http://schemas.openxmlformats.org/officeDocument/2006/relationships/image" Target="../media/image1043.wmf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7.wmf"/><Relationship Id="rId7" Type="http://schemas.openxmlformats.org/officeDocument/2006/relationships/image" Target="../media/image1046.wmf"/><Relationship Id="rId2" Type="http://schemas.openxmlformats.org/officeDocument/2006/relationships/image" Target="../media/image103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5.wmf"/><Relationship Id="rId5" Type="http://schemas.openxmlformats.org/officeDocument/2006/relationships/image" Target="../media/image1044.wmf"/><Relationship Id="rId4" Type="http://schemas.openxmlformats.org/officeDocument/2006/relationships/image" Target="../media/image984.wmf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7.wmf"/><Relationship Id="rId2" Type="http://schemas.openxmlformats.org/officeDocument/2006/relationships/image" Target="../media/image984.wmf"/><Relationship Id="rId1" Type="http://schemas.openxmlformats.org/officeDocument/2006/relationships/slideLayout" Target="../slideLayouts/slideLayout4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4.wmf"/><Relationship Id="rId2" Type="http://schemas.openxmlformats.org/officeDocument/2006/relationships/image" Target="../media/image1048.wmf"/><Relationship Id="rId1" Type="http://schemas.openxmlformats.org/officeDocument/2006/relationships/slideLayout" Target="../slideLayouts/slideLayout4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wmf"/><Relationship Id="rId2" Type="http://schemas.openxmlformats.org/officeDocument/2006/relationships/image" Target="../media/image1049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52.wmf"/><Relationship Id="rId4" Type="http://schemas.openxmlformats.org/officeDocument/2006/relationships/image" Target="../media/image1051.wmf"/></Relationships>
</file>

<file path=ppt/slides/_rels/slide2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6.wmf"/><Relationship Id="rId3" Type="http://schemas.openxmlformats.org/officeDocument/2006/relationships/image" Target="../media/image928.wmf"/><Relationship Id="rId7" Type="http://schemas.openxmlformats.org/officeDocument/2006/relationships/image" Target="../media/image1055.wmf"/><Relationship Id="rId2" Type="http://schemas.openxmlformats.org/officeDocument/2006/relationships/image" Target="../media/image105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4.wmf"/><Relationship Id="rId5" Type="http://schemas.openxmlformats.org/officeDocument/2006/relationships/image" Target="../media/image733.wmf"/><Relationship Id="rId4" Type="http://schemas.openxmlformats.org/officeDocument/2006/relationships/image" Target="../media/image731.wmf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7.wmf"/><Relationship Id="rId7" Type="http://schemas.openxmlformats.org/officeDocument/2006/relationships/image" Target="../media/image1060.wmf"/><Relationship Id="rId2" Type="http://schemas.openxmlformats.org/officeDocument/2006/relationships/image" Target="../media/image105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3.wmf"/><Relationship Id="rId5" Type="http://schemas.openxmlformats.org/officeDocument/2006/relationships/image" Target="../media/image1059.wmf"/><Relationship Id="rId4" Type="http://schemas.openxmlformats.org/officeDocument/2006/relationships/image" Target="../media/image1058.wmf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2.wmf"/><Relationship Id="rId7" Type="http://schemas.openxmlformats.org/officeDocument/2006/relationships/image" Target="../media/image1064.wmf"/><Relationship Id="rId2" Type="http://schemas.openxmlformats.org/officeDocument/2006/relationships/image" Target="../media/image106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5.wmf"/><Relationship Id="rId5" Type="http://schemas.openxmlformats.org/officeDocument/2006/relationships/image" Target="../media/image743.wmf"/><Relationship Id="rId4" Type="http://schemas.openxmlformats.org/officeDocument/2006/relationships/image" Target="../media/image106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96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wmf"/><Relationship Id="rId5" Type="http://schemas.openxmlformats.org/officeDocument/2006/relationships/image" Target="../media/image86.wmf"/><Relationship Id="rId4" Type="http://schemas.openxmlformats.org/officeDocument/2006/relationships/image" Target="../media/image94.wmf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6.wmf"/><Relationship Id="rId2" Type="http://schemas.openxmlformats.org/officeDocument/2006/relationships/image" Target="../media/image1065.wmf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8.wmf"/><Relationship Id="rId2" Type="http://schemas.openxmlformats.org/officeDocument/2006/relationships/image" Target="../media/image106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9.wmf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emf"/><Relationship Id="rId2" Type="http://schemas.openxmlformats.org/officeDocument/2006/relationships/image" Target="../media/image107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4.wmf"/><Relationship Id="rId5" Type="http://schemas.openxmlformats.org/officeDocument/2006/relationships/image" Target="../media/image1073.wmf"/><Relationship Id="rId4" Type="http://schemas.openxmlformats.org/officeDocument/2006/relationships/image" Target="../media/image1072.wmf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6.wmf"/><Relationship Id="rId2" Type="http://schemas.openxmlformats.org/officeDocument/2006/relationships/image" Target="../media/image107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7.wmf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8.wmf"/><Relationship Id="rId2" Type="http://schemas.openxmlformats.org/officeDocument/2006/relationships/image" Target="../media/image743.wmf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9.wmf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wmf"/><Relationship Id="rId2" Type="http://schemas.openxmlformats.org/officeDocument/2006/relationships/image" Target="../media/image1080.wmf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3.wmf"/><Relationship Id="rId2" Type="http://schemas.openxmlformats.org/officeDocument/2006/relationships/image" Target="../media/image108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4.wmf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6.wmf"/><Relationship Id="rId2" Type="http://schemas.openxmlformats.org/officeDocument/2006/relationships/image" Target="../media/image108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7.wmf"/><Relationship Id="rId4" Type="http://schemas.openxmlformats.org/officeDocument/2006/relationships/image" Target="../media/image10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wmf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9.wmf"/><Relationship Id="rId2" Type="http://schemas.openxmlformats.org/officeDocument/2006/relationships/image" Target="../media/image108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0.wmf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3.wmf"/><Relationship Id="rId7" Type="http://schemas.openxmlformats.org/officeDocument/2006/relationships/image" Target="../media/image1094.wmf"/><Relationship Id="rId2" Type="http://schemas.openxmlformats.org/officeDocument/2006/relationships/image" Target="../media/image109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2.wmf"/><Relationship Id="rId5" Type="http://schemas.openxmlformats.org/officeDocument/2006/relationships/image" Target="../media/image1093.wmf"/><Relationship Id="rId4" Type="http://schemas.openxmlformats.org/officeDocument/2006/relationships/image" Target="../media/image1092.wmf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6.wmf"/><Relationship Id="rId2" Type="http://schemas.openxmlformats.org/officeDocument/2006/relationships/image" Target="../media/image1095.wmf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8.wmf"/><Relationship Id="rId2" Type="http://schemas.openxmlformats.org/officeDocument/2006/relationships/image" Target="../media/image1097.wmf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wmf"/><Relationship Id="rId2" Type="http://schemas.openxmlformats.org/officeDocument/2006/relationships/image" Target="../media/image1099.wmf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8.wmf"/><Relationship Id="rId2" Type="http://schemas.openxmlformats.org/officeDocument/2006/relationships/image" Target="../media/image1101.wmf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6.wmf"/><Relationship Id="rId3" Type="http://schemas.openxmlformats.org/officeDocument/2006/relationships/image" Target="../media/image1102.wmf"/><Relationship Id="rId7" Type="http://schemas.openxmlformats.org/officeDocument/2006/relationships/image" Target="../media/image1105.wmf"/><Relationship Id="rId2" Type="http://schemas.openxmlformats.org/officeDocument/2006/relationships/image" Target="../media/image9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4.wmf"/><Relationship Id="rId5" Type="http://schemas.openxmlformats.org/officeDocument/2006/relationships/image" Target="../media/image1103.wmf"/><Relationship Id="rId4" Type="http://schemas.openxmlformats.org/officeDocument/2006/relationships/image" Target="../media/image1055.wmf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8.wmf"/><Relationship Id="rId2" Type="http://schemas.openxmlformats.org/officeDocument/2006/relationships/image" Target="../media/image110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1.wmf"/><Relationship Id="rId5" Type="http://schemas.openxmlformats.org/officeDocument/2006/relationships/image" Target="../media/image1110.wmf"/><Relationship Id="rId4" Type="http://schemas.openxmlformats.org/officeDocument/2006/relationships/image" Target="../media/image110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3.wmf"/><Relationship Id="rId2" Type="http://schemas.openxmlformats.org/officeDocument/2006/relationships/image" Target="../media/image11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4.wmf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6.wmf"/><Relationship Id="rId2" Type="http://schemas.openxmlformats.org/officeDocument/2006/relationships/image" Target="../media/image11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7.wmf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9.wmf"/><Relationship Id="rId2" Type="http://schemas.openxmlformats.org/officeDocument/2006/relationships/image" Target="../media/image111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1.wmf"/><Relationship Id="rId4" Type="http://schemas.openxmlformats.org/officeDocument/2006/relationships/image" Target="../media/image1120.wmf"/></Relationships>
</file>

<file path=ppt/slides/_rels/slide3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8.wmf"/><Relationship Id="rId3" Type="http://schemas.openxmlformats.org/officeDocument/2006/relationships/image" Target="../media/image1123.wmf"/><Relationship Id="rId7" Type="http://schemas.openxmlformats.org/officeDocument/2006/relationships/image" Target="../media/image1127.wmf"/><Relationship Id="rId2" Type="http://schemas.openxmlformats.org/officeDocument/2006/relationships/image" Target="../media/image11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6.wmf"/><Relationship Id="rId5" Type="http://schemas.openxmlformats.org/officeDocument/2006/relationships/image" Target="../media/image1125.wmf"/><Relationship Id="rId4" Type="http://schemas.openxmlformats.org/officeDocument/2006/relationships/image" Target="../media/image1124.wmf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9.wmf"/><Relationship Id="rId2" Type="http://schemas.openxmlformats.org/officeDocument/2006/relationships/image" Target="../media/image11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2.wmf"/><Relationship Id="rId5" Type="http://schemas.openxmlformats.org/officeDocument/2006/relationships/image" Target="../media/image1131.wmf"/><Relationship Id="rId4" Type="http://schemas.openxmlformats.org/officeDocument/2006/relationships/image" Target="../media/image1130.wmf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4.wmf"/><Relationship Id="rId2" Type="http://schemas.openxmlformats.org/officeDocument/2006/relationships/image" Target="../media/image11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1.wmf"/><Relationship Id="rId5" Type="http://schemas.openxmlformats.org/officeDocument/2006/relationships/image" Target="../media/image733.wmf"/><Relationship Id="rId4" Type="http://schemas.openxmlformats.org/officeDocument/2006/relationships/image" Target="../media/image1055.wmf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6.wmf"/><Relationship Id="rId2" Type="http://schemas.openxmlformats.org/officeDocument/2006/relationships/image" Target="../media/image113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7.wmf"/><Relationship Id="rId4" Type="http://schemas.openxmlformats.org/officeDocument/2006/relationships/image" Target="../media/image1055.wmf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9.wmf"/><Relationship Id="rId2" Type="http://schemas.openxmlformats.org/officeDocument/2006/relationships/image" Target="../media/image113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1.wmf"/><Relationship Id="rId4" Type="http://schemas.openxmlformats.org/officeDocument/2006/relationships/image" Target="../media/image1140.wmf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3.wmf"/><Relationship Id="rId2" Type="http://schemas.openxmlformats.org/officeDocument/2006/relationships/image" Target="../media/image114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4.wmf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2.wmf"/><Relationship Id="rId7" Type="http://schemas.openxmlformats.org/officeDocument/2006/relationships/image" Target="../media/image1148.wmf"/><Relationship Id="rId2" Type="http://schemas.openxmlformats.org/officeDocument/2006/relationships/image" Target="../media/image7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7.wmf"/><Relationship Id="rId5" Type="http://schemas.openxmlformats.org/officeDocument/2006/relationships/image" Target="../media/image1146.wmf"/><Relationship Id="rId4" Type="http://schemas.openxmlformats.org/officeDocument/2006/relationships/image" Target="../media/image114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5.wmf"/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wmf"/><Relationship Id="rId2" Type="http://schemas.openxmlformats.org/officeDocument/2006/relationships/image" Target="../media/image114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3.wmf"/><Relationship Id="rId5" Type="http://schemas.openxmlformats.org/officeDocument/2006/relationships/image" Target="../media/image1152.wmf"/><Relationship Id="rId4" Type="http://schemas.openxmlformats.org/officeDocument/2006/relationships/image" Target="../media/image1151.wmf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4.wmf"/><Relationship Id="rId7" Type="http://schemas.openxmlformats.org/officeDocument/2006/relationships/image" Target="../media/image1055.wmf"/><Relationship Id="rId2" Type="http://schemas.openxmlformats.org/officeDocument/2006/relationships/image" Target="../media/image74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7.wmf"/><Relationship Id="rId5" Type="http://schemas.openxmlformats.org/officeDocument/2006/relationships/image" Target="../media/image1156.wmf"/><Relationship Id="rId4" Type="http://schemas.openxmlformats.org/officeDocument/2006/relationships/image" Target="../media/image1155.wmf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9.wmf"/><Relationship Id="rId2" Type="http://schemas.openxmlformats.org/officeDocument/2006/relationships/image" Target="../media/image1158.wmf"/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6.wmf"/><Relationship Id="rId3" Type="http://schemas.openxmlformats.org/officeDocument/2006/relationships/image" Target="../media/image1161.wmf"/><Relationship Id="rId7" Type="http://schemas.openxmlformats.org/officeDocument/2006/relationships/image" Target="../media/image1165.wmf"/><Relationship Id="rId2" Type="http://schemas.openxmlformats.org/officeDocument/2006/relationships/image" Target="../media/image116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4.wmf"/><Relationship Id="rId5" Type="http://schemas.openxmlformats.org/officeDocument/2006/relationships/image" Target="../media/image1163.wmf"/><Relationship Id="rId4" Type="http://schemas.openxmlformats.org/officeDocument/2006/relationships/image" Target="../media/image1162.wmf"/><Relationship Id="rId9" Type="http://schemas.openxmlformats.org/officeDocument/2006/relationships/image" Target="../media/image1167.wmf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9.wmf"/><Relationship Id="rId2" Type="http://schemas.openxmlformats.org/officeDocument/2006/relationships/image" Target="../media/image116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0.wmf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2.wmf"/><Relationship Id="rId2" Type="http://schemas.openxmlformats.org/officeDocument/2006/relationships/image" Target="../media/image117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5.wmf"/><Relationship Id="rId5" Type="http://schemas.openxmlformats.org/officeDocument/2006/relationships/image" Target="../media/image1174.wmf"/><Relationship Id="rId4" Type="http://schemas.openxmlformats.org/officeDocument/2006/relationships/image" Target="../media/image1173.wmf"/></Relationships>
</file>

<file path=ppt/slides/_rels/slide3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2.wmf"/><Relationship Id="rId13" Type="http://schemas.openxmlformats.org/officeDocument/2006/relationships/image" Target="../media/image1185.wmf"/><Relationship Id="rId3" Type="http://schemas.openxmlformats.org/officeDocument/2006/relationships/image" Target="../media/image1177.wmf"/><Relationship Id="rId7" Type="http://schemas.openxmlformats.org/officeDocument/2006/relationships/image" Target="../media/image1181.wmf"/><Relationship Id="rId12" Type="http://schemas.openxmlformats.org/officeDocument/2006/relationships/image" Target="../media/image1184.wmf"/><Relationship Id="rId2" Type="http://schemas.openxmlformats.org/officeDocument/2006/relationships/image" Target="../media/image117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0.wmf"/><Relationship Id="rId11" Type="http://schemas.openxmlformats.org/officeDocument/2006/relationships/image" Target="../media/image1183.wmf"/><Relationship Id="rId5" Type="http://schemas.openxmlformats.org/officeDocument/2006/relationships/image" Target="../media/image1179.wmf"/><Relationship Id="rId10" Type="http://schemas.openxmlformats.org/officeDocument/2006/relationships/image" Target="../media/image1167.wmf"/><Relationship Id="rId4" Type="http://schemas.openxmlformats.org/officeDocument/2006/relationships/image" Target="../media/image1178.wmf"/><Relationship Id="rId9" Type="http://schemas.openxmlformats.org/officeDocument/2006/relationships/image" Target="../media/image1172.wmf"/><Relationship Id="rId14" Type="http://schemas.openxmlformats.org/officeDocument/2006/relationships/image" Target="../media/image1186.wmf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2.wmf"/><Relationship Id="rId2" Type="http://schemas.openxmlformats.org/officeDocument/2006/relationships/image" Target="../media/image118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8.wmf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9.wmf"/><Relationship Id="rId2" Type="http://schemas.openxmlformats.org/officeDocument/2006/relationships/image" Target="../media/image110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wmf"/></Relationships>
</file>

<file path=ppt/slides/_rels/slide3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3.wmf"/><Relationship Id="rId3" Type="http://schemas.openxmlformats.org/officeDocument/2006/relationships/image" Target="../media/image1192.wmf"/><Relationship Id="rId7" Type="http://schemas.openxmlformats.org/officeDocument/2006/relationships/image" Target="../media/image927.wmf"/><Relationship Id="rId2" Type="http://schemas.openxmlformats.org/officeDocument/2006/relationships/image" Target="../media/image119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5.wmf"/><Relationship Id="rId5" Type="http://schemas.openxmlformats.org/officeDocument/2006/relationships/image" Target="../media/image1194.wmf"/><Relationship Id="rId4" Type="http://schemas.openxmlformats.org/officeDocument/2006/relationships/image" Target="../media/image1193.wmf"/><Relationship Id="rId9" Type="http://schemas.openxmlformats.org/officeDocument/2006/relationships/image" Target="../media/image1196.wmf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3.wmf"/><Relationship Id="rId2" Type="http://schemas.openxmlformats.org/officeDocument/2006/relationships/image" Target="../media/image119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8.wmf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wmf"/><Relationship Id="rId7" Type="http://schemas.openxmlformats.org/officeDocument/2006/relationships/image" Target="../media/image1203.wmf"/><Relationship Id="rId2" Type="http://schemas.openxmlformats.org/officeDocument/2006/relationships/image" Target="../media/image119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2.wmf"/><Relationship Id="rId5" Type="http://schemas.openxmlformats.org/officeDocument/2006/relationships/image" Target="../media/image1102.wmf"/><Relationship Id="rId4" Type="http://schemas.openxmlformats.org/officeDocument/2006/relationships/image" Target="../media/image1201.wmf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5.wmf"/><Relationship Id="rId2" Type="http://schemas.openxmlformats.org/officeDocument/2006/relationships/image" Target="../media/image1204.wmf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7.wmf"/><Relationship Id="rId2" Type="http://schemas.openxmlformats.org/officeDocument/2006/relationships/image" Target="../media/image120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9.wmf"/><Relationship Id="rId4" Type="http://schemas.openxmlformats.org/officeDocument/2006/relationships/image" Target="../media/image1208.wmf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wmf"/><Relationship Id="rId2" Type="http://schemas.openxmlformats.org/officeDocument/2006/relationships/image" Target="../media/image12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2.wmf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4.wmf"/><Relationship Id="rId7" Type="http://schemas.openxmlformats.org/officeDocument/2006/relationships/image" Target="../media/image1102.wmf"/><Relationship Id="rId2" Type="http://schemas.openxmlformats.org/officeDocument/2006/relationships/image" Target="../media/image12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6.wmf"/><Relationship Id="rId5" Type="http://schemas.openxmlformats.org/officeDocument/2006/relationships/image" Target="../media/image1215.wmf"/><Relationship Id="rId4" Type="http://schemas.openxmlformats.org/officeDocument/2006/relationships/image" Target="../media/image1185.wmf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8.wmf"/><Relationship Id="rId2" Type="http://schemas.openxmlformats.org/officeDocument/2006/relationships/image" Target="../media/image12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1.wmf"/><Relationship Id="rId5" Type="http://schemas.openxmlformats.org/officeDocument/2006/relationships/image" Target="../media/image1220.wmf"/><Relationship Id="rId4" Type="http://schemas.openxmlformats.org/officeDocument/2006/relationships/image" Target="../media/image1219.wmf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3.wmf"/><Relationship Id="rId7" Type="http://schemas.openxmlformats.org/officeDocument/2006/relationships/image" Target="../media/image1226.wmf"/><Relationship Id="rId2" Type="http://schemas.openxmlformats.org/officeDocument/2006/relationships/image" Target="../media/image12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5.wmf"/><Relationship Id="rId5" Type="http://schemas.openxmlformats.org/officeDocument/2006/relationships/image" Target="../media/image1224.wmf"/><Relationship Id="rId4" Type="http://schemas.openxmlformats.org/officeDocument/2006/relationships/image" Target="../media/image743.wmf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7.wmf"/><Relationship Id="rId2" Type="http://schemas.openxmlformats.org/officeDocument/2006/relationships/image" Target="../media/image74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wmf"/><Relationship Id="rId5" Type="http://schemas.openxmlformats.org/officeDocument/2006/relationships/image" Target="../media/image1229.wmf"/><Relationship Id="rId4" Type="http://schemas.openxmlformats.org/officeDocument/2006/relationships/image" Target="../media/image12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wmf"/></Relationships>
</file>

<file path=ppt/slides/_rels/slide3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5.wmf"/><Relationship Id="rId3" Type="http://schemas.openxmlformats.org/officeDocument/2006/relationships/image" Target="../media/image1184.wmf"/><Relationship Id="rId7" Type="http://schemas.openxmlformats.org/officeDocument/2006/relationships/image" Target="../media/image743.wmf"/><Relationship Id="rId2" Type="http://schemas.openxmlformats.org/officeDocument/2006/relationships/image" Target="../media/image12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4.wmf"/><Relationship Id="rId5" Type="http://schemas.openxmlformats.org/officeDocument/2006/relationships/image" Target="../media/image1233.wmf"/><Relationship Id="rId4" Type="http://schemas.openxmlformats.org/officeDocument/2006/relationships/image" Target="../media/image1232.wmf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6.wmf"/><Relationship Id="rId2" Type="http://schemas.openxmlformats.org/officeDocument/2006/relationships/image" Target="../media/image118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8.wmf"/><Relationship Id="rId4" Type="http://schemas.openxmlformats.org/officeDocument/2006/relationships/image" Target="../media/image1237.wmf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wmf"/><Relationship Id="rId2" Type="http://schemas.openxmlformats.org/officeDocument/2006/relationships/image" Target="../media/image1239.wmf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2.wmf"/><Relationship Id="rId2" Type="http://schemas.openxmlformats.org/officeDocument/2006/relationships/image" Target="../media/image124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4.wmf"/><Relationship Id="rId4" Type="http://schemas.openxmlformats.org/officeDocument/2006/relationships/image" Target="../media/image1243.wmf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6.wmf"/><Relationship Id="rId2" Type="http://schemas.openxmlformats.org/officeDocument/2006/relationships/image" Target="../media/image124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9.wmf"/><Relationship Id="rId5" Type="http://schemas.openxmlformats.org/officeDocument/2006/relationships/image" Target="../media/image1248.wmf"/><Relationship Id="rId4" Type="http://schemas.openxmlformats.org/officeDocument/2006/relationships/image" Target="../media/image1247.wmf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1.wmf"/><Relationship Id="rId2" Type="http://schemas.openxmlformats.org/officeDocument/2006/relationships/image" Target="../media/image125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3.wmf"/><Relationship Id="rId5" Type="http://schemas.openxmlformats.org/officeDocument/2006/relationships/image" Target="../media/image1252.wmf"/><Relationship Id="rId4" Type="http://schemas.openxmlformats.org/officeDocument/2006/relationships/image" Target="../media/image1247.wmf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5.wmf"/><Relationship Id="rId2" Type="http://schemas.openxmlformats.org/officeDocument/2006/relationships/image" Target="../media/image12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8.wmf"/><Relationship Id="rId5" Type="http://schemas.openxmlformats.org/officeDocument/2006/relationships/image" Target="../media/image1257.wmf"/><Relationship Id="rId4" Type="http://schemas.openxmlformats.org/officeDocument/2006/relationships/image" Target="../media/image1256.wmf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06.wmf"/><Relationship Id="rId7" Type="http://schemas.openxmlformats.org/officeDocument/2006/relationships/image" Target="../media/image120.wmf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slides/_rels/slide3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6.wmf"/><Relationship Id="rId3" Type="http://schemas.openxmlformats.org/officeDocument/2006/relationships/image" Target="../media/image1261.wmf"/><Relationship Id="rId7" Type="http://schemas.openxmlformats.org/officeDocument/2006/relationships/image" Target="../media/image1265.wmf"/><Relationship Id="rId2" Type="http://schemas.openxmlformats.org/officeDocument/2006/relationships/image" Target="../media/image12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4.wmf"/><Relationship Id="rId5" Type="http://schemas.openxmlformats.org/officeDocument/2006/relationships/image" Target="../media/image1263.wmf"/><Relationship Id="rId4" Type="http://schemas.openxmlformats.org/officeDocument/2006/relationships/image" Target="../media/image1262.wmf"/><Relationship Id="rId9" Type="http://schemas.openxmlformats.org/officeDocument/2006/relationships/image" Target="../media/image1267.wmf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9.wmf"/><Relationship Id="rId2" Type="http://schemas.openxmlformats.org/officeDocument/2006/relationships/image" Target="../media/image1268.wmf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wmf"/><Relationship Id="rId2" Type="http://schemas.openxmlformats.org/officeDocument/2006/relationships/image" Target="../media/image127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3.wmf"/><Relationship Id="rId4" Type="http://schemas.openxmlformats.org/officeDocument/2006/relationships/image" Target="../media/image1272.wmf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3.wmf"/><Relationship Id="rId2" Type="http://schemas.openxmlformats.org/officeDocument/2006/relationships/image" Target="../media/image127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6.wmf"/><Relationship Id="rId5" Type="http://schemas.openxmlformats.org/officeDocument/2006/relationships/image" Target="../media/image1275.wmf"/><Relationship Id="rId4" Type="http://schemas.openxmlformats.org/officeDocument/2006/relationships/image" Target="../media/image1274.wmf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8.wmf"/><Relationship Id="rId2" Type="http://schemas.openxmlformats.org/officeDocument/2006/relationships/image" Target="../media/image127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9.wmf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1.wmf"/><Relationship Id="rId2" Type="http://schemas.openxmlformats.org/officeDocument/2006/relationships/image" Target="../media/image128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2.wmf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4.wmf"/><Relationship Id="rId2" Type="http://schemas.openxmlformats.org/officeDocument/2006/relationships/image" Target="../media/image1283.wmf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6.wmf"/><Relationship Id="rId2" Type="http://schemas.openxmlformats.org/officeDocument/2006/relationships/image" Target="../media/image128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9.emf"/><Relationship Id="rId5" Type="http://schemas.openxmlformats.org/officeDocument/2006/relationships/image" Target="../media/image1288.wmf"/><Relationship Id="rId4" Type="http://schemas.openxmlformats.org/officeDocument/2006/relationships/image" Target="../media/image128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125.wmf"/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78.wmf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1.emf"/><Relationship Id="rId2" Type="http://schemas.openxmlformats.org/officeDocument/2006/relationships/image" Target="../media/image1290.wmf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3.emf"/><Relationship Id="rId2" Type="http://schemas.openxmlformats.org/officeDocument/2006/relationships/image" Target="../media/image129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4.emf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8.wmf"/><Relationship Id="rId2" Type="http://schemas.openxmlformats.org/officeDocument/2006/relationships/image" Target="../media/image1295.wmf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7.emf"/><Relationship Id="rId2" Type="http://schemas.openxmlformats.org/officeDocument/2006/relationships/image" Target="../media/image1296.emf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9.png"/><Relationship Id="rId2" Type="http://schemas.openxmlformats.org/officeDocument/2006/relationships/image" Target="../media/image1298.wmf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1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2.wmf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4.wmf"/><Relationship Id="rId2" Type="http://schemas.openxmlformats.org/officeDocument/2006/relationships/image" Target="../media/image1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7.wmf"/><Relationship Id="rId5" Type="http://schemas.openxmlformats.org/officeDocument/2006/relationships/image" Target="../media/image1306.wmf"/><Relationship Id="rId4" Type="http://schemas.openxmlformats.org/officeDocument/2006/relationships/image" Target="../media/image1305.pn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9.wmf"/><Relationship Id="rId2" Type="http://schemas.openxmlformats.org/officeDocument/2006/relationships/image" Target="../media/image130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2.wmf"/><Relationship Id="rId7" Type="http://schemas.openxmlformats.org/officeDocument/2006/relationships/image" Target="../media/image1316.wmf"/><Relationship Id="rId2" Type="http://schemas.openxmlformats.org/officeDocument/2006/relationships/image" Target="../media/image13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5.wmf"/><Relationship Id="rId5" Type="http://schemas.openxmlformats.org/officeDocument/2006/relationships/image" Target="../media/image1314.wmf"/><Relationship Id="rId4" Type="http://schemas.openxmlformats.org/officeDocument/2006/relationships/image" Target="../media/image1313.wmf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8.wmf"/><Relationship Id="rId2" Type="http://schemas.openxmlformats.org/officeDocument/2006/relationships/image" Target="../media/image13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9.wmf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0.wmf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2.wmf"/><Relationship Id="rId2" Type="http://schemas.openxmlformats.org/officeDocument/2006/relationships/image" Target="../media/image13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4.wmf"/><Relationship Id="rId5" Type="http://schemas.openxmlformats.org/officeDocument/2006/relationships/image" Target="../media/image1323.wmf"/><Relationship Id="rId4" Type="http://schemas.openxmlformats.org/officeDocument/2006/relationships/image" Target="../media/image1320.wmf"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5.wmf"/><Relationship Id="rId2" Type="http://schemas.openxmlformats.org/officeDocument/2006/relationships/image" Target="../media/image13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6.wmf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8.wmf"/><Relationship Id="rId7" Type="http://schemas.openxmlformats.org/officeDocument/2006/relationships/image" Target="../media/image1332.wmf"/><Relationship Id="rId2" Type="http://schemas.openxmlformats.org/officeDocument/2006/relationships/image" Target="../media/image13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1.wmf"/><Relationship Id="rId5" Type="http://schemas.openxmlformats.org/officeDocument/2006/relationships/image" Target="../media/image1330.wmf"/><Relationship Id="rId4" Type="http://schemas.openxmlformats.org/officeDocument/2006/relationships/image" Target="../media/image1329.wmf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2.wmf"/><Relationship Id="rId2" Type="http://schemas.openxmlformats.org/officeDocument/2006/relationships/image" Target="../media/image13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4.wmf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6.emf"/><Relationship Id="rId2" Type="http://schemas.openxmlformats.org/officeDocument/2006/relationships/image" Target="../media/image13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7.wmf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9.wmf"/><Relationship Id="rId2" Type="http://schemas.openxmlformats.org/officeDocument/2006/relationships/image" Target="../media/image13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1.wmf"/><Relationship Id="rId4" Type="http://schemas.openxmlformats.org/officeDocument/2006/relationships/image" Target="../media/image134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3.wmf"/><Relationship Id="rId2" Type="http://schemas.openxmlformats.org/officeDocument/2006/relationships/image" Target="../media/image1342.wmf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4.wmf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1.wmf"/><Relationship Id="rId3" Type="http://schemas.openxmlformats.org/officeDocument/2006/relationships/image" Target="../media/image1346.wmf"/><Relationship Id="rId7" Type="http://schemas.openxmlformats.org/officeDocument/2006/relationships/image" Target="../media/image1350.wmf"/><Relationship Id="rId2" Type="http://schemas.openxmlformats.org/officeDocument/2006/relationships/image" Target="../media/image13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9.wmf"/><Relationship Id="rId5" Type="http://schemas.openxmlformats.org/officeDocument/2006/relationships/image" Target="../media/image1348.wmf"/><Relationship Id="rId4" Type="http://schemas.openxmlformats.org/officeDocument/2006/relationships/image" Target="../media/image1347.wmf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2.wmf"/><Relationship Id="rId2" Type="http://schemas.openxmlformats.org/officeDocument/2006/relationships/image" Target="../media/image1345.wmf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4.wmf"/><Relationship Id="rId2" Type="http://schemas.openxmlformats.org/officeDocument/2006/relationships/image" Target="../media/image135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6.wmf"/><Relationship Id="rId5" Type="http://schemas.openxmlformats.org/officeDocument/2006/relationships/image" Target="../media/image1355.wmf"/><Relationship Id="rId4" Type="http://schemas.openxmlformats.org/officeDocument/2006/relationships/image" Target="../media/image1347.wmf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8.wmf"/><Relationship Id="rId2" Type="http://schemas.openxmlformats.org/officeDocument/2006/relationships/image" Target="../media/image135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1.wmf"/><Relationship Id="rId5" Type="http://schemas.openxmlformats.org/officeDocument/2006/relationships/image" Target="../media/image1360.wmf"/><Relationship Id="rId4" Type="http://schemas.openxmlformats.org/officeDocument/2006/relationships/image" Target="../media/image1359.wmf"/></Relationships>
</file>

<file path=ppt/slides/_rels/slide3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7.wmf"/><Relationship Id="rId3" Type="http://schemas.openxmlformats.org/officeDocument/2006/relationships/image" Target="../media/image1363.emf"/><Relationship Id="rId7" Type="http://schemas.openxmlformats.org/officeDocument/2006/relationships/image" Target="../media/image1366.wmf"/><Relationship Id="rId2" Type="http://schemas.openxmlformats.org/officeDocument/2006/relationships/image" Target="../media/image136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5.wmf"/><Relationship Id="rId5" Type="http://schemas.openxmlformats.org/officeDocument/2006/relationships/image" Target="../media/image1364.wmf"/><Relationship Id="rId4" Type="http://schemas.openxmlformats.org/officeDocument/2006/relationships/image" Target="../media/image1341.wmf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9.wmf"/><Relationship Id="rId2" Type="http://schemas.openxmlformats.org/officeDocument/2006/relationships/image" Target="../media/image136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1.wmf"/><Relationship Id="rId4" Type="http://schemas.openxmlformats.org/officeDocument/2006/relationships/image" Target="../media/image1370.wmf"/></Relationships>
</file>

<file path=ppt/slides/_rels/slide3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8.wmf"/><Relationship Id="rId3" Type="http://schemas.openxmlformats.org/officeDocument/2006/relationships/image" Target="../media/image1373.wmf"/><Relationship Id="rId7" Type="http://schemas.openxmlformats.org/officeDocument/2006/relationships/image" Target="../media/image1377.wmf"/><Relationship Id="rId2" Type="http://schemas.openxmlformats.org/officeDocument/2006/relationships/image" Target="../media/image137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6.wmf"/><Relationship Id="rId5" Type="http://schemas.openxmlformats.org/officeDocument/2006/relationships/image" Target="../media/image1375.wmf"/><Relationship Id="rId4" Type="http://schemas.openxmlformats.org/officeDocument/2006/relationships/image" Target="../media/image1374.wmf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5.wmf"/><Relationship Id="rId3" Type="http://schemas.openxmlformats.org/officeDocument/2006/relationships/image" Target="../media/image1380.wmf"/><Relationship Id="rId7" Type="http://schemas.openxmlformats.org/officeDocument/2006/relationships/image" Target="../media/image1384.wmf"/><Relationship Id="rId2" Type="http://schemas.openxmlformats.org/officeDocument/2006/relationships/image" Target="../media/image137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3.wmf"/><Relationship Id="rId5" Type="http://schemas.openxmlformats.org/officeDocument/2006/relationships/image" Target="../media/image1382.wmf"/><Relationship Id="rId10" Type="http://schemas.openxmlformats.org/officeDocument/2006/relationships/image" Target="../media/image1387.wmf"/><Relationship Id="rId4" Type="http://schemas.openxmlformats.org/officeDocument/2006/relationships/image" Target="../media/image1381.wmf"/><Relationship Id="rId9" Type="http://schemas.openxmlformats.org/officeDocument/2006/relationships/image" Target="../media/image1386.wmf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3.wmf"/><Relationship Id="rId2" Type="http://schemas.openxmlformats.org/officeDocument/2006/relationships/image" Target="../media/image138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0.wmf"/><Relationship Id="rId5" Type="http://schemas.openxmlformats.org/officeDocument/2006/relationships/image" Target="../media/image1387.wmf"/><Relationship Id="rId4" Type="http://schemas.openxmlformats.org/officeDocument/2006/relationships/image" Target="../media/image1389.wmf"/></Relationships>
</file>

<file path=ppt/slides/_rels/slide3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7.wmf"/><Relationship Id="rId3" Type="http://schemas.openxmlformats.org/officeDocument/2006/relationships/image" Target="../media/image1392.wmf"/><Relationship Id="rId7" Type="http://schemas.openxmlformats.org/officeDocument/2006/relationships/image" Target="../media/image1396.wmf"/><Relationship Id="rId2" Type="http://schemas.openxmlformats.org/officeDocument/2006/relationships/image" Target="../media/image139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5.wmf"/><Relationship Id="rId5" Type="http://schemas.openxmlformats.org/officeDocument/2006/relationships/image" Target="../media/image1394.wmf"/><Relationship Id="rId4" Type="http://schemas.openxmlformats.org/officeDocument/2006/relationships/image" Target="../media/image1393.wmf"/><Relationship Id="rId9" Type="http://schemas.openxmlformats.org/officeDocument/2006/relationships/image" Target="../media/image1398.wmf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.wmf"/><Relationship Id="rId2" Type="http://schemas.openxmlformats.org/officeDocument/2006/relationships/image" Target="../media/image139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1.wmf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8.wmf"/><Relationship Id="rId3" Type="http://schemas.openxmlformats.org/officeDocument/2006/relationships/image" Target="../media/image1403.wmf"/><Relationship Id="rId7" Type="http://schemas.openxmlformats.org/officeDocument/2006/relationships/image" Target="../media/image1407.wmf"/><Relationship Id="rId2" Type="http://schemas.openxmlformats.org/officeDocument/2006/relationships/image" Target="../media/image140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6.wmf"/><Relationship Id="rId5" Type="http://schemas.openxmlformats.org/officeDocument/2006/relationships/image" Target="../media/image1405.wmf"/><Relationship Id="rId10" Type="http://schemas.openxmlformats.org/officeDocument/2006/relationships/image" Target="../media/image1410.wmf"/><Relationship Id="rId4" Type="http://schemas.openxmlformats.org/officeDocument/2006/relationships/image" Target="../media/image1404.wmf"/><Relationship Id="rId9" Type="http://schemas.openxmlformats.org/officeDocument/2006/relationships/image" Target="../media/image1409.wmf"/></Relationships>
</file>

<file path=ppt/slides/_rels/slide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2.wmf"/><Relationship Id="rId2" Type="http://schemas.openxmlformats.org/officeDocument/2006/relationships/image" Target="../media/image14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3.wmf"/></Relationships>
</file>

<file path=ppt/slides/_rels/slide3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9.wmf"/><Relationship Id="rId3" Type="http://schemas.openxmlformats.org/officeDocument/2006/relationships/image" Target="../media/image1380.wmf"/><Relationship Id="rId7" Type="http://schemas.openxmlformats.org/officeDocument/2006/relationships/image" Target="../media/image1418.wmf"/><Relationship Id="rId2" Type="http://schemas.openxmlformats.org/officeDocument/2006/relationships/image" Target="../media/image14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7.wmf"/><Relationship Id="rId5" Type="http://schemas.openxmlformats.org/officeDocument/2006/relationships/image" Target="../media/image1416.wmf"/><Relationship Id="rId4" Type="http://schemas.openxmlformats.org/officeDocument/2006/relationships/image" Target="../media/image1415.wmf"/><Relationship Id="rId9" Type="http://schemas.openxmlformats.org/officeDocument/2006/relationships/image" Target="../media/image142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2.wmf"/><Relationship Id="rId7" Type="http://schemas.openxmlformats.org/officeDocument/2006/relationships/image" Target="../media/image1425.wmf"/><Relationship Id="rId2" Type="http://schemas.openxmlformats.org/officeDocument/2006/relationships/image" Target="../media/image14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0.wmf"/><Relationship Id="rId5" Type="http://schemas.openxmlformats.org/officeDocument/2006/relationships/image" Target="../media/image1424.wmf"/><Relationship Id="rId4" Type="http://schemas.openxmlformats.org/officeDocument/2006/relationships/image" Target="../media/image1423.wmf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7.wmf"/><Relationship Id="rId2" Type="http://schemas.openxmlformats.org/officeDocument/2006/relationships/image" Target="../media/image14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wmf"/><Relationship Id="rId5" Type="http://schemas.openxmlformats.org/officeDocument/2006/relationships/image" Target="../media/image1429.wmf"/><Relationship Id="rId4" Type="http://schemas.openxmlformats.org/officeDocument/2006/relationships/image" Target="../media/image1428.wmf"/></Relationships>
</file>

<file path=ppt/slides/_rels/slide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2.wmf"/><Relationship Id="rId7" Type="http://schemas.openxmlformats.org/officeDocument/2006/relationships/image" Target="../media/image1436.wmf"/><Relationship Id="rId2" Type="http://schemas.openxmlformats.org/officeDocument/2006/relationships/image" Target="../media/image14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5.wmf"/><Relationship Id="rId5" Type="http://schemas.openxmlformats.org/officeDocument/2006/relationships/image" Target="../media/image1434.wmf"/><Relationship Id="rId4" Type="http://schemas.openxmlformats.org/officeDocument/2006/relationships/image" Target="../media/image1433.wmf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8.wmf"/><Relationship Id="rId2" Type="http://schemas.openxmlformats.org/officeDocument/2006/relationships/image" Target="../media/image1437.wmf"/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wmf"/><Relationship Id="rId2" Type="http://schemas.openxmlformats.org/officeDocument/2006/relationships/image" Target="../media/image1439.wmf"/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2.wmf"/><Relationship Id="rId2" Type="http://schemas.openxmlformats.org/officeDocument/2006/relationships/image" Target="../media/image14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5.wmf"/><Relationship Id="rId5" Type="http://schemas.openxmlformats.org/officeDocument/2006/relationships/image" Target="../media/image1444.wmf"/><Relationship Id="rId4" Type="http://schemas.openxmlformats.org/officeDocument/2006/relationships/image" Target="../media/image1443.wmf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5.wmf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7.wmf"/><Relationship Id="rId2" Type="http://schemas.openxmlformats.org/officeDocument/2006/relationships/image" Target="../media/image14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9.wmf"/><Relationship Id="rId4" Type="http://schemas.openxmlformats.org/officeDocument/2006/relationships/image" Target="../media/image1448.wmf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1.wmf"/><Relationship Id="rId2" Type="http://schemas.openxmlformats.org/officeDocument/2006/relationships/image" Target="../media/image145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2.wmf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3.wmf"/><Relationship Id="rId2" Type="http://schemas.openxmlformats.org/officeDocument/2006/relationships/image" Target="../media/image145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5.wmf"/><Relationship Id="rId4" Type="http://schemas.openxmlformats.org/officeDocument/2006/relationships/image" Target="../media/image1454.wmf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7.wmf"/><Relationship Id="rId2" Type="http://schemas.openxmlformats.org/officeDocument/2006/relationships/image" Target="../media/image145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9.wmf"/><Relationship Id="rId4" Type="http://schemas.openxmlformats.org/officeDocument/2006/relationships/image" Target="../media/image1458.wmf"/></Relationships>
</file>

<file path=ppt/slides/_rels/slide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1.wmf"/><Relationship Id="rId2" Type="http://schemas.openxmlformats.org/officeDocument/2006/relationships/image" Target="../media/image14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2.wmf"/></Relationships>
</file>

<file path=ppt/slides/_rels/slide4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9.wmf"/><Relationship Id="rId3" Type="http://schemas.openxmlformats.org/officeDocument/2006/relationships/image" Target="../media/image1464.wmf"/><Relationship Id="rId7" Type="http://schemas.openxmlformats.org/officeDocument/2006/relationships/image" Target="../media/image1468.wmf"/><Relationship Id="rId2" Type="http://schemas.openxmlformats.org/officeDocument/2006/relationships/image" Target="../media/image146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7.wmf"/><Relationship Id="rId5" Type="http://schemas.openxmlformats.org/officeDocument/2006/relationships/image" Target="../media/image1466.wmf"/><Relationship Id="rId4" Type="http://schemas.openxmlformats.org/officeDocument/2006/relationships/image" Target="../media/image1465.wmf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1.wmf"/><Relationship Id="rId2" Type="http://schemas.openxmlformats.org/officeDocument/2006/relationships/image" Target="../media/image147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3.wmf"/><Relationship Id="rId4" Type="http://schemas.openxmlformats.org/officeDocument/2006/relationships/image" Target="../media/image1472.wmf"/></Relationships>
</file>

<file path=ppt/slides/_rels/slide4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0.wmf"/><Relationship Id="rId3" Type="http://schemas.openxmlformats.org/officeDocument/2006/relationships/image" Target="../media/image1475.wmf"/><Relationship Id="rId7" Type="http://schemas.openxmlformats.org/officeDocument/2006/relationships/image" Target="../media/image1479.wmf"/><Relationship Id="rId2" Type="http://schemas.openxmlformats.org/officeDocument/2006/relationships/image" Target="../media/image147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8.wmf"/><Relationship Id="rId5" Type="http://schemas.openxmlformats.org/officeDocument/2006/relationships/image" Target="../media/image1477.wmf"/><Relationship Id="rId4" Type="http://schemas.openxmlformats.org/officeDocument/2006/relationships/image" Target="../media/image1476.wmf"/><Relationship Id="rId9" Type="http://schemas.openxmlformats.org/officeDocument/2006/relationships/image" Target="../media/image1481.wmf"/></Relationships>
</file>

<file path=ppt/slides/_rels/slide4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8.wmf"/><Relationship Id="rId3" Type="http://schemas.openxmlformats.org/officeDocument/2006/relationships/image" Target="../media/image1483.wmf"/><Relationship Id="rId7" Type="http://schemas.openxmlformats.org/officeDocument/2006/relationships/image" Target="../media/image1487.wmf"/><Relationship Id="rId2" Type="http://schemas.openxmlformats.org/officeDocument/2006/relationships/image" Target="../media/image148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6.wmf"/><Relationship Id="rId5" Type="http://schemas.openxmlformats.org/officeDocument/2006/relationships/image" Target="../media/image1485.wmf"/><Relationship Id="rId4" Type="http://schemas.openxmlformats.org/officeDocument/2006/relationships/image" Target="../media/image1484.wmf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wmf"/><Relationship Id="rId7" Type="http://schemas.openxmlformats.org/officeDocument/2006/relationships/image" Target="../media/image1494.wmf"/><Relationship Id="rId2" Type="http://schemas.openxmlformats.org/officeDocument/2006/relationships/image" Target="../media/image148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3.wmf"/><Relationship Id="rId5" Type="http://schemas.openxmlformats.org/officeDocument/2006/relationships/image" Target="../media/image1492.wmf"/><Relationship Id="rId4" Type="http://schemas.openxmlformats.org/officeDocument/2006/relationships/image" Target="../media/image149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wmf"/></Relationships>
</file>

<file path=ppt/slides/_rels/slide4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1.wmf"/><Relationship Id="rId3" Type="http://schemas.openxmlformats.org/officeDocument/2006/relationships/image" Target="../media/image1496.wmf"/><Relationship Id="rId7" Type="http://schemas.openxmlformats.org/officeDocument/2006/relationships/image" Target="../media/image1500.wmf"/><Relationship Id="rId2" Type="http://schemas.openxmlformats.org/officeDocument/2006/relationships/image" Target="../media/image149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9.wmf"/><Relationship Id="rId5" Type="http://schemas.openxmlformats.org/officeDocument/2006/relationships/image" Target="../media/image1498.wmf"/><Relationship Id="rId4" Type="http://schemas.openxmlformats.org/officeDocument/2006/relationships/image" Target="../media/image1497.wmf"/></Relationships>
</file>

<file path=ppt/slides/_rels/slide4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7.wmf"/><Relationship Id="rId3" Type="http://schemas.openxmlformats.org/officeDocument/2006/relationships/image" Target="../media/image1503.wmf"/><Relationship Id="rId7" Type="http://schemas.openxmlformats.org/officeDocument/2006/relationships/image" Target="../media/image1506.wmf"/><Relationship Id="rId2" Type="http://schemas.openxmlformats.org/officeDocument/2006/relationships/image" Target="../media/image150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5.wmf"/><Relationship Id="rId5" Type="http://schemas.openxmlformats.org/officeDocument/2006/relationships/image" Target="../media/image1491.wmf"/><Relationship Id="rId4" Type="http://schemas.openxmlformats.org/officeDocument/2006/relationships/image" Target="../media/image1504.wmf"/><Relationship Id="rId9" Type="http://schemas.openxmlformats.org/officeDocument/2006/relationships/image" Target="../media/image1508.wmf"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wmf"/><Relationship Id="rId2" Type="http://schemas.openxmlformats.org/officeDocument/2006/relationships/image" Target="../media/image150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1.wmf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3.wmf"/><Relationship Id="rId2" Type="http://schemas.openxmlformats.org/officeDocument/2006/relationships/image" Target="../media/image15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5.wmf"/><Relationship Id="rId4" Type="http://schemas.openxmlformats.org/officeDocument/2006/relationships/image" Target="../media/image1514.wmf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7.wmf"/><Relationship Id="rId2" Type="http://schemas.openxmlformats.org/officeDocument/2006/relationships/image" Target="../media/image15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0.wmf"/><Relationship Id="rId5" Type="http://schemas.openxmlformats.org/officeDocument/2006/relationships/image" Target="../media/image1519.wmf"/><Relationship Id="rId4" Type="http://schemas.openxmlformats.org/officeDocument/2006/relationships/image" Target="../media/image1518.wmf"/></Relationships>
</file>

<file path=ppt/slides/_rels/slide4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7.wmf"/><Relationship Id="rId3" Type="http://schemas.openxmlformats.org/officeDocument/2006/relationships/image" Target="../media/image1522.wmf"/><Relationship Id="rId7" Type="http://schemas.openxmlformats.org/officeDocument/2006/relationships/image" Target="../media/image1526.wmf"/><Relationship Id="rId2" Type="http://schemas.openxmlformats.org/officeDocument/2006/relationships/image" Target="../media/image15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5.wmf"/><Relationship Id="rId11" Type="http://schemas.openxmlformats.org/officeDocument/2006/relationships/image" Target="../media/image1530.wmf"/><Relationship Id="rId5" Type="http://schemas.openxmlformats.org/officeDocument/2006/relationships/image" Target="../media/image1524.wmf"/><Relationship Id="rId10" Type="http://schemas.openxmlformats.org/officeDocument/2006/relationships/image" Target="../media/image1529.wmf"/><Relationship Id="rId4" Type="http://schemas.openxmlformats.org/officeDocument/2006/relationships/image" Target="../media/image1523.wmf"/><Relationship Id="rId9" Type="http://schemas.openxmlformats.org/officeDocument/2006/relationships/image" Target="../media/image1528.wmf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2.wmf"/><Relationship Id="rId2" Type="http://schemas.openxmlformats.org/officeDocument/2006/relationships/image" Target="../media/image15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4.wmf"/><Relationship Id="rId4" Type="http://schemas.openxmlformats.org/officeDocument/2006/relationships/image" Target="../media/image1533.wmf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6.wmf"/><Relationship Id="rId2" Type="http://schemas.openxmlformats.org/officeDocument/2006/relationships/image" Target="../media/image153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8.wmf"/><Relationship Id="rId4" Type="http://schemas.openxmlformats.org/officeDocument/2006/relationships/image" Target="../media/image1537.wmf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0.wmf"/><Relationship Id="rId2" Type="http://schemas.openxmlformats.org/officeDocument/2006/relationships/image" Target="../media/image15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3.wmf"/><Relationship Id="rId5" Type="http://schemas.openxmlformats.org/officeDocument/2006/relationships/image" Target="../media/image1542.wmf"/><Relationship Id="rId4" Type="http://schemas.openxmlformats.org/officeDocument/2006/relationships/image" Target="../media/image1541.wmf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4.wmf"/><Relationship Id="rId7" Type="http://schemas.openxmlformats.org/officeDocument/2006/relationships/image" Target="../media/image1548.wmf"/><Relationship Id="rId2" Type="http://schemas.openxmlformats.org/officeDocument/2006/relationships/image" Target="../media/image15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7.wmf"/><Relationship Id="rId5" Type="http://schemas.openxmlformats.org/officeDocument/2006/relationships/image" Target="../media/image1546.wmf"/><Relationship Id="rId4" Type="http://schemas.openxmlformats.org/officeDocument/2006/relationships/image" Target="../media/image154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wmf"/></Relationships>
</file>

<file path=ppt/slides/_rels/slide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0.wmf"/><Relationship Id="rId2" Type="http://schemas.openxmlformats.org/officeDocument/2006/relationships/image" Target="../media/image154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2.wmf"/><Relationship Id="rId4" Type="http://schemas.openxmlformats.org/officeDocument/2006/relationships/image" Target="../media/image1551.wmf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3.wmf"/><Relationship Id="rId7" Type="http://schemas.openxmlformats.org/officeDocument/2006/relationships/image" Target="../media/image1557.wmf"/><Relationship Id="rId2" Type="http://schemas.openxmlformats.org/officeDocument/2006/relationships/image" Target="../media/image1546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56.wmf"/><Relationship Id="rId5" Type="http://schemas.openxmlformats.org/officeDocument/2006/relationships/image" Target="../media/image1555.wmf"/><Relationship Id="rId4" Type="http://schemas.openxmlformats.org/officeDocument/2006/relationships/image" Target="../media/image1554.wmf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9.wmf"/><Relationship Id="rId2" Type="http://schemas.openxmlformats.org/officeDocument/2006/relationships/image" Target="../media/image15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2.wmf"/><Relationship Id="rId5" Type="http://schemas.openxmlformats.org/officeDocument/2006/relationships/image" Target="../media/image1561.wmf"/><Relationship Id="rId4" Type="http://schemas.openxmlformats.org/officeDocument/2006/relationships/image" Target="../media/image1560.wmf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3.wmf"/><Relationship Id="rId2" Type="http://schemas.openxmlformats.org/officeDocument/2006/relationships/image" Target="../media/image156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6.wmf"/><Relationship Id="rId5" Type="http://schemas.openxmlformats.org/officeDocument/2006/relationships/image" Target="../media/image1565.wmf"/><Relationship Id="rId4" Type="http://schemas.openxmlformats.org/officeDocument/2006/relationships/image" Target="../media/image1564.wmf"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8.wmf"/><Relationship Id="rId2" Type="http://schemas.openxmlformats.org/officeDocument/2006/relationships/image" Target="../media/image156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9.wmf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1.wmf"/><Relationship Id="rId2" Type="http://schemas.openxmlformats.org/officeDocument/2006/relationships/image" Target="../media/image157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4.wmf"/><Relationship Id="rId5" Type="http://schemas.openxmlformats.org/officeDocument/2006/relationships/image" Target="../media/image1573.wmf"/><Relationship Id="rId4" Type="http://schemas.openxmlformats.org/officeDocument/2006/relationships/image" Target="../media/image1572.wmf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6.wmf"/><Relationship Id="rId2" Type="http://schemas.openxmlformats.org/officeDocument/2006/relationships/image" Target="../media/image157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7.wmf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9.wmf"/><Relationship Id="rId2" Type="http://schemas.openxmlformats.org/officeDocument/2006/relationships/image" Target="../media/image157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0.wmf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1.wmf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1.wmf"/><Relationship Id="rId2" Type="http://schemas.openxmlformats.org/officeDocument/2006/relationships/image" Target="../media/image158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4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5.wmf"/><Relationship Id="rId2" Type="http://schemas.openxmlformats.org/officeDocument/2006/relationships/image" Target="../media/image158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7.wmf"/><Relationship Id="rId4" Type="http://schemas.openxmlformats.org/officeDocument/2006/relationships/image" Target="../media/image1586.wmf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9.wmf"/><Relationship Id="rId2" Type="http://schemas.openxmlformats.org/officeDocument/2006/relationships/image" Target="../media/image1588.wmf"/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1.wmf"/><Relationship Id="rId2" Type="http://schemas.openxmlformats.org/officeDocument/2006/relationships/image" Target="../media/image159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2.wmf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4.wmf"/><Relationship Id="rId2" Type="http://schemas.openxmlformats.org/officeDocument/2006/relationships/image" Target="../media/image159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6.wmf"/><Relationship Id="rId4" Type="http://schemas.openxmlformats.org/officeDocument/2006/relationships/image" Target="../media/image1595.wmf"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8.wmf"/><Relationship Id="rId2" Type="http://schemas.openxmlformats.org/officeDocument/2006/relationships/image" Target="../media/image159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9.wmf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9.wmf"/><Relationship Id="rId2" Type="http://schemas.openxmlformats.org/officeDocument/2006/relationships/image" Target="../media/image1598.wmf"/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1.wmf"/><Relationship Id="rId2" Type="http://schemas.openxmlformats.org/officeDocument/2006/relationships/image" Target="../media/image160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2.wmf"/><Relationship Id="rId4" Type="http://schemas.openxmlformats.org/officeDocument/2006/relationships/image" Target="../media/image1601.wmf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1.wmf"/><Relationship Id="rId7" Type="http://schemas.openxmlformats.org/officeDocument/2006/relationships/image" Target="../media/image1606.wmf"/><Relationship Id="rId2" Type="http://schemas.openxmlformats.org/officeDocument/2006/relationships/image" Target="../media/image16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5.wmf"/><Relationship Id="rId5" Type="http://schemas.openxmlformats.org/officeDocument/2006/relationships/image" Target="../media/image1604.wmf"/><Relationship Id="rId4" Type="http://schemas.openxmlformats.org/officeDocument/2006/relationships/image" Target="../media/image1603.wmf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7.wmf"/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slides/_rels/slide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1.wmf"/><Relationship Id="rId7" Type="http://schemas.openxmlformats.org/officeDocument/2006/relationships/image" Target="../media/image1612.wmf"/><Relationship Id="rId2" Type="http://schemas.openxmlformats.org/officeDocument/2006/relationships/image" Target="../media/image16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1.wmf"/><Relationship Id="rId5" Type="http://schemas.openxmlformats.org/officeDocument/2006/relationships/image" Target="../media/image1610.wmf"/><Relationship Id="rId4" Type="http://schemas.openxmlformats.org/officeDocument/2006/relationships/image" Target="../media/image1609.wmf"/></Relationships>
</file>

<file path=ppt/slides/_rels/slide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3.wmf"/><Relationship Id="rId7" Type="http://schemas.openxmlformats.org/officeDocument/2006/relationships/image" Target="../media/image1617.wmf"/><Relationship Id="rId2" Type="http://schemas.openxmlformats.org/officeDocument/2006/relationships/image" Target="../media/image16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6.wmf"/><Relationship Id="rId5" Type="http://schemas.openxmlformats.org/officeDocument/2006/relationships/image" Target="../media/image1615.wmf"/><Relationship Id="rId4" Type="http://schemas.openxmlformats.org/officeDocument/2006/relationships/image" Target="../media/image1614.wmf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1.wmf"/><Relationship Id="rId2" Type="http://schemas.openxmlformats.org/officeDocument/2006/relationships/image" Target="../media/image16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0.wmf"/><Relationship Id="rId5" Type="http://schemas.openxmlformats.org/officeDocument/2006/relationships/image" Target="../media/image1619.wmf"/><Relationship Id="rId4" Type="http://schemas.openxmlformats.org/officeDocument/2006/relationships/image" Target="../media/image1618.wmf"/></Relationships>
</file>

<file path=ppt/slides/_rels/slide4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6.wmf"/><Relationship Id="rId3" Type="http://schemas.openxmlformats.org/officeDocument/2006/relationships/image" Target="../media/image1622.wmf"/><Relationship Id="rId7" Type="http://schemas.openxmlformats.org/officeDocument/2006/relationships/image" Target="../media/image1625.wmf"/><Relationship Id="rId2" Type="http://schemas.openxmlformats.org/officeDocument/2006/relationships/image" Target="../media/image16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4.wmf"/><Relationship Id="rId5" Type="http://schemas.openxmlformats.org/officeDocument/2006/relationships/image" Target="../media/image1623.wmf"/><Relationship Id="rId4" Type="http://schemas.openxmlformats.org/officeDocument/2006/relationships/image" Target="../media/image1610.wmf"/></Relationships>
</file>

<file path=ppt/slides/_rels/slide4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2.wmf"/><Relationship Id="rId3" Type="http://schemas.openxmlformats.org/officeDocument/2006/relationships/image" Target="../media/image1626.wmf"/><Relationship Id="rId7" Type="http://schemas.openxmlformats.org/officeDocument/2006/relationships/image" Target="../media/image1631.wmf"/><Relationship Id="rId2" Type="http://schemas.openxmlformats.org/officeDocument/2006/relationships/image" Target="../media/image16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0.wmf"/><Relationship Id="rId5" Type="http://schemas.openxmlformats.org/officeDocument/2006/relationships/image" Target="../media/image1629.wmf"/><Relationship Id="rId4" Type="http://schemas.openxmlformats.org/officeDocument/2006/relationships/image" Target="../media/image1628.wmf"/><Relationship Id="rId9" Type="http://schemas.openxmlformats.org/officeDocument/2006/relationships/image" Target="../media/image1633.wmf"/></Relationships>
</file>

<file path=ppt/slides/_rels/slide4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wmf"/><Relationship Id="rId3" Type="http://schemas.openxmlformats.org/officeDocument/2006/relationships/image" Target="../media/image1635.wmf"/><Relationship Id="rId7" Type="http://schemas.openxmlformats.org/officeDocument/2006/relationships/image" Target="../media/image1639.wmf"/><Relationship Id="rId2" Type="http://schemas.openxmlformats.org/officeDocument/2006/relationships/image" Target="../media/image16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8.wmf"/><Relationship Id="rId5" Type="http://schemas.openxmlformats.org/officeDocument/2006/relationships/image" Target="../media/image1637.wmf"/><Relationship Id="rId10" Type="http://schemas.openxmlformats.org/officeDocument/2006/relationships/image" Target="../media/image1642.wmf"/><Relationship Id="rId4" Type="http://schemas.openxmlformats.org/officeDocument/2006/relationships/image" Target="../media/image1636.wmf"/><Relationship Id="rId9" Type="http://schemas.openxmlformats.org/officeDocument/2006/relationships/image" Target="../media/image1641.wmf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4.wmf"/><Relationship Id="rId2" Type="http://schemas.openxmlformats.org/officeDocument/2006/relationships/image" Target="../media/image16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6.wmf"/><Relationship Id="rId4" Type="http://schemas.openxmlformats.org/officeDocument/2006/relationships/image" Target="../media/image1645.wmf"/></Relationships>
</file>

<file path=ppt/slides/_rels/slide4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3.wmf"/><Relationship Id="rId3" Type="http://schemas.openxmlformats.org/officeDocument/2006/relationships/image" Target="../media/image1648.wmf"/><Relationship Id="rId7" Type="http://schemas.openxmlformats.org/officeDocument/2006/relationships/image" Target="../media/image1652.wmf"/><Relationship Id="rId2" Type="http://schemas.openxmlformats.org/officeDocument/2006/relationships/image" Target="../media/image16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1.wmf"/><Relationship Id="rId5" Type="http://schemas.openxmlformats.org/officeDocument/2006/relationships/image" Target="../media/image1650.wmf"/><Relationship Id="rId4" Type="http://schemas.openxmlformats.org/officeDocument/2006/relationships/image" Target="../media/image1649.wmf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5.wmf"/><Relationship Id="rId2" Type="http://schemas.openxmlformats.org/officeDocument/2006/relationships/image" Target="../media/image165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slideLayout" Target="../slideLayouts/slideLayout7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4.wmf"/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8.wmf"/><Relationship Id="rId2" Type="http://schemas.openxmlformats.org/officeDocument/2006/relationships/image" Target="../media/image16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9.wmf"/></Relationships>
</file>

<file path=ppt/slides/_rels/slide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1.wmf"/><Relationship Id="rId2" Type="http://schemas.openxmlformats.org/officeDocument/2006/relationships/image" Target="../media/image16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2.wmf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3.wmf"/><Relationship Id="rId7" Type="http://schemas.openxmlformats.org/officeDocument/2006/relationships/image" Target="../media/image1667.wmf"/><Relationship Id="rId2" Type="http://schemas.openxmlformats.org/officeDocument/2006/relationships/image" Target="../media/image166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6.wmf"/><Relationship Id="rId5" Type="http://schemas.openxmlformats.org/officeDocument/2006/relationships/image" Target="../media/image1665.wmf"/><Relationship Id="rId4" Type="http://schemas.openxmlformats.org/officeDocument/2006/relationships/image" Target="../media/image1664.wmf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9.wmf"/><Relationship Id="rId2" Type="http://schemas.openxmlformats.org/officeDocument/2006/relationships/image" Target="../media/image166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71.wmf"/><Relationship Id="rId4" Type="http://schemas.openxmlformats.org/officeDocument/2006/relationships/image" Target="../media/image1670.wmf"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3.wmf"/><Relationship Id="rId2" Type="http://schemas.openxmlformats.org/officeDocument/2006/relationships/image" Target="../media/image1672.wmf"/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5.wmf"/><Relationship Id="rId2" Type="http://schemas.openxmlformats.org/officeDocument/2006/relationships/image" Target="../media/image167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6.wmf"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8.wmf"/><Relationship Id="rId2" Type="http://schemas.openxmlformats.org/officeDocument/2006/relationships/image" Target="../media/image167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slides/_rels/slide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0.wmf"/><Relationship Id="rId2" Type="http://schemas.openxmlformats.org/officeDocument/2006/relationships/image" Target="../media/image167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1.wmf"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3.wmf"/><Relationship Id="rId2" Type="http://schemas.openxmlformats.org/officeDocument/2006/relationships/image" Target="../media/image1682.wmf"/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5.wmf"/><Relationship Id="rId7" Type="http://schemas.openxmlformats.org/officeDocument/2006/relationships/image" Target="../media/image1688.wmf"/><Relationship Id="rId2" Type="http://schemas.openxmlformats.org/officeDocument/2006/relationships/image" Target="../media/image168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7.wmf"/><Relationship Id="rId5" Type="http://schemas.openxmlformats.org/officeDocument/2006/relationships/image" Target="../media/image1686.wmf"/><Relationship Id="rId4" Type="http://schemas.openxmlformats.org/officeDocument/2006/relationships/image" Target="../media/image743.wmf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0.wmf"/><Relationship Id="rId2" Type="http://schemas.openxmlformats.org/officeDocument/2006/relationships/image" Target="../media/image168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3.wmf"/><Relationship Id="rId5" Type="http://schemas.openxmlformats.org/officeDocument/2006/relationships/image" Target="../media/image1692.wmf"/><Relationship Id="rId4" Type="http://schemas.openxmlformats.org/officeDocument/2006/relationships/image" Target="../media/image1691.wmf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5.wmf"/><Relationship Id="rId2" Type="http://schemas.openxmlformats.org/officeDocument/2006/relationships/image" Target="../media/image169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7.wmf"/><Relationship Id="rId4" Type="http://schemas.openxmlformats.org/officeDocument/2006/relationships/image" Target="../media/image1696.wmf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8.wmf"/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wmf"/><Relationship Id="rId7" Type="http://schemas.openxmlformats.org/officeDocument/2006/relationships/image" Target="../media/image1704.wmf"/><Relationship Id="rId2" Type="http://schemas.openxmlformats.org/officeDocument/2006/relationships/image" Target="../media/image169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3.wmf"/><Relationship Id="rId5" Type="http://schemas.openxmlformats.org/officeDocument/2006/relationships/image" Target="../media/image1702.wmf"/><Relationship Id="rId4" Type="http://schemas.openxmlformats.org/officeDocument/2006/relationships/image" Target="../media/image1701.wmf"/></Relationships>
</file>

<file path=ppt/slides/_rels/slide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5.wmf"/><Relationship Id="rId2" Type="http://schemas.openxmlformats.org/officeDocument/2006/relationships/image" Target="../media/image168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8.wmf"/><Relationship Id="rId5" Type="http://schemas.openxmlformats.org/officeDocument/2006/relationships/image" Target="../media/image1707.wmf"/><Relationship Id="rId4" Type="http://schemas.openxmlformats.org/officeDocument/2006/relationships/image" Target="../media/image170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wmf"/><Relationship Id="rId4" Type="http://schemas.openxmlformats.org/officeDocument/2006/relationships/image" Target="../media/image169.wmf"/></Relationships>
</file>

<file path=ppt/slides/_rels/slide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wmf"/><Relationship Id="rId2" Type="http://schemas.openxmlformats.org/officeDocument/2006/relationships/image" Target="../media/image170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2.wmf"/><Relationship Id="rId5" Type="http://schemas.openxmlformats.org/officeDocument/2006/relationships/image" Target="../media/image1711.wmf"/><Relationship Id="rId4" Type="http://schemas.openxmlformats.org/officeDocument/2006/relationships/image" Target="../media/image1707.wmf"/></Relationships>
</file>

<file path=ppt/slides/_rels/slide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4.wmf"/><Relationship Id="rId2" Type="http://schemas.openxmlformats.org/officeDocument/2006/relationships/image" Target="../media/image17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5.wmf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6.wmf"/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8.wmf"/><Relationship Id="rId2" Type="http://schemas.openxmlformats.org/officeDocument/2006/relationships/image" Target="../media/image17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1.wmf"/><Relationship Id="rId5" Type="http://schemas.openxmlformats.org/officeDocument/2006/relationships/image" Target="../media/image1720.wmf"/><Relationship Id="rId4" Type="http://schemas.openxmlformats.org/officeDocument/2006/relationships/image" Target="../media/image1719.wmf"/></Relationships>
</file>

<file path=ppt/slides/_rels/slide4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3.wmf"/><Relationship Id="rId2" Type="http://schemas.openxmlformats.org/officeDocument/2006/relationships/image" Target="../media/image17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4.wmf"/></Relationships>
</file>

<file path=ppt/slides/_rels/slide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6.wmf"/><Relationship Id="rId2" Type="http://schemas.openxmlformats.org/officeDocument/2006/relationships/image" Target="../media/image1725.wmf"/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8.wmf"/><Relationship Id="rId2" Type="http://schemas.openxmlformats.org/officeDocument/2006/relationships/image" Target="../media/image17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1.wmf"/><Relationship Id="rId5" Type="http://schemas.openxmlformats.org/officeDocument/2006/relationships/image" Target="../media/image1730.wmf"/><Relationship Id="rId4" Type="http://schemas.openxmlformats.org/officeDocument/2006/relationships/image" Target="../media/image1729.wmf"/></Relationships>
</file>

<file path=ppt/slides/_rels/slide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wmf"/><Relationship Id="rId2" Type="http://schemas.openxmlformats.org/officeDocument/2006/relationships/image" Target="../media/image17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4.wmf"/><Relationship Id="rId5" Type="http://schemas.openxmlformats.org/officeDocument/2006/relationships/image" Target="../media/image1733.wmf"/><Relationship Id="rId4" Type="http://schemas.openxmlformats.org/officeDocument/2006/relationships/image" Target="../media/image173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7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slides/_rels/slide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6.wmf"/><Relationship Id="rId2" Type="http://schemas.openxmlformats.org/officeDocument/2006/relationships/image" Target="../media/image1735.wmf"/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8.wmf"/><Relationship Id="rId2" Type="http://schemas.openxmlformats.org/officeDocument/2006/relationships/image" Target="../media/image17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1.wmf"/><Relationship Id="rId5" Type="http://schemas.openxmlformats.org/officeDocument/2006/relationships/image" Target="../media/image1740.wmf"/><Relationship Id="rId4" Type="http://schemas.openxmlformats.org/officeDocument/2006/relationships/image" Target="../media/image1739.wmf"/></Relationships>
</file>

<file path=ppt/slides/_rels/slide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3.wmf"/><Relationship Id="rId2" Type="http://schemas.openxmlformats.org/officeDocument/2006/relationships/image" Target="../media/image174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5.wmf"/><Relationship Id="rId4" Type="http://schemas.openxmlformats.org/officeDocument/2006/relationships/image" Target="../media/image1744.wmf"/></Relationships>
</file>

<file path=ppt/slides/_rels/slide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6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2.wmf"/><Relationship Id="rId4" Type="http://schemas.openxmlformats.org/officeDocument/2006/relationships/image" Target="../media/image18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7" Type="http://schemas.openxmlformats.org/officeDocument/2006/relationships/image" Target="../media/image187.wmf"/><Relationship Id="rId2" Type="http://schemas.openxmlformats.org/officeDocument/2006/relationships/image" Target="../media/image18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7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7" Type="http://schemas.openxmlformats.org/officeDocument/2006/relationships/image" Target="../media/image193.wmf"/><Relationship Id="rId2" Type="http://schemas.openxmlformats.org/officeDocument/2006/relationships/image" Target="../media/image18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image" Target="../media/image195.wmf"/><Relationship Id="rId7" Type="http://schemas.openxmlformats.org/officeDocument/2006/relationships/image" Target="../media/image199.wmf"/><Relationship Id="rId2" Type="http://schemas.openxmlformats.org/officeDocument/2006/relationships/image" Target="../media/image19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Relationship Id="rId9" Type="http://schemas.openxmlformats.org/officeDocument/2006/relationships/image" Target="../media/image20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7" Type="http://schemas.openxmlformats.org/officeDocument/2006/relationships/image" Target="../media/image206.wmf"/><Relationship Id="rId2" Type="http://schemas.openxmlformats.org/officeDocument/2006/relationships/image" Target="../media/image20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wmf"/><Relationship Id="rId5" Type="http://schemas.openxmlformats.org/officeDocument/2006/relationships/image" Target="../media/image188.wmf"/><Relationship Id="rId4" Type="http://schemas.openxmlformats.org/officeDocument/2006/relationships/image" Target="../media/image20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2" Type="http://schemas.openxmlformats.org/officeDocument/2006/relationships/image" Target="../media/image20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wmf"/><Relationship Id="rId4" Type="http://schemas.openxmlformats.org/officeDocument/2006/relationships/image" Target="../media/image21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7" Type="http://schemas.openxmlformats.org/officeDocument/2006/relationships/image" Target="../media/image225.wmf"/><Relationship Id="rId2" Type="http://schemas.openxmlformats.org/officeDocument/2006/relationships/image" Target="../media/image2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image" Target="../media/image227.wmf"/><Relationship Id="rId7" Type="http://schemas.openxmlformats.org/officeDocument/2006/relationships/image" Target="../media/image230.wmf"/><Relationship Id="rId2" Type="http://schemas.openxmlformats.org/officeDocument/2006/relationships/image" Target="../media/image2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wmf"/><Relationship Id="rId5" Type="http://schemas.openxmlformats.org/officeDocument/2006/relationships/image" Target="../media/image222.wmf"/><Relationship Id="rId10" Type="http://schemas.openxmlformats.org/officeDocument/2006/relationships/image" Target="../media/image233.wmf"/><Relationship Id="rId4" Type="http://schemas.openxmlformats.org/officeDocument/2006/relationships/image" Target="../media/image228.wmf"/><Relationship Id="rId9" Type="http://schemas.openxmlformats.org/officeDocument/2006/relationships/image" Target="../media/image23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wmf"/><Relationship Id="rId2" Type="http://schemas.openxmlformats.org/officeDocument/2006/relationships/image" Target="../media/image23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7.wmf"/><Relationship Id="rId4" Type="http://schemas.openxmlformats.org/officeDocument/2006/relationships/image" Target="../media/image236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7" Type="http://schemas.openxmlformats.org/officeDocument/2006/relationships/image" Target="../media/image242.wmf"/><Relationship Id="rId2" Type="http://schemas.openxmlformats.org/officeDocument/2006/relationships/image" Target="../media/image2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wmf"/><Relationship Id="rId2" Type="http://schemas.openxmlformats.org/officeDocument/2006/relationships/image" Target="../media/image24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6.wmf"/><Relationship Id="rId5" Type="http://schemas.openxmlformats.org/officeDocument/2006/relationships/image" Target="../media/image245.wmf"/><Relationship Id="rId4" Type="http://schemas.openxmlformats.org/officeDocument/2006/relationships/image" Target="../media/image24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wmf"/><Relationship Id="rId2" Type="http://schemas.openxmlformats.org/officeDocument/2006/relationships/image" Target="../media/image2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wmf"/><Relationship Id="rId4" Type="http://schemas.openxmlformats.org/officeDocument/2006/relationships/image" Target="../media/image24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wmf"/><Relationship Id="rId5" Type="http://schemas.openxmlformats.org/officeDocument/2006/relationships/image" Target="../media/image253.wmf"/><Relationship Id="rId4" Type="http://schemas.openxmlformats.org/officeDocument/2006/relationships/image" Target="../media/image25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4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7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9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6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3.wmf"/><Relationship Id="rId4" Type="http://schemas.openxmlformats.org/officeDocument/2006/relationships/image" Target="../media/image26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wmf"/><Relationship Id="rId2" Type="http://schemas.openxmlformats.org/officeDocument/2006/relationships/image" Target="../media/image26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2" Type="http://schemas.openxmlformats.org/officeDocument/2006/relationships/image" Target="../media/image2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4" Type="http://schemas.openxmlformats.org/officeDocument/2006/relationships/image" Target="../media/image26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wmf"/><Relationship Id="rId2" Type="http://schemas.openxmlformats.org/officeDocument/2006/relationships/image" Target="../media/image2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2.wmf"/><Relationship Id="rId4" Type="http://schemas.openxmlformats.org/officeDocument/2006/relationships/image" Target="../media/image271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6.wmf"/><Relationship Id="rId4" Type="http://schemas.openxmlformats.org/officeDocument/2006/relationships/image" Target="../media/image27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7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1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2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2" Type="http://schemas.openxmlformats.org/officeDocument/2006/relationships/image" Target="../media/image27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6.wmf"/><Relationship Id="rId4" Type="http://schemas.openxmlformats.org/officeDocument/2006/relationships/image" Target="../media/image28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2" Type="http://schemas.openxmlformats.org/officeDocument/2006/relationships/image" Target="../media/image28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2" Type="http://schemas.openxmlformats.org/officeDocument/2006/relationships/image" Target="../media/image29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2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wmf"/><Relationship Id="rId7" Type="http://schemas.openxmlformats.org/officeDocument/2006/relationships/image" Target="../media/image298.wmf"/><Relationship Id="rId2" Type="http://schemas.openxmlformats.org/officeDocument/2006/relationships/image" Target="../media/image29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wmf"/><Relationship Id="rId5" Type="http://schemas.openxmlformats.org/officeDocument/2006/relationships/image" Target="../media/image296.wmf"/><Relationship Id="rId4" Type="http://schemas.openxmlformats.org/officeDocument/2006/relationships/image" Target="../media/image29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2.wmf"/><Relationship Id="rId4" Type="http://schemas.openxmlformats.org/officeDocument/2006/relationships/image" Target="../media/image301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wmf"/><Relationship Id="rId7" Type="http://schemas.openxmlformats.org/officeDocument/2006/relationships/image" Target="../media/image308.wmf"/><Relationship Id="rId2" Type="http://schemas.openxmlformats.org/officeDocument/2006/relationships/image" Target="../media/image30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7.wmf"/><Relationship Id="rId5" Type="http://schemas.openxmlformats.org/officeDocument/2006/relationships/image" Target="../media/image306.wmf"/><Relationship Id="rId4" Type="http://schemas.openxmlformats.org/officeDocument/2006/relationships/image" Target="../media/image305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wmf"/><Relationship Id="rId2" Type="http://schemas.openxmlformats.org/officeDocument/2006/relationships/image" Target="../media/image3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4.wmf"/><Relationship Id="rId5" Type="http://schemas.openxmlformats.org/officeDocument/2006/relationships/image" Target="../media/image313.wmf"/><Relationship Id="rId4" Type="http://schemas.openxmlformats.org/officeDocument/2006/relationships/image" Target="../media/image31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wmf"/><Relationship Id="rId2" Type="http://schemas.openxmlformats.org/officeDocument/2006/relationships/image" Target="../media/image3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7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1.wmf"/><Relationship Id="rId4" Type="http://schemas.openxmlformats.org/officeDocument/2006/relationships/image" Target="../media/image320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wmf"/><Relationship Id="rId2" Type="http://schemas.openxmlformats.org/officeDocument/2006/relationships/image" Target="../media/image3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5.wmf"/><Relationship Id="rId4" Type="http://schemas.openxmlformats.org/officeDocument/2006/relationships/image" Target="../media/image324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wmf"/><Relationship Id="rId2" Type="http://schemas.openxmlformats.org/officeDocument/2006/relationships/image" Target="../media/image326.w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wmf"/><Relationship Id="rId7" Type="http://schemas.openxmlformats.org/officeDocument/2006/relationships/image" Target="../media/image333.wmf"/><Relationship Id="rId2" Type="http://schemas.openxmlformats.org/officeDocument/2006/relationships/image" Target="../media/image32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2.wmf"/><Relationship Id="rId5" Type="http://schemas.openxmlformats.org/officeDocument/2006/relationships/image" Target="../media/image331.wmf"/><Relationship Id="rId4" Type="http://schemas.openxmlformats.org/officeDocument/2006/relationships/image" Target="../media/image3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wmf"/><Relationship Id="rId2" Type="http://schemas.openxmlformats.org/officeDocument/2006/relationships/image" Target="../media/image3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6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wmf"/><Relationship Id="rId3" Type="http://schemas.openxmlformats.org/officeDocument/2006/relationships/image" Target="../media/image338.wmf"/><Relationship Id="rId7" Type="http://schemas.openxmlformats.org/officeDocument/2006/relationships/image" Target="../media/image342.wmf"/><Relationship Id="rId2" Type="http://schemas.openxmlformats.org/officeDocument/2006/relationships/image" Target="../media/image3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wmf"/><Relationship Id="rId5" Type="http://schemas.openxmlformats.org/officeDocument/2006/relationships/image" Target="../media/image340.wmf"/><Relationship Id="rId4" Type="http://schemas.openxmlformats.org/officeDocument/2006/relationships/image" Target="../media/image339.wmf"/><Relationship Id="rId9" Type="http://schemas.openxmlformats.org/officeDocument/2006/relationships/image" Target="../media/image344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wmf"/><Relationship Id="rId2" Type="http://schemas.openxmlformats.org/officeDocument/2006/relationships/image" Target="../media/image337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wmf"/><Relationship Id="rId2" Type="http://schemas.openxmlformats.org/officeDocument/2006/relationships/image" Target="../media/image3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8.wmf"/><Relationship Id="rId4" Type="http://schemas.openxmlformats.org/officeDocument/2006/relationships/image" Target="../media/image347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7" Type="http://schemas.openxmlformats.org/officeDocument/2006/relationships/image" Target="../media/image352.wmf"/><Relationship Id="rId2" Type="http://schemas.openxmlformats.org/officeDocument/2006/relationships/image" Target="../media/image3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wmf"/><Relationship Id="rId5" Type="http://schemas.openxmlformats.org/officeDocument/2006/relationships/image" Target="../media/image350.wmf"/><Relationship Id="rId4" Type="http://schemas.openxmlformats.org/officeDocument/2006/relationships/image" Target="../media/image349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wmf"/><Relationship Id="rId3" Type="http://schemas.openxmlformats.org/officeDocument/2006/relationships/image" Target="../media/image354.wmf"/><Relationship Id="rId7" Type="http://schemas.openxmlformats.org/officeDocument/2006/relationships/image" Target="../media/image358.wmf"/><Relationship Id="rId2" Type="http://schemas.openxmlformats.org/officeDocument/2006/relationships/image" Target="../media/image35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7.wmf"/><Relationship Id="rId5" Type="http://schemas.openxmlformats.org/officeDocument/2006/relationships/image" Target="../media/image356.wmf"/><Relationship Id="rId4" Type="http://schemas.openxmlformats.org/officeDocument/2006/relationships/image" Target="../media/image355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wmf"/><Relationship Id="rId3" Type="http://schemas.openxmlformats.org/officeDocument/2006/relationships/image" Target="../media/image358.wmf"/><Relationship Id="rId7" Type="http://schemas.openxmlformats.org/officeDocument/2006/relationships/image" Target="../media/image364.wmf"/><Relationship Id="rId2" Type="http://schemas.openxmlformats.org/officeDocument/2006/relationships/image" Target="../media/image3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wmf"/><Relationship Id="rId11" Type="http://schemas.openxmlformats.org/officeDocument/2006/relationships/image" Target="../media/image368.wmf"/><Relationship Id="rId5" Type="http://schemas.openxmlformats.org/officeDocument/2006/relationships/image" Target="../media/image362.wmf"/><Relationship Id="rId10" Type="http://schemas.openxmlformats.org/officeDocument/2006/relationships/image" Target="../media/image367.wmf"/><Relationship Id="rId4" Type="http://schemas.openxmlformats.org/officeDocument/2006/relationships/image" Target="../media/image361.wmf"/><Relationship Id="rId9" Type="http://schemas.openxmlformats.org/officeDocument/2006/relationships/image" Target="../media/image3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Rashid Fazli\P O T O\Besmelah\بسمه الله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699707" cy="5214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30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30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80851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 . 1 . 1 تعريف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گوییم دنباله حقیقی          به عدد </a:t>
            </a:r>
            <a:r>
              <a:rPr lang="en-US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همگراست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به ازای هر        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یک عدد طبیعی     وجــود داشته باشــد که از          نتيـجه می شــود: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دنباله         به عددی همــگرا نباشـــد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واگـــرا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نامیـــده مـی شـود.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29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268413"/>
            <a:ext cx="504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41438"/>
            <a:ext cx="5111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375" y="1989138"/>
            <a:ext cx="247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060575"/>
            <a:ext cx="6508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2636838"/>
            <a:ext cx="13684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068638"/>
            <a:ext cx="504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4" name="Text Box 12"/>
          <p:cNvSpPr txBox="1">
            <a:spLocks noChangeArrowheads="1"/>
          </p:cNvSpPr>
          <p:nvPr/>
        </p:nvSpPr>
        <p:spPr bwMode="auto">
          <a:xfrm>
            <a:off x="611188" y="4005263"/>
            <a:ext cx="8085137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 . 1 . 1 گزاره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دنبـــاله         به اعـــداد حقيقـــی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همگـــرا باشد آنگاه         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عبارت دیگر ، هر دنباله می تواند حداکثر به یک عدد حقیقی همگرا باشد.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292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868863"/>
            <a:ext cx="5048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4941888"/>
            <a:ext cx="1746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4941888"/>
            <a:ext cx="5032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2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7" grpId="0"/>
      <p:bldP spid="42292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Text Box 2"/>
          <p:cNvSpPr txBox="1">
            <a:spLocks noChangeArrowheads="1"/>
          </p:cNvSpPr>
          <p:nvPr/>
        </p:nvSpPr>
        <p:spPr bwMode="auto">
          <a:xfrm>
            <a:off x="198438" y="84138"/>
            <a:ext cx="85693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11. 1. 2 قضیه (ویژگی های ضرب عدد در بردار)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      و    دو عدد و         و        دو بردار باشند آنگاه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                ،یعنی ضرب عدد در بردار نسبت به جمع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برداری پخش پذیر است.</a:t>
            </a:r>
          </a:p>
          <a:p>
            <a:pPr>
              <a:lnSpc>
                <a:spcPct val="20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پ)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ت)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5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4128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385888"/>
            <a:ext cx="195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0100" y="1223963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077913"/>
            <a:ext cx="4397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844675"/>
            <a:ext cx="12620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736850"/>
            <a:ext cx="3384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4149725"/>
            <a:ext cx="26622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525" y="4868863"/>
            <a:ext cx="20161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4460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461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5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5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15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15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15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15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15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550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50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1100138" y="-26988"/>
            <a:ext cx="75247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اثبات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بنا به تعریف روشن است.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فرض می کنیم           . شکل زیر درستی رابطه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نشان می دهد. در این شکل مثلث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OAC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       متشابه اند و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6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31925"/>
            <a:ext cx="509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863725"/>
            <a:ext cx="3384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565400"/>
            <a:ext cx="8461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63713" y="3140075"/>
            <a:ext cx="5213350" cy="3673475"/>
            <a:chOff x="1111" y="1978"/>
            <a:chExt cx="3284" cy="2314"/>
          </a:xfrm>
        </p:grpSpPr>
        <p:sp>
          <p:nvSpPr>
            <p:cNvPr id="105480" name="Line 10"/>
            <p:cNvSpPr>
              <a:spLocks noChangeShapeType="1"/>
            </p:cNvSpPr>
            <p:nvPr/>
          </p:nvSpPr>
          <p:spPr bwMode="auto">
            <a:xfrm>
              <a:off x="1111" y="3974"/>
              <a:ext cx="3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81" name="Line 11"/>
            <p:cNvSpPr>
              <a:spLocks noChangeShapeType="1"/>
            </p:cNvSpPr>
            <p:nvPr/>
          </p:nvSpPr>
          <p:spPr bwMode="auto">
            <a:xfrm flipV="1">
              <a:off x="1429" y="2341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82" name="Text Box 12"/>
            <p:cNvSpPr txBox="1">
              <a:spLocks noChangeArrowheads="1"/>
            </p:cNvSpPr>
            <p:nvPr/>
          </p:nvSpPr>
          <p:spPr bwMode="auto">
            <a:xfrm>
              <a:off x="1217" y="395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05483" name="Text Box 13"/>
            <p:cNvSpPr txBox="1">
              <a:spLocks noChangeArrowheads="1"/>
            </p:cNvSpPr>
            <p:nvPr/>
          </p:nvSpPr>
          <p:spPr bwMode="auto">
            <a:xfrm>
              <a:off x="4183" y="357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4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05484" name="Text Box 14"/>
            <p:cNvSpPr txBox="1">
              <a:spLocks noChangeArrowheads="1"/>
            </p:cNvSpPr>
            <p:nvPr/>
          </p:nvSpPr>
          <p:spPr bwMode="auto">
            <a:xfrm>
              <a:off x="1202" y="224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05485" name="AutoShape 15"/>
            <p:cNvSpPr>
              <a:spLocks noChangeArrowheads="1"/>
            </p:cNvSpPr>
            <p:nvPr/>
          </p:nvSpPr>
          <p:spPr bwMode="auto">
            <a:xfrm rot="-839540">
              <a:off x="1247" y="2387"/>
              <a:ext cx="2767" cy="1270"/>
            </a:xfrm>
            <a:prstGeom prst="parallelogram">
              <a:avLst>
                <a:gd name="adj" fmla="val 54469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486" name="Line 16"/>
            <p:cNvSpPr>
              <a:spLocks noChangeShapeType="1"/>
            </p:cNvSpPr>
            <p:nvPr/>
          </p:nvSpPr>
          <p:spPr bwMode="auto">
            <a:xfrm flipV="1">
              <a:off x="1610" y="2568"/>
              <a:ext cx="181" cy="7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87" name="Line 17"/>
            <p:cNvSpPr>
              <a:spLocks noChangeShapeType="1"/>
            </p:cNvSpPr>
            <p:nvPr/>
          </p:nvSpPr>
          <p:spPr bwMode="auto">
            <a:xfrm flipV="1">
              <a:off x="2154" y="3475"/>
              <a:ext cx="1316" cy="31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88" name="Line 18"/>
            <p:cNvSpPr>
              <a:spLocks noChangeShapeType="1"/>
            </p:cNvSpPr>
            <p:nvPr/>
          </p:nvSpPr>
          <p:spPr bwMode="auto">
            <a:xfrm flipV="1">
              <a:off x="2472" y="2069"/>
              <a:ext cx="1361" cy="108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89" name="Line 19"/>
            <p:cNvSpPr>
              <a:spLocks noChangeShapeType="1"/>
            </p:cNvSpPr>
            <p:nvPr/>
          </p:nvSpPr>
          <p:spPr bwMode="auto">
            <a:xfrm flipV="1">
              <a:off x="1429" y="3294"/>
              <a:ext cx="181" cy="680"/>
            </a:xfrm>
            <a:prstGeom prst="line">
              <a:avLst/>
            </a:prstGeom>
            <a:noFill/>
            <a:ln w="38100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90" name="Line 20"/>
            <p:cNvSpPr>
              <a:spLocks noChangeShapeType="1"/>
            </p:cNvSpPr>
            <p:nvPr/>
          </p:nvSpPr>
          <p:spPr bwMode="auto">
            <a:xfrm flipV="1">
              <a:off x="1429" y="3793"/>
              <a:ext cx="771" cy="181"/>
            </a:xfrm>
            <a:prstGeom prst="line">
              <a:avLst/>
            </a:prstGeom>
            <a:noFill/>
            <a:ln w="38100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91" name="Line 21"/>
            <p:cNvSpPr>
              <a:spLocks noChangeShapeType="1"/>
            </p:cNvSpPr>
            <p:nvPr/>
          </p:nvSpPr>
          <p:spPr bwMode="auto">
            <a:xfrm flipV="1">
              <a:off x="1610" y="3158"/>
              <a:ext cx="862" cy="181"/>
            </a:xfrm>
            <a:prstGeom prst="line">
              <a:avLst/>
            </a:prstGeom>
            <a:noFill/>
            <a:ln w="9525">
              <a:solidFill>
                <a:srgbClr val="FA6306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92" name="Line 22"/>
            <p:cNvSpPr>
              <a:spLocks noChangeShapeType="1"/>
            </p:cNvSpPr>
            <p:nvPr/>
          </p:nvSpPr>
          <p:spPr bwMode="auto">
            <a:xfrm flipV="1">
              <a:off x="2200" y="3158"/>
              <a:ext cx="272" cy="635"/>
            </a:xfrm>
            <a:prstGeom prst="line">
              <a:avLst/>
            </a:prstGeom>
            <a:noFill/>
            <a:ln w="9525">
              <a:solidFill>
                <a:srgbClr val="FA6306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93" name="Line 23"/>
            <p:cNvSpPr>
              <a:spLocks noChangeShapeType="1"/>
            </p:cNvSpPr>
            <p:nvPr/>
          </p:nvSpPr>
          <p:spPr bwMode="auto">
            <a:xfrm flipV="1">
              <a:off x="1429" y="3158"/>
              <a:ext cx="1043" cy="81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494" name="Text Box 24"/>
            <p:cNvSpPr txBox="1">
              <a:spLocks noChangeArrowheads="1"/>
            </p:cNvSpPr>
            <p:nvPr/>
          </p:nvSpPr>
          <p:spPr bwMode="auto">
            <a:xfrm>
              <a:off x="1383" y="313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105495" name="Text Box 25"/>
            <p:cNvSpPr txBox="1">
              <a:spLocks noChangeArrowheads="1"/>
            </p:cNvSpPr>
            <p:nvPr/>
          </p:nvSpPr>
          <p:spPr bwMode="auto">
            <a:xfrm>
              <a:off x="2249" y="295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sp>
          <p:nvSpPr>
            <p:cNvPr id="105496" name="Text Box 26"/>
            <p:cNvSpPr txBox="1">
              <a:spLocks noChangeArrowheads="1"/>
            </p:cNvSpPr>
            <p:nvPr/>
          </p:nvSpPr>
          <p:spPr bwMode="auto">
            <a:xfrm>
              <a:off x="2245" y="3521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105497" name="Text Box 27"/>
            <p:cNvSpPr txBox="1">
              <a:spLocks noChangeArrowheads="1"/>
            </p:cNvSpPr>
            <p:nvPr/>
          </p:nvSpPr>
          <p:spPr bwMode="auto">
            <a:xfrm>
              <a:off x="2706" y="3611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pic>
          <p:nvPicPr>
            <p:cNvPr id="105498" name="Picture 2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1" y="2477"/>
              <a:ext cx="37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99" name="Picture 2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78" y="2160"/>
              <a:ext cx="365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00" name="Picture 3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61" y="3158"/>
              <a:ext cx="365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01" name="Picture 3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24" y="3475"/>
              <a:ext cx="1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02" name="Picture 3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33" y="1978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03" name="Picture 3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65" y="2341"/>
              <a:ext cx="18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04" name="Picture 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9" y="4020"/>
              <a:ext cx="176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457200" y="314325"/>
            <a:ext cx="80232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13. 1. 2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هر بردار به طول واحد را یک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بردار یکه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. خطی که بردار     جزئی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آن است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خط حامل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بردار نامیده می شود.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7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52513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58888" y="2419350"/>
            <a:ext cx="6481762" cy="4051300"/>
            <a:chOff x="793" y="1524"/>
            <a:chExt cx="4083" cy="2552"/>
          </a:xfrm>
        </p:grpSpPr>
        <p:sp>
          <p:nvSpPr>
            <p:cNvPr id="106504" name="Line 5"/>
            <p:cNvSpPr>
              <a:spLocks noChangeShapeType="1"/>
            </p:cNvSpPr>
            <p:nvPr/>
          </p:nvSpPr>
          <p:spPr bwMode="auto">
            <a:xfrm>
              <a:off x="793" y="3565"/>
              <a:ext cx="40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6505" name="Line 6"/>
            <p:cNvSpPr>
              <a:spLocks noChangeShapeType="1"/>
            </p:cNvSpPr>
            <p:nvPr/>
          </p:nvSpPr>
          <p:spPr bwMode="auto">
            <a:xfrm flipV="1">
              <a:off x="1973" y="1615"/>
              <a:ext cx="0" cy="2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6506" name="Line 7"/>
            <p:cNvSpPr>
              <a:spLocks noChangeShapeType="1"/>
            </p:cNvSpPr>
            <p:nvPr/>
          </p:nvSpPr>
          <p:spPr bwMode="auto">
            <a:xfrm flipV="1">
              <a:off x="1973" y="2704"/>
              <a:ext cx="0" cy="86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6507" name="Line 8"/>
            <p:cNvSpPr>
              <a:spLocks noChangeShapeType="1"/>
            </p:cNvSpPr>
            <p:nvPr/>
          </p:nvSpPr>
          <p:spPr bwMode="auto">
            <a:xfrm>
              <a:off x="1973" y="3565"/>
              <a:ext cx="9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6508" name="Line 9"/>
            <p:cNvSpPr>
              <a:spLocks noChangeShapeType="1"/>
            </p:cNvSpPr>
            <p:nvPr/>
          </p:nvSpPr>
          <p:spPr bwMode="auto">
            <a:xfrm flipV="1">
              <a:off x="1973" y="1796"/>
              <a:ext cx="1225" cy="176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6509" name="Line 10"/>
            <p:cNvSpPr>
              <a:spLocks noChangeShapeType="1"/>
            </p:cNvSpPr>
            <p:nvPr/>
          </p:nvSpPr>
          <p:spPr bwMode="auto">
            <a:xfrm flipV="1">
              <a:off x="3198" y="1796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6510" name="Line 11"/>
            <p:cNvSpPr>
              <a:spLocks noChangeShapeType="1"/>
            </p:cNvSpPr>
            <p:nvPr/>
          </p:nvSpPr>
          <p:spPr bwMode="auto">
            <a:xfrm>
              <a:off x="1973" y="1796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6511" name="Text Box 12"/>
            <p:cNvSpPr txBox="1">
              <a:spLocks noChangeArrowheads="1"/>
            </p:cNvSpPr>
            <p:nvPr/>
          </p:nvSpPr>
          <p:spPr bwMode="auto">
            <a:xfrm>
              <a:off x="1777" y="351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06512" name="Text Box 13"/>
            <p:cNvSpPr txBox="1">
              <a:spLocks noChangeArrowheads="1"/>
            </p:cNvSpPr>
            <p:nvPr/>
          </p:nvSpPr>
          <p:spPr bwMode="auto">
            <a:xfrm>
              <a:off x="4634" y="333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06513" name="Text Box 14"/>
            <p:cNvSpPr txBox="1">
              <a:spLocks noChangeArrowheads="1"/>
            </p:cNvSpPr>
            <p:nvPr/>
          </p:nvSpPr>
          <p:spPr bwMode="auto">
            <a:xfrm>
              <a:off x="1731" y="152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06514" name="Text Box 15"/>
            <p:cNvSpPr txBox="1">
              <a:spLocks noChangeArrowheads="1"/>
            </p:cNvSpPr>
            <p:nvPr/>
          </p:nvSpPr>
          <p:spPr bwMode="auto">
            <a:xfrm>
              <a:off x="1813" y="2883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j</a:t>
              </a:r>
            </a:p>
          </p:txBody>
        </p:sp>
        <p:sp>
          <p:nvSpPr>
            <p:cNvPr id="106515" name="Text Box 16"/>
            <p:cNvSpPr txBox="1">
              <a:spLocks noChangeArrowheads="1"/>
            </p:cNvSpPr>
            <p:nvPr/>
          </p:nvSpPr>
          <p:spPr bwMode="auto">
            <a:xfrm>
              <a:off x="2633" y="3578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B Nazanin" pitchFamily="2" charset="-78"/>
                </a:rPr>
                <a:t>i</a:t>
              </a:r>
            </a:p>
          </p:txBody>
        </p:sp>
        <p:sp>
          <p:nvSpPr>
            <p:cNvPr id="106516" name="Text Box 17"/>
            <p:cNvSpPr txBox="1">
              <a:spLocks noChangeArrowheads="1"/>
            </p:cNvSpPr>
            <p:nvPr/>
          </p:nvSpPr>
          <p:spPr bwMode="auto">
            <a:xfrm>
              <a:off x="3192" y="161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106517" name="Text Box 18"/>
            <p:cNvSpPr txBox="1">
              <a:spLocks noChangeArrowheads="1"/>
            </p:cNvSpPr>
            <p:nvPr/>
          </p:nvSpPr>
          <p:spPr bwMode="auto">
            <a:xfrm>
              <a:off x="1733" y="193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yj</a:t>
              </a:r>
            </a:p>
          </p:txBody>
        </p:sp>
        <p:sp>
          <p:nvSpPr>
            <p:cNvPr id="106518" name="Text Box 19"/>
            <p:cNvSpPr txBox="1">
              <a:spLocks noChangeArrowheads="1"/>
            </p:cNvSpPr>
            <p:nvPr/>
          </p:nvSpPr>
          <p:spPr bwMode="auto">
            <a:xfrm>
              <a:off x="2958" y="352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xi</a:t>
              </a:r>
            </a:p>
          </p:txBody>
        </p:sp>
        <p:pic>
          <p:nvPicPr>
            <p:cNvPr id="106519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9" y="2466"/>
              <a:ext cx="1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20" name="Text Box 21"/>
            <p:cNvSpPr txBox="1">
              <a:spLocks noChangeArrowheads="1"/>
            </p:cNvSpPr>
            <p:nvPr/>
          </p:nvSpPr>
          <p:spPr bwMode="auto">
            <a:xfrm>
              <a:off x="2180" y="3826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بردارهای یکه متعارفی</a:t>
              </a:r>
              <a:r>
                <a:rPr lang="en-US" sz="2000">
                  <a:latin typeface="Times New Roman" pitchFamily="18" charset="0"/>
                  <a:cs typeface="B Nazanin" pitchFamily="2" charset="-78"/>
                </a:rPr>
                <a:t>j  ,  i  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6502" name="Rectangle 2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503" name="Rectangle 2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681038" y="169863"/>
            <a:ext cx="79438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14. 1. 2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اعداد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بردار                را به ترتیب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مولفه های افقی وقائم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بردارهای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xi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 yj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ترتیب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تصویر های افقی وقائم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     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8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908050"/>
            <a:ext cx="12430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1484313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1524000" y="2690813"/>
            <a:ext cx="702786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15. 1.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بردارهای                 و                و عدد     را در نظر بگیرید.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مولفه های افقی و قائم بردارهای     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تعیین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8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429000"/>
            <a:ext cx="1295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5825"/>
            <a:ext cx="1295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36449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6525" y="4076700"/>
            <a:ext cx="131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0263" y="4076700"/>
            <a:ext cx="6000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6425" y="4033838"/>
            <a:ext cx="1517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7533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534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1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1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/>
      <p:bldP spid="51814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7769225" y="254000"/>
            <a:ext cx="768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9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12838"/>
            <a:ext cx="52562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839913"/>
            <a:ext cx="51847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708275"/>
            <a:ext cx="58324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1009650" y="3468688"/>
            <a:ext cx="74707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16. 1. 2 تعریف (تفریق دو بردار)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                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تفریق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از       می نامیم و آن را به صورت 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نشان می دهیم.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9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581525"/>
            <a:ext cx="139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581525"/>
            <a:ext cx="42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4581525"/>
            <a:ext cx="4460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5300663"/>
            <a:ext cx="9175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8556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557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1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/>
      <p:bldP spid="51917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450" y="404813"/>
            <a:ext cx="7367588" cy="4829175"/>
            <a:chOff x="748" y="255"/>
            <a:chExt cx="4641" cy="3042"/>
          </a:xfrm>
        </p:grpSpPr>
        <p:sp>
          <p:nvSpPr>
            <p:cNvPr id="109574" name="Line 3"/>
            <p:cNvSpPr>
              <a:spLocks noChangeShapeType="1"/>
            </p:cNvSpPr>
            <p:nvPr/>
          </p:nvSpPr>
          <p:spPr bwMode="auto">
            <a:xfrm flipV="1">
              <a:off x="748" y="2296"/>
              <a:ext cx="44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9575" name="Line 4"/>
            <p:cNvSpPr>
              <a:spLocks noChangeShapeType="1"/>
            </p:cNvSpPr>
            <p:nvPr/>
          </p:nvSpPr>
          <p:spPr bwMode="auto">
            <a:xfrm flipV="1">
              <a:off x="2789" y="346"/>
              <a:ext cx="0" cy="2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9576" name="Line 5"/>
            <p:cNvSpPr>
              <a:spLocks noChangeShapeType="1"/>
            </p:cNvSpPr>
            <p:nvPr/>
          </p:nvSpPr>
          <p:spPr bwMode="auto">
            <a:xfrm flipH="1" flipV="1">
              <a:off x="1791" y="1797"/>
              <a:ext cx="998" cy="49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9577" name="Line 6"/>
            <p:cNvSpPr>
              <a:spLocks noChangeShapeType="1"/>
            </p:cNvSpPr>
            <p:nvPr/>
          </p:nvSpPr>
          <p:spPr bwMode="auto">
            <a:xfrm flipV="1">
              <a:off x="2789" y="1026"/>
              <a:ext cx="1769" cy="1270"/>
            </a:xfrm>
            <a:prstGeom prst="line">
              <a:avLst/>
            </a:prstGeom>
            <a:noFill/>
            <a:ln w="28575">
              <a:solidFill>
                <a:srgbClr val="D32DA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9578" name="Line 7"/>
            <p:cNvSpPr>
              <a:spLocks noChangeShapeType="1"/>
            </p:cNvSpPr>
            <p:nvPr/>
          </p:nvSpPr>
          <p:spPr bwMode="auto">
            <a:xfrm flipH="1" flipV="1">
              <a:off x="3560" y="527"/>
              <a:ext cx="998" cy="499"/>
            </a:xfrm>
            <a:prstGeom prst="line">
              <a:avLst/>
            </a:prstGeom>
            <a:noFill/>
            <a:ln w="28575">
              <a:solidFill>
                <a:srgbClr val="D32DA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9579" name="Line 8"/>
            <p:cNvSpPr>
              <a:spLocks noChangeShapeType="1"/>
            </p:cNvSpPr>
            <p:nvPr/>
          </p:nvSpPr>
          <p:spPr bwMode="auto">
            <a:xfrm flipV="1">
              <a:off x="1791" y="527"/>
              <a:ext cx="1769" cy="1270"/>
            </a:xfrm>
            <a:prstGeom prst="line">
              <a:avLst/>
            </a:prstGeom>
            <a:noFill/>
            <a:ln w="9525">
              <a:solidFill>
                <a:srgbClr val="D32DA4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9580" name="Line 9"/>
            <p:cNvSpPr>
              <a:spLocks noChangeShapeType="1"/>
            </p:cNvSpPr>
            <p:nvPr/>
          </p:nvSpPr>
          <p:spPr bwMode="auto">
            <a:xfrm flipV="1">
              <a:off x="2789" y="527"/>
              <a:ext cx="771" cy="176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9581" name="Text Box 10"/>
            <p:cNvSpPr txBox="1">
              <a:spLocks noChangeArrowheads="1"/>
            </p:cNvSpPr>
            <p:nvPr/>
          </p:nvSpPr>
          <p:spPr bwMode="auto">
            <a:xfrm>
              <a:off x="1577" y="1706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E</a:t>
              </a:r>
            </a:p>
          </p:txBody>
        </p:sp>
        <p:sp>
          <p:nvSpPr>
            <p:cNvPr id="109582" name="Text Box 11"/>
            <p:cNvSpPr txBox="1">
              <a:spLocks noChangeArrowheads="1"/>
            </p:cNvSpPr>
            <p:nvPr/>
          </p:nvSpPr>
          <p:spPr bwMode="auto">
            <a:xfrm>
              <a:off x="2606" y="225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09583" name="Text Box 12"/>
            <p:cNvSpPr txBox="1">
              <a:spLocks noChangeArrowheads="1"/>
            </p:cNvSpPr>
            <p:nvPr/>
          </p:nvSpPr>
          <p:spPr bwMode="auto">
            <a:xfrm>
              <a:off x="5193" y="211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09584" name="Text Box 13"/>
            <p:cNvSpPr txBox="1">
              <a:spLocks noChangeArrowheads="1"/>
            </p:cNvSpPr>
            <p:nvPr/>
          </p:nvSpPr>
          <p:spPr bwMode="auto">
            <a:xfrm>
              <a:off x="2593" y="25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09585" name="Text Box 14"/>
            <p:cNvSpPr txBox="1">
              <a:spLocks noChangeArrowheads="1"/>
            </p:cNvSpPr>
            <p:nvPr/>
          </p:nvSpPr>
          <p:spPr bwMode="auto">
            <a:xfrm>
              <a:off x="3386" y="27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109586" name="Text Box 15"/>
            <p:cNvSpPr txBox="1">
              <a:spLocks noChangeArrowheads="1"/>
            </p:cNvSpPr>
            <p:nvPr/>
          </p:nvSpPr>
          <p:spPr bwMode="auto">
            <a:xfrm>
              <a:off x="4517" y="89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pic>
          <p:nvPicPr>
            <p:cNvPr id="109587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1" y="3022"/>
              <a:ext cx="91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9572" name="Rectangle 1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9573" name="Rectangle 1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Text Box 2"/>
          <p:cNvSpPr txBox="1">
            <a:spLocks noChangeArrowheads="1"/>
          </p:cNvSpPr>
          <p:nvPr/>
        </p:nvSpPr>
        <p:spPr bwMode="auto">
          <a:xfrm>
            <a:off x="193675" y="1233488"/>
            <a:ext cx="8431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سه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ox, oy , oz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که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دو به دو بر هم عمودند، در نظرمی گیریم.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این محورها نسبت به هم به نحوه های مختلفی قرار می گیرند.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شکل زیر روش قرار گرفتن آنها را مشاهده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0700" y="2314575"/>
            <a:ext cx="8228013" cy="3027363"/>
            <a:chOff x="328" y="1344"/>
            <a:chExt cx="5183" cy="1907"/>
          </a:xfrm>
        </p:grpSpPr>
        <p:sp>
          <p:nvSpPr>
            <p:cNvPr id="110603" name="Line 4"/>
            <p:cNvSpPr>
              <a:spLocks noChangeShapeType="1"/>
            </p:cNvSpPr>
            <p:nvPr/>
          </p:nvSpPr>
          <p:spPr bwMode="auto">
            <a:xfrm>
              <a:off x="373" y="2480"/>
              <a:ext cx="1678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604" name="Line 5"/>
            <p:cNvSpPr>
              <a:spLocks noChangeShapeType="1"/>
            </p:cNvSpPr>
            <p:nvPr/>
          </p:nvSpPr>
          <p:spPr bwMode="auto">
            <a:xfrm flipV="1">
              <a:off x="1054" y="1482"/>
              <a:ext cx="0" cy="1769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605" name="Line 6"/>
            <p:cNvSpPr>
              <a:spLocks noChangeShapeType="1"/>
            </p:cNvSpPr>
            <p:nvPr/>
          </p:nvSpPr>
          <p:spPr bwMode="auto">
            <a:xfrm flipH="1">
              <a:off x="328" y="1709"/>
              <a:ext cx="1723" cy="136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606" name="Line 7"/>
            <p:cNvSpPr>
              <a:spLocks noChangeShapeType="1"/>
            </p:cNvSpPr>
            <p:nvPr/>
          </p:nvSpPr>
          <p:spPr bwMode="auto">
            <a:xfrm>
              <a:off x="2959" y="2480"/>
              <a:ext cx="99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607" name="Line 8"/>
            <p:cNvSpPr>
              <a:spLocks noChangeShapeType="1"/>
            </p:cNvSpPr>
            <p:nvPr/>
          </p:nvSpPr>
          <p:spPr bwMode="auto">
            <a:xfrm flipV="1">
              <a:off x="2959" y="1482"/>
              <a:ext cx="0" cy="99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608" name="Line 9"/>
            <p:cNvSpPr>
              <a:spLocks noChangeShapeType="1"/>
            </p:cNvSpPr>
            <p:nvPr/>
          </p:nvSpPr>
          <p:spPr bwMode="auto">
            <a:xfrm flipH="1">
              <a:off x="2233" y="2480"/>
              <a:ext cx="726" cy="58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609" name="Line 10"/>
            <p:cNvSpPr>
              <a:spLocks noChangeShapeType="1"/>
            </p:cNvSpPr>
            <p:nvPr/>
          </p:nvSpPr>
          <p:spPr bwMode="auto">
            <a:xfrm>
              <a:off x="4501" y="2480"/>
              <a:ext cx="997" cy="0"/>
            </a:xfrm>
            <a:prstGeom prst="line">
              <a:avLst/>
            </a:prstGeom>
            <a:noFill/>
            <a:ln w="9525">
              <a:solidFill>
                <a:srgbClr val="D32DA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610" name="Line 11"/>
            <p:cNvSpPr>
              <a:spLocks noChangeShapeType="1"/>
            </p:cNvSpPr>
            <p:nvPr/>
          </p:nvSpPr>
          <p:spPr bwMode="auto">
            <a:xfrm flipV="1">
              <a:off x="4501" y="1482"/>
              <a:ext cx="0" cy="998"/>
            </a:xfrm>
            <a:prstGeom prst="line">
              <a:avLst/>
            </a:prstGeom>
            <a:noFill/>
            <a:ln w="9525">
              <a:solidFill>
                <a:srgbClr val="D32DA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611" name="Line 12"/>
            <p:cNvSpPr>
              <a:spLocks noChangeShapeType="1"/>
            </p:cNvSpPr>
            <p:nvPr/>
          </p:nvSpPr>
          <p:spPr bwMode="auto">
            <a:xfrm flipH="1">
              <a:off x="3775" y="2480"/>
              <a:ext cx="726" cy="589"/>
            </a:xfrm>
            <a:prstGeom prst="line">
              <a:avLst/>
            </a:prstGeom>
            <a:noFill/>
            <a:ln w="9525">
              <a:solidFill>
                <a:srgbClr val="D32DA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612" name="Text Box 13"/>
            <p:cNvSpPr txBox="1">
              <a:spLocks noChangeArrowheads="1"/>
            </p:cNvSpPr>
            <p:nvPr/>
          </p:nvSpPr>
          <p:spPr bwMode="auto">
            <a:xfrm>
              <a:off x="371" y="293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10613" name="Text Box 14"/>
            <p:cNvSpPr txBox="1">
              <a:spLocks noChangeArrowheads="1"/>
            </p:cNvSpPr>
            <p:nvPr/>
          </p:nvSpPr>
          <p:spPr bwMode="auto">
            <a:xfrm>
              <a:off x="858" y="139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10614" name="Text Box 15"/>
            <p:cNvSpPr txBox="1">
              <a:spLocks noChangeArrowheads="1"/>
            </p:cNvSpPr>
            <p:nvPr/>
          </p:nvSpPr>
          <p:spPr bwMode="auto">
            <a:xfrm>
              <a:off x="1915" y="2253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110615" name="Text Box 16"/>
            <p:cNvSpPr txBox="1">
              <a:spLocks noChangeArrowheads="1"/>
            </p:cNvSpPr>
            <p:nvPr/>
          </p:nvSpPr>
          <p:spPr bwMode="auto">
            <a:xfrm>
              <a:off x="2276" y="293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10616" name="Text Box 17"/>
            <p:cNvSpPr txBox="1">
              <a:spLocks noChangeArrowheads="1"/>
            </p:cNvSpPr>
            <p:nvPr/>
          </p:nvSpPr>
          <p:spPr bwMode="auto">
            <a:xfrm>
              <a:off x="2944" y="134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10617" name="Text Box 18"/>
            <p:cNvSpPr txBox="1">
              <a:spLocks noChangeArrowheads="1"/>
            </p:cNvSpPr>
            <p:nvPr/>
          </p:nvSpPr>
          <p:spPr bwMode="auto">
            <a:xfrm>
              <a:off x="2868" y="241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10618" name="Text Box 19"/>
            <p:cNvSpPr txBox="1">
              <a:spLocks noChangeArrowheads="1"/>
            </p:cNvSpPr>
            <p:nvPr/>
          </p:nvSpPr>
          <p:spPr bwMode="auto">
            <a:xfrm>
              <a:off x="3828" y="2230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110619" name="Text Box 20"/>
            <p:cNvSpPr txBox="1">
              <a:spLocks noChangeArrowheads="1"/>
            </p:cNvSpPr>
            <p:nvPr/>
          </p:nvSpPr>
          <p:spPr bwMode="auto">
            <a:xfrm>
              <a:off x="3770" y="2933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110620" name="Text Box 21"/>
            <p:cNvSpPr txBox="1">
              <a:spLocks noChangeArrowheads="1"/>
            </p:cNvSpPr>
            <p:nvPr/>
          </p:nvSpPr>
          <p:spPr bwMode="auto">
            <a:xfrm>
              <a:off x="4499" y="138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10621" name="Text Box 22"/>
            <p:cNvSpPr txBox="1">
              <a:spLocks noChangeArrowheads="1"/>
            </p:cNvSpPr>
            <p:nvPr/>
          </p:nvSpPr>
          <p:spPr bwMode="auto">
            <a:xfrm>
              <a:off x="5315" y="218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10622" name="Text Box 23"/>
            <p:cNvSpPr txBox="1">
              <a:spLocks noChangeArrowheads="1"/>
            </p:cNvSpPr>
            <p:nvPr/>
          </p:nvSpPr>
          <p:spPr bwMode="auto">
            <a:xfrm>
              <a:off x="4441" y="243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10623" name="Text Box 24"/>
            <p:cNvSpPr txBox="1">
              <a:spLocks noChangeArrowheads="1"/>
            </p:cNvSpPr>
            <p:nvPr/>
          </p:nvSpPr>
          <p:spPr bwMode="auto">
            <a:xfrm>
              <a:off x="1039" y="243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</p:grpSp>
      <p:sp>
        <p:nvSpPr>
          <p:cNvPr id="521241" name="Text Box 25"/>
          <p:cNvSpPr txBox="1">
            <a:spLocks noChangeArrowheads="1"/>
          </p:cNvSpPr>
          <p:nvPr/>
        </p:nvSpPr>
        <p:spPr bwMode="auto">
          <a:xfrm>
            <a:off x="1403350" y="5626100"/>
            <a:ext cx="6645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این روشهای قرار گرفتن را اصلاً می توان به دو دسته افراز کرد: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                        راستگرد و چپگرد</a:t>
            </a:r>
            <a:endParaRPr lang="en-US" sz="2400" b="1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21242" name="Rectangle 26"/>
          <p:cNvSpPr>
            <a:spLocks noChangeArrowheads="1"/>
          </p:cNvSpPr>
          <p:nvPr/>
        </p:nvSpPr>
        <p:spPr bwMode="auto">
          <a:xfrm>
            <a:off x="3059113" y="333375"/>
            <a:ext cx="3744912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21243" name="Text Box 27"/>
          <p:cNvSpPr txBox="1">
            <a:spLocks noChangeArrowheads="1"/>
          </p:cNvSpPr>
          <p:nvPr/>
        </p:nvSpPr>
        <p:spPr bwMode="auto">
          <a:xfrm>
            <a:off x="3221038" y="411163"/>
            <a:ext cx="35131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2. 2 مختصات فضایی  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21244" name="Line 28"/>
          <p:cNvSpPr>
            <a:spLocks noChangeShapeType="1"/>
          </p:cNvSpPr>
          <p:nvPr/>
        </p:nvSpPr>
        <p:spPr bwMode="auto">
          <a:xfrm>
            <a:off x="898525" y="116046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0601" name="Rectangle 3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0602" name="Rectangle 3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2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2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2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21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2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2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2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/>
      <p:bldP spid="521241" grpId="0"/>
      <p:bldP spid="52124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ext Box 2"/>
          <p:cNvSpPr txBox="1">
            <a:spLocks noChangeArrowheads="1"/>
          </p:cNvSpPr>
          <p:nvPr/>
        </p:nvSpPr>
        <p:spPr bwMode="auto">
          <a:xfrm>
            <a:off x="303213" y="242888"/>
            <a:ext cx="8248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2. 2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سه تایی مرتب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(ox,oy,oz)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را یک دستگاه راستگرد می نامیم اگر ناظری که در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ایستاده است و سرش در جهت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قرار دارد و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نگاه می کند 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طرف راست خود ببیند. دستگاهی را که راستگرد نباشد، چپگرد می نامیم.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2959100"/>
            <a:ext cx="6911975" cy="3133725"/>
            <a:chOff x="703" y="1864"/>
            <a:chExt cx="4354" cy="1974"/>
          </a:xfrm>
        </p:grpSpPr>
        <p:sp>
          <p:nvSpPr>
            <p:cNvPr id="111623" name="Line 4"/>
            <p:cNvSpPr>
              <a:spLocks noChangeShapeType="1"/>
            </p:cNvSpPr>
            <p:nvPr/>
          </p:nvSpPr>
          <p:spPr bwMode="auto">
            <a:xfrm>
              <a:off x="1429" y="3157"/>
              <a:ext cx="99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1624" name="Line 5"/>
            <p:cNvSpPr>
              <a:spLocks noChangeShapeType="1"/>
            </p:cNvSpPr>
            <p:nvPr/>
          </p:nvSpPr>
          <p:spPr bwMode="auto">
            <a:xfrm flipV="1">
              <a:off x="1429" y="2159"/>
              <a:ext cx="0" cy="99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1625" name="Line 6"/>
            <p:cNvSpPr>
              <a:spLocks noChangeShapeType="1"/>
            </p:cNvSpPr>
            <p:nvPr/>
          </p:nvSpPr>
          <p:spPr bwMode="auto">
            <a:xfrm flipH="1">
              <a:off x="703" y="3157"/>
              <a:ext cx="726" cy="58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1626" name="Line 7"/>
            <p:cNvSpPr>
              <a:spLocks noChangeShapeType="1"/>
            </p:cNvSpPr>
            <p:nvPr/>
          </p:nvSpPr>
          <p:spPr bwMode="auto">
            <a:xfrm>
              <a:off x="4047" y="2955"/>
              <a:ext cx="997" cy="0"/>
            </a:xfrm>
            <a:prstGeom prst="line">
              <a:avLst/>
            </a:prstGeom>
            <a:noFill/>
            <a:ln w="9525">
              <a:solidFill>
                <a:srgbClr val="D32DA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1627" name="Line 8"/>
            <p:cNvSpPr>
              <a:spLocks noChangeShapeType="1"/>
            </p:cNvSpPr>
            <p:nvPr/>
          </p:nvSpPr>
          <p:spPr bwMode="auto">
            <a:xfrm flipV="1">
              <a:off x="4047" y="1957"/>
              <a:ext cx="0" cy="998"/>
            </a:xfrm>
            <a:prstGeom prst="line">
              <a:avLst/>
            </a:prstGeom>
            <a:noFill/>
            <a:ln w="9525">
              <a:solidFill>
                <a:srgbClr val="D32DA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1628" name="Line 9"/>
            <p:cNvSpPr>
              <a:spLocks noChangeShapeType="1"/>
            </p:cNvSpPr>
            <p:nvPr/>
          </p:nvSpPr>
          <p:spPr bwMode="auto">
            <a:xfrm flipH="1">
              <a:off x="3321" y="2955"/>
              <a:ext cx="726" cy="589"/>
            </a:xfrm>
            <a:prstGeom prst="line">
              <a:avLst/>
            </a:prstGeom>
            <a:noFill/>
            <a:ln w="9525">
              <a:solidFill>
                <a:srgbClr val="D32DA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1629" name="Text Box 10"/>
            <p:cNvSpPr txBox="1">
              <a:spLocks noChangeArrowheads="1"/>
            </p:cNvSpPr>
            <p:nvPr/>
          </p:nvSpPr>
          <p:spPr bwMode="auto">
            <a:xfrm>
              <a:off x="748" y="358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11630" name="Text Box 11"/>
            <p:cNvSpPr txBox="1">
              <a:spLocks noChangeArrowheads="1"/>
            </p:cNvSpPr>
            <p:nvPr/>
          </p:nvSpPr>
          <p:spPr bwMode="auto">
            <a:xfrm>
              <a:off x="1423" y="2021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111631" name="Text Box 12"/>
            <p:cNvSpPr txBox="1">
              <a:spLocks noChangeArrowheads="1"/>
            </p:cNvSpPr>
            <p:nvPr/>
          </p:nvSpPr>
          <p:spPr bwMode="auto">
            <a:xfrm>
              <a:off x="1338" y="308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11632" name="Text Box 13"/>
            <p:cNvSpPr txBox="1">
              <a:spLocks noChangeArrowheads="1"/>
            </p:cNvSpPr>
            <p:nvPr/>
          </p:nvSpPr>
          <p:spPr bwMode="auto">
            <a:xfrm>
              <a:off x="2289" y="290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11633" name="Text Box 14"/>
            <p:cNvSpPr txBox="1">
              <a:spLocks noChangeArrowheads="1"/>
            </p:cNvSpPr>
            <p:nvPr/>
          </p:nvSpPr>
          <p:spPr bwMode="auto">
            <a:xfrm>
              <a:off x="3358" y="354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11634" name="Text Box 15"/>
            <p:cNvSpPr txBox="1">
              <a:spLocks noChangeArrowheads="1"/>
            </p:cNvSpPr>
            <p:nvPr/>
          </p:nvSpPr>
          <p:spPr bwMode="auto">
            <a:xfrm>
              <a:off x="4054" y="1864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111635" name="Text Box 16"/>
            <p:cNvSpPr txBox="1">
              <a:spLocks noChangeArrowheads="1"/>
            </p:cNvSpPr>
            <p:nvPr/>
          </p:nvSpPr>
          <p:spPr bwMode="auto">
            <a:xfrm>
              <a:off x="4861" y="265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11636" name="Text Box 17"/>
            <p:cNvSpPr txBox="1">
              <a:spLocks noChangeArrowheads="1"/>
            </p:cNvSpPr>
            <p:nvPr/>
          </p:nvSpPr>
          <p:spPr bwMode="auto">
            <a:xfrm>
              <a:off x="3987" y="290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11637" name="Text Box 18"/>
            <p:cNvSpPr txBox="1">
              <a:spLocks noChangeArrowheads="1"/>
            </p:cNvSpPr>
            <p:nvPr/>
          </p:nvSpPr>
          <p:spPr bwMode="auto">
            <a:xfrm>
              <a:off x="1241" y="3524"/>
              <a:ext cx="9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دستگاه چپگرد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11638" name="Text Box 19"/>
            <p:cNvSpPr txBox="1">
              <a:spLocks noChangeArrowheads="1"/>
            </p:cNvSpPr>
            <p:nvPr/>
          </p:nvSpPr>
          <p:spPr bwMode="auto">
            <a:xfrm>
              <a:off x="3975" y="3406"/>
              <a:ext cx="9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دستگاه راستگرد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1621" name="Rectangle 2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622" name="Rectangle 2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2"/>
          <p:cNvSpPr txBox="1">
            <a:spLocks noChangeArrowheads="1"/>
          </p:cNvSpPr>
          <p:nvPr/>
        </p:nvSpPr>
        <p:spPr bwMode="auto">
          <a:xfrm>
            <a:off x="350838" y="288925"/>
            <a:ext cx="82740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این به بعد با دستگاههای راستگرد سرو کار خواهیم داشت.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1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دستگاه راستگرد را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oxyz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یا به ختصار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xyz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نشان خواهیم داد و آن رادستگاه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xyz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خواهیم خواند.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500063" y="2133600"/>
            <a:ext cx="82121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با استفاده از دستگاه راستگرد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xyz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هر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فضا یک سه تایی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مرتب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(a,b,c)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اعداد حقیقی نظیر می شود.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 , b, a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ترتیب </a:t>
            </a:r>
            <a:r>
              <a:rPr lang="en-US" sz="2000">
                <a:cs typeface="B Nazanin" pitchFamily="2" charset="-78"/>
              </a:rPr>
              <a:t>–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مختــص،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-y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مختص و </a:t>
            </a:r>
            <a:r>
              <a:rPr lang="en-US" sz="2000">
                <a:cs typeface="B Nazanin" pitchFamily="2" charset="-78"/>
              </a:rPr>
              <a:t>–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مختص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نامیم.به دلیل این تناظراست که گاه نقطه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با سه تایی مرتب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(a,b,c)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یکی می گیریم و می نویسیم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A=(a,b,c)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ونیــز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گاه می نویسیم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A(a,b,c)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بدین معنی که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ترتیب دارای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-x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مختص،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-y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مختص و </a:t>
            </a:r>
            <a:r>
              <a:rPr lang="en-US" sz="2000">
                <a:cs typeface="B Nazanin" pitchFamily="2" charset="-78"/>
              </a:rPr>
              <a:t>–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مختص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c, b, a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2645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2646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/>
      <p:bldP spid="52326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1050" y="800100"/>
            <a:ext cx="5640388" cy="5005388"/>
            <a:chOff x="1292" y="504"/>
            <a:chExt cx="3553" cy="3153"/>
          </a:xfrm>
        </p:grpSpPr>
        <p:sp>
          <p:nvSpPr>
            <p:cNvPr id="113670" name="Line 3"/>
            <p:cNvSpPr>
              <a:spLocks noChangeShapeType="1"/>
            </p:cNvSpPr>
            <p:nvPr/>
          </p:nvSpPr>
          <p:spPr bwMode="auto">
            <a:xfrm>
              <a:off x="2426" y="2182"/>
              <a:ext cx="2404" cy="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3671" name="Line 4"/>
            <p:cNvSpPr>
              <a:spLocks noChangeShapeType="1"/>
            </p:cNvSpPr>
            <p:nvPr/>
          </p:nvSpPr>
          <p:spPr bwMode="auto">
            <a:xfrm flipV="1">
              <a:off x="2426" y="543"/>
              <a:ext cx="0" cy="163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3672" name="Line 5"/>
            <p:cNvSpPr>
              <a:spLocks noChangeShapeType="1"/>
            </p:cNvSpPr>
            <p:nvPr/>
          </p:nvSpPr>
          <p:spPr bwMode="auto">
            <a:xfrm flipH="1">
              <a:off x="1292" y="1025"/>
              <a:ext cx="2585" cy="20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3673" name="Text Box 6"/>
            <p:cNvSpPr txBox="1">
              <a:spLocks noChangeArrowheads="1"/>
            </p:cNvSpPr>
            <p:nvPr/>
          </p:nvSpPr>
          <p:spPr bwMode="auto">
            <a:xfrm>
              <a:off x="1337" y="308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13674" name="Text Box 7"/>
            <p:cNvSpPr txBox="1">
              <a:spLocks noChangeArrowheads="1"/>
            </p:cNvSpPr>
            <p:nvPr/>
          </p:nvSpPr>
          <p:spPr bwMode="auto">
            <a:xfrm>
              <a:off x="2426" y="504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113675" name="Text Box 8"/>
            <p:cNvSpPr txBox="1">
              <a:spLocks noChangeArrowheads="1"/>
            </p:cNvSpPr>
            <p:nvPr/>
          </p:nvSpPr>
          <p:spPr bwMode="auto">
            <a:xfrm>
              <a:off x="2335" y="211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13676" name="Text Box 9"/>
            <p:cNvSpPr txBox="1">
              <a:spLocks noChangeArrowheads="1"/>
            </p:cNvSpPr>
            <p:nvPr/>
          </p:nvSpPr>
          <p:spPr bwMode="auto">
            <a:xfrm>
              <a:off x="4649" y="191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13677" name="Text Box 10"/>
            <p:cNvSpPr txBox="1">
              <a:spLocks noChangeArrowheads="1"/>
            </p:cNvSpPr>
            <p:nvPr/>
          </p:nvSpPr>
          <p:spPr bwMode="auto">
            <a:xfrm>
              <a:off x="2118" y="3407"/>
              <a:ext cx="1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دستگاه مختصات </a:t>
              </a:r>
              <a:r>
                <a:rPr lang="en-US" sz="2000">
                  <a:latin typeface="Times New Roman" pitchFamily="18" charset="0"/>
                  <a:cs typeface="B Nazanin" pitchFamily="2" charset="-78"/>
                </a:rPr>
                <a:t>xyz</a:t>
              </a:r>
              <a:r>
                <a:rPr lang="fa-IR" sz="2000">
                  <a:latin typeface="Times New Roman" pitchFamily="18" charset="0"/>
                  <a:cs typeface="B Nazanin" pitchFamily="2" charset="-78"/>
                </a:rPr>
                <a:t> 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13678" name="Line 11"/>
            <p:cNvSpPr>
              <a:spLocks noChangeShapeType="1"/>
            </p:cNvSpPr>
            <p:nvPr/>
          </p:nvSpPr>
          <p:spPr bwMode="auto">
            <a:xfrm>
              <a:off x="1836" y="2681"/>
              <a:ext cx="2041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3679" name="Line 12"/>
            <p:cNvSpPr>
              <a:spLocks noChangeShapeType="1"/>
            </p:cNvSpPr>
            <p:nvPr/>
          </p:nvSpPr>
          <p:spPr bwMode="auto">
            <a:xfrm>
              <a:off x="3877" y="1049"/>
              <a:ext cx="0" cy="163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3680" name="Line 13"/>
            <p:cNvSpPr>
              <a:spLocks noChangeShapeType="1"/>
            </p:cNvSpPr>
            <p:nvPr/>
          </p:nvSpPr>
          <p:spPr bwMode="auto">
            <a:xfrm flipV="1">
              <a:off x="3877" y="2227"/>
              <a:ext cx="681" cy="45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3681" name="Text Box 14"/>
            <p:cNvSpPr txBox="1">
              <a:spLocks noChangeArrowheads="1"/>
            </p:cNvSpPr>
            <p:nvPr/>
          </p:nvSpPr>
          <p:spPr bwMode="auto">
            <a:xfrm>
              <a:off x="2560" y="268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113682" name="Text Box 15"/>
            <p:cNvSpPr txBox="1">
              <a:spLocks noChangeArrowheads="1"/>
            </p:cNvSpPr>
            <p:nvPr/>
          </p:nvSpPr>
          <p:spPr bwMode="auto">
            <a:xfrm>
              <a:off x="3791" y="2681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113683" name="Text Box 16"/>
            <p:cNvSpPr txBox="1">
              <a:spLocks noChangeArrowheads="1"/>
            </p:cNvSpPr>
            <p:nvPr/>
          </p:nvSpPr>
          <p:spPr bwMode="auto">
            <a:xfrm>
              <a:off x="4111" y="2409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113684" name="Text Box 17"/>
            <p:cNvSpPr txBox="1">
              <a:spLocks noChangeArrowheads="1"/>
            </p:cNvSpPr>
            <p:nvPr/>
          </p:nvSpPr>
          <p:spPr bwMode="auto">
            <a:xfrm>
              <a:off x="3872" y="1681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sp>
          <p:nvSpPr>
            <p:cNvPr id="113685" name="Text Box 18"/>
            <p:cNvSpPr txBox="1">
              <a:spLocks noChangeArrowheads="1"/>
            </p:cNvSpPr>
            <p:nvPr/>
          </p:nvSpPr>
          <p:spPr bwMode="auto">
            <a:xfrm>
              <a:off x="2560" y="166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v</a:t>
              </a:r>
            </a:p>
          </p:txBody>
        </p:sp>
        <p:sp>
          <p:nvSpPr>
            <p:cNvPr id="113686" name="Text Box 19"/>
            <p:cNvSpPr txBox="1">
              <a:spLocks noChangeArrowheads="1"/>
            </p:cNvSpPr>
            <p:nvPr/>
          </p:nvSpPr>
          <p:spPr bwMode="auto">
            <a:xfrm>
              <a:off x="3691" y="730"/>
              <a:ext cx="6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A(a,b,c)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3668" name="Rectangle 2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3669" name="Rectangle 2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395288" y="280988"/>
            <a:ext cx="8301037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اثبات: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        و در تعريف همگرایی    را مساوی با              انتخاب کنید.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ایــن صـــــــورت     وجـــود دارد کـــه از            نتيـــجه مــی شود: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حال با استفاده از نــامساوی مثلث و نامساوی های فـــوق به ازای        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واگرا از این رو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این یک تناقض است ، ولذا           .با استفاده از این گزاره تعريف زیر را داریم.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836613"/>
            <a:ext cx="504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908050"/>
            <a:ext cx="2190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692150"/>
            <a:ext cx="6858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484313"/>
            <a:ext cx="30321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1557338"/>
            <a:ext cx="7223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2168525"/>
            <a:ext cx="396081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4127500"/>
            <a:ext cx="4464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3357563"/>
            <a:ext cx="5794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8263" y="5949950"/>
            <a:ext cx="504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8125" y="5084763"/>
            <a:ext cx="509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326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327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2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2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23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23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23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23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ext Box 2"/>
          <p:cNvSpPr txBox="1">
            <a:spLocks noChangeArrowheads="1"/>
          </p:cNvSpPr>
          <p:nvPr/>
        </p:nvSpPr>
        <p:spPr bwMode="auto">
          <a:xfrm>
            <a:off x="749300" y="242888"/>
            <a:ext cx="77311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2. 2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دستگاه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xyz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یک دستگاه مختصات دکارتی برای فضا وعددهای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a, b, 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مختصات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388938" y="2349500"/>
            <a:ext cx="817245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4. 2.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در فضا متناطر است با مجموعه  نقاط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، معادله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معادله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نامیم. بدین معنی که هر نقطه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واقع بر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دارای 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همین ترتیب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معادله صفحه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yoz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 یعنی هر نقطه واقع بر صفحه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yoz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دارای 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. و نیز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معادله صفحه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3716338"/>
            <a:ext cx="36687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4694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4695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  <p:bldP spid="52531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 Box 2"/>
          <p:cNvSpPr txBox="1">
            <a:spLocks noChangeArrowheads="1"/>
          </p:cNvSpPr>
          <p:nvPr/>
        </p:nvSpPr>
        <p:spPr bwMode="auto">
          <a:xfrm>
            <a:off x="611188" y="601663"/>
            <a:ext cx="806608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5. 2. 2 تعریف </a:t>
            </a:r>
          </a:p>
          <a:p>
            <a:pPr>
              <a:lnSpc>
                <a:spcPct val="2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صفحه های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zox , yoz , xoy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که معادله های آنها به ترتیب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0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 = 0 z = 0, x =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2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 ، صفحه مختصات می نامیم.</a:t>
            </a:r>
          </a:p>
          <a:p>
            <a:pPr>
              <a:lnSpc>
                <a:spcPct val="250000"/>
              </a:lnSpc>
              <a:buClr>
                <a:srgbClr val="FA6306"/>
              </a:buClr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منظور از اصطلاح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</a:p>
          <a:p>
            <a:pPr>
              <a:lnSpc>
                <a:spcPct val="2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شکل اسلاید بعدی صفحه های مختصات را نشان داده ایم.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5716" name="Rectangle 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5717" name="Rectangle 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836613"/>
            <a:ext cx="9144000" cy="6858000"/>
            <a:chOff x="432" y="164"/>
            <a:chExt cx="5328" cy="4156"/>
          </a:xfrm>
        </p:grpSpPr>
        <p:pic>
          <p:nvPicPr>
            <p:cNvPr id="116739" name="Picture 3" descr="untitle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64"/>
              <a:ext cx="5328" cy="4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2835" y="935"/>
              <a:ext cx="499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B Nazanin" pitchFamily="2" charset="-78"/>
                </a:rPr>
                <a:t>x=0</a:t>
              </a:r>
            </a:p>
          </p:txBody>
        </p:sp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 rot="-1657134">
              <a:off x="2245" y="1752"/>
              <a:ext cx="45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B Nazanin" pitchFamily="2" charset="-78"/>
                </a:rPr>
                <a:t>z=0</a:t>
              </a:r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 rot="-4579721">
              <a:off x="1588" y="1365"/>
              <a:ext cx="45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B Nazanin" pitchFamily="2" charset="-78"/>
                </a:rPr>
                <a:t>y=0</a:t>
              </a:r>
            </a:p>
          </p:txBody>
        </p:sp>
        <p:sp>
          <p:nvSpPr>
            <p:cNvPr id="116743" name="Text Box 7"/>
            <p:cNvSpPr txBox="1">
              <a:spLocks noChangeArrowheads="1"/>
            </p:cNvSpPr>
            <p:nvPr/>
          </p:nvSpPr>
          <p:spPr bwMode="auto">
            <a:xfrm>
              <a:off x="2451" y="3114"/>
              <a:ext cx="142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400">
                  <a:latin typeface="Times New Roman" pitchFamily="18" charset="0"/>
                  <a:cs typeface="B Nazanin" pitchFamily="2" charset="-78"/>
                </a:rPr>
                <a:t>صفحه های مختصات </a:t>
              </a:r>
              <a:endParaRPr lang="en-US" sz="2400">
                <a:latin typeface="Times New Roman" pitchFamily="18" charset="0"/>
                <a:cs typeface="B Nazanin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404813"/>
            <a:ext cx="6913562" cy="4752975"/>
            <a:chOff x="521" y="255"/>
            <a:chExt cx="4355" cy="2994"/>
          </a:xfrm>
        </p:grpSpPr>
        <p:sp>
          <p:nvSpPr>
            <p:cNvPr id="117766" name="Line 3"/>
            <p:cNvSpPr>
              <a:spLocks noChangeShapeType="1"/>
            </p:cNvSpPr>
            <p:nvPr/>
          </p:nvSpPr>
          <p:spPr bwMode="auto">
            <a:xfrm>
              <a:off x="2517" y="2024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67" name="Line 4"/>
            <p:cNvSpPr>
              <a:spLocks noChangeShapeType="1"/>
            </p:cNvSpPr>
            <p:nvPr/>
          </p:nvSpPr>
          <p:spPr bwMode="auto">
            <a:xfrm flipH="1">
              <a:off x="1020" y="1253"/>
              <a:ext cx="2404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68" name="Line 5"/>
            <p:cNvSpPr>
              <a:spLocks noChangeShapeType="1"/>
            </p:cNvSpPr>
            <p:nvPr/>
          </p:nvSpPr>
          <p:spPr bwMode="auto">
            <a:xfrm flipV="1">
              <a:off x="2517" y="255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69" name="Line 6"/>
            <p:cNvSpPr>
              <a:spLocks noChangeShapeType="1"/>
            </p:cNvSpPr>
            <p:nvPr/>
          </p:nvSpPr>
          <p:spPr bwMode="auto">
            <a:xfrm>
              <a:off x="2835" y="197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0" name="Line 7"/>
            <p:cNvSpPr>
              <a:spLocks noChangeShapeType="1"/>
            </p:cNvSpPr>
            <p:nvPr/>
          </p:nvSpPr>
          <p:spPr bwMode="auto">
            <a:xfrm>
              <a:off x="3152" y="197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1" name="Line 8"/>
            <p:cNvSpPr>
              <a:spLocks noChangeShapeType="1"/>
            </p:cNvSpPr>
            <p:nvPr/>
          </p:nvSpPr>
          <p:spPr bwMode="auto">
            <a:xfrm>
              <a:off x="3470" y="197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2" name="Line 9"/>
            <p:cNvSpPr>
              <a:spLocks noChangeShapeType="1"/>
            </p:cNvSpPr>
            <p:nvPr/>
          </p:nvSpPr>
          <p:spPr bwMode="auto">
            <a:xfrm>
              <a:off x="3742" y="197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3" name="Line 10"/>
            <p:cNvSpPr>
              <a:spLocks noChangeShapeType="1"/>
            </p:cNvSpPr>
            <p:nvPr/>
          </p:nvSpPr>
          <p:spPr bwMode="auto">
            <a:xfrm>
              <a:off x="2245" y="2205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4" name="Line 11"/>
            <p:cNvSpPr>
              <a:spLocks noChangeShapeType="1"/>
            </p:cNvSpPr>
            <p:nvPr/>
          </p:nvSpPr>
          <p:spPr bwMode="auto">
            <a:xfrm>
              <a:off x="2018" y="2387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5" name="Line 12"/>
            <p:cNvSpPr>
              <a:spLocks noChangeShapeType="1"/>
            </p:cNvSpPr>
            <p:nvPr/>
          </p:nvSpPr>
          <p:spPr bwMode="auto">
            <a:xfrm>
              <a:off x="1791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6" name="Line 13"/>
            <p:cNvSpPr>
              <a:spLocks noChangeShapeType="1"/>
            </p:cNvSpPr>
            <p:nvPr/>
          </p:nvSpPr>
          <p:spPr bwMode="auto">
            <a:xfrm>
              <a:off x="1565" y="2750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7" name="Line 14"/>
            <p:cNvSpPr>
              <a:spLocks noChangeShapeType="1"/>
            </p:cNvSpPr>
            <p:nvPr/>
          </p:nvSpPr>
          <p:spPr bwMode="auto">
            <a:xfrm>
              <a:off x="2472" y="17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8" name="Line 15"/>
            <p:cNvSpPr>
              <a:spLocks noChangeShapeType="1"/>
            </p:cNvSpPr>
            <p:nvPr/>
          </p:nvSpPr>
          <p:spPr bwMode="auto">
            <a:xfrm>
              <a:off x="2472" y="138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79" name="Line 16"/>
            <p:cNvSpPr>
              <a:spLocks noChangeShapeType="1"/>
            </p:cNvSpPr>
            <p:nvPr/>
          </p:nvSpPr>
          <p:spPr bwMode="auto">
            <a:xfrm>
              <a:off x="2472" y="107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80" name="Line 17"/>
            <p:cNvSpPr>
              <a:spLocks noChangeShapeType="1"/>
            </p:cNvSpPr>
            <p:nvPr/>
          </p:nvSpPr>
          <p:spPr bwMode="auto">
            <a:xfrm>
              <a:off x="2472" y="79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81" name="Line 18"/>
            <p:cNvSpPr>
              <a:spLocks noChangeShapeType="1"/>
            </p:cNvSpPr>
            <p:nvPr/>
          </p:nvSpPr>
          <p:spPr bwMode="auto">
            <a:xfrm>
              <a:off x="2064" y="2432"/>
              <a:ext cx="108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82" name="Line 19"/>
            <p:cNvSpPr>
              <a:spLocks noChangeShapeType="1"/>
            </p:cNvSpPr>
            <p:nvPr/>
          </p:nvSpPr>
          <p:spPr bwMode="auto">
            <a:xfrm flipV="1">
              <a:off x="3152" y="1026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oval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83" name="Text Box 20"/>
            <p:cNvSpPr txBox="1">
              <a:spLocks noChangeArrowheads="1"/>
            </p:cNvSpPr>
            <p:nvPr/>
          </p:nvSpPr>
          <p:spPr bwMode="auto">
            <a:xfrm>
              <a:off x="3157" y="981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Times New Roman" pitchFamily="18" charset="0"/>
                  <a:cs typeface="B Nazanin" pitchFamily="2" charset="-78"/>
                </a:rPr>
                <a:t>A(2, 2, 4)</a:t>
              </a:r>
            </a:p>
          </p:txBody>
        </p:sp>
        <p:sp>
          <p:nvSpPr>
            <p:cNvPr id="117784" name="Line 21"/>
            <p:cNvSpPr>
              <a:spLocks noChangeShapeType="1"/>
            </p:cNvSpPr>
            <p:nvPr/>
          </p:nvSpPr>
          <p:spPr bwMode="auto">
            <a:xfrm flipH="1">
              <a:off x="521" y="2024"/>
              <a:ext cx="19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85" name="Line 22"/>
            <p:cNvSpPr>
              <a:spLocks noChangeShapeType="1"/>
            </p:cNvSpPr>
            <p:nvPr/>
          </p:nvSpPr>
          <p:spPr bwMode="auto">
            <a:xfrm>
              <a:off x="2154" y="197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86" name="Line 23"/>
            <p:cNvSpPr>
              <a:spLocks noChangeShapeType="1"/>
            </p:cNvSpPr>
            <p:nvPr/>
          </p:nvSpPr>
          <p:spPr bwMode="auto">
            <a:xfrm>
              <a:off x="1791" y="197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87" name="Line 24"/>
            <p:cNvSpPr>
              <a:spLocks noChangeShapeType="1"/>
            </p:cNvSpPr>
            <p:nvPr/>
          </p:nvSpPr>
          <p:spPr bwMode="auto">
            <a:xfrm flipH="1">
              <a:off x="2154" y="2205"/>
              <a:ext cx="136" cy="0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88" name="Line 25"/>
            <p:cNvSpPr>
              <a:spLocks noChangeShapeType="1"/>
            </p:cNvSpPr>
            <p:nvPr/>
          </p:nvSpPr>
          <p:spPr bwMode="auto">
            <a:xfrm flipV="1">
              <a:off x="2154" y="799"/>
              <a:ext cx="0" cy="1406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prstDash val="dash"/>
              <a:round/>
              <a:headEnd/>
              <a:tailEnd type="oval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89" name="Text Box 26"/>
            <p:cNvSpPr txBox="1">
              <a:spLocks noChangeArrowheads="1"/>
            </p:cNvSpPr>
            <p:nvPr/>
          </p:nvSpPr>
          <p:spPr bwMode="auto">
            <a:xfrm>
              <a:off x="1383" y="754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99"/>
                  </a:solidFill>
                  <a:latin typeface="Times New Roman" pitchFamily="18" charset="0"/>
                  <a:cs typeface="B Nazanin" pitchFamily="2" charset="-78"/>
                </a:rPr>
                <a:t>B(1, -1, 5)</a:t>
              </a:r>
            </a:p>
          </p:txBody>
        </p:sp>
        <p:sp>
          <p:nvSpPr>
            <p:cNvPr id="117790" name="Line 27"/>
            <p:cNvSpPr>
              <a:spLocks noChangeShapeType="1"/>
            </p:cNvSpPr>
            <p:nvPr/>
          </p:nvSpPr>
          <p:spPr bwMode="auto">
            <a:xfrm>
              <a:off x="2744" y="1752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91" name="Line 28"/>
            <p:cNvSpPr>
              <a:spLocks noChangeShapeType="1"/>
            </p:cNvSpPr>
            <p:nvPr/>
          </p:nvSpPr>
          <p:spPr bwMode="auto">
            <a:xfrm>
              <a:off x="2971" y="1570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92" name="Line 29"/>
            <p:cNvSpPr>
              <a:spLocks noChangeShapeType="1"/>
            </p:cNvSpPr>
            <p:nvPr/>
          </p:nvSpPr>
          <p:spPr bwMode="auto">
            <a:xfrm>
              <a:off x="2971" y="1616"/>
              <a:ext cx="771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93" name="Line 30"/>
            <p:cNvSpPr>
              <a:spLocks noChangeShapeType="1"/>
            </p:cNvSpPr>
            <p:nvPr/>
          </p:nvSpPr>
          <p:spPr bwMode="auto">
            <a:xfrm>
              <a:off x="3742" y="1616"/>
              <a:ext cx="0" cy="136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Dot"/>
              <a:round/>
              <a:headEnd/>
              <a:tailEnd type="oval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794" name="Text Box 31"/>
            <p:cNvSpPr txBox="1">
              <a:spLocks noChangeArrowheads="1"/>
            </p:cNvSpPr>
            <p:nvPr/>
          </p:nvSpPr>
          <p:spPr bwMode="auto">
            <a:xfrm>
              <a:off x="3749" y="2795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Times New Roman" pitchFamily="18" charset="0"/>
                  <a:cs typeface="B Nazanin" pitchFamily="2" charset="-78"/>
                </a:rPr>
                <a:t>C(-2, 4, -4)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7764" name="Rectangle 3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7765" name="Rectangle 3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Text Box 2"/>
          <p:cNvSpPr txBox="1">
            <a:spLocks noChangeArrowheads="1"/>
          </p:cNvSpPr>
          <p:nvPr/>
        </p:nvSpPr>
        <p:spPr bwMode="auto">
          <a:xfrm>
            <a:off x="1755775" y="84138"/>
            <a:ext cx="67246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9. 2. 2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B(x,y,z)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,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 A(a,b,c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دو نقطه در فضا باشند،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فاصله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آنها را با           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نشان می دهیم و تعریف می کنیم</a:t>
            </a:r>
          </a:p>
          <a:p>
            <a:pPr>
              <a:lnSpc>
                <a:spcPct val="20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       *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بنا بر این تعریف داریم</a:t>
            </a:r>
          </a:p>
          <a:p>
            <a:pPr>
              <a:lnSpc>
                <a:spcPct val="20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لذا فاصله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مساوی است با فاصله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یعنی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29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565400"/>
            <a:ext cx="413226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35063"/>
            <a:ext cx="55562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076700"/>
            <a:ext cx="41560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5805488"/>
            <a:ext cx="18732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879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879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415925" y="242888"/>
            <a:ext cx="81359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10. 2. 2 قضیه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ازای سه نقطه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A(a,b,c)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               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رابطه زیر برقرار است.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یعنی 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ABC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 مثاث در فضا باشد، آنگاه طول هر ضلع آن از مجموع دو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ضلع دیگرش بیشتر نیست، و لذا نابرابری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نابرابری مثلث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0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916113"/>
            <a:ext cx="284321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125538"/>
            <a:ext cx="1606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3082925" y="4059238"/>
            <a:ext cx="5397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11. 2.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فاصله نقطه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B(1, 2, 3)  , A(1,-1, 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برابراست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0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88" y="5589588"/>
            <a:ext cx="57515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9816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9817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3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/>
      <p:bldP spid="53043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084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084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819150" y="-26988"/>
            <a:ext cx="77851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13. 2. 2 تعریف (کره)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کره ای به مرکز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C(a,b,c)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شعاع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مجموعه نقاطی چون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فضا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 به طوریکه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عبارت دیگر مجموعه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کره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مرکز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(a,b,c)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شعاع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1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719263"/>
            <a:ext cx="13684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944813"/>
            <a:ext cx="6357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5921375" y="4387850"/>
            <a:ext cx="27035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معادله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یا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معادله کره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14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816475"/>
            <a:ext cx="3768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5753100"/>
            <a:ext cx="34559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3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3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3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1" grpId="0"/>
      <p:bldP spid="531464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287338" y="407988"/>
            <a:ext cx="84089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معمولاً کره را با معادله اش می خوانیم و مثلاً می گو ئیم کره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گوئیم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داخل کره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واقع است اگر در نابرابری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صدق کند. به همین ترتیب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خارج کره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اگر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مجموعه  نقاط واقع در داخل (خارج) کره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داخل کره ( خارج کره)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125538"/>
            <a:ext cx="34559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708275"/>
            <a:ext cx="34559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076700"/>
            <a:ext cx="34559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186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186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3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289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289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1900238" y="153988"/>
            <a:ext cx="665162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14. 2. 2 مثال</a:t>
            </a: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کره ای به مرکز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(0,0,0)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شعاع 2 عبارت است از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داخل این کره ، مجموعه نقاط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به طوری که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شکل زیر کره                           را نمایش داده ایم.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3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236663"/>
            <a:ext cx="47005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460625"/>
            <a:ext cx="17049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63713" y="3068638"/>
            <a:ext cx="5640387" cy="3459162"/>
            <a:chOff x="779" y="1977"/>
            <a:chExt cx="3553" cy="2179"/>
          </a:xfrm>
        </p:grpSpPr>
        <p:sp>
          <p:nvSpPr>
            <p:cNvPr id="122887" name="Line 9"/>
            <p:cNvSpPr>
              <a:spLocks noChangeShapeType="1"/>
            </p:cNvSpPr>
            <p:nvPr/>
          </p:nvSpPr>
          <p:spPr bwMode="auto">
            <a:xfrm>
              <a:off x="2426" y="3113"/>
              <a:ext cx="1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22888" name="Line 10"/>
            <p:cNvSpPr>
              <a:spLocks noChangeShapeType="1"/>
            </p:cNvSpPr>
            <p:nvPr/>
          </p:nvSpPr>
          <p:spPr bwMode="auto">
            <a:xfrm flipH="1">
              <a:off x="839" y="3113"/>
              <a:ext cx="1587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22889" name="Line 11"/>
            <p:cNvSpPr>
              <a:spLocks noChangeShapeType="1"/>
            </p:cNvSpPr>
            <p:nvPr/>
          </p:nvSpPr>
          <p:spPr bwMode="auto">
            <a:xfrm flipV="1">
              <a:off x="2426" y="2024"/>
              <a:ext cx="0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22890" name="Oval 12"/>
            <p:cNvSpPr>
              <a:spLocks noChangeArrowheads="1"/>
            </p:cNvSpPr>
            <p:nvPr/>
          </p:nvSpPr>
          <p:spPr bwMode="auto">
            <a:xfrm>
              <a:off x="1655" y="2296"/>
              <a:ext cx="1542" cy="1633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2891" name="Oval 13"/>
            <p:cNvSpPr>
              <a:spLocks noChangeArrowheads="1"/>
            </p:cNvSpPr>
            <p:nvPr/>
          </p:nvSpPr>
          <p:spPr bwMode="auto">
            <a:xfrm>
              <a:off x="1655" y="2931"/>
              <a:ext cx="1543" cy="318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2892" name="Text Box 14"/>
            <p:cNvSpPr txBox="1">
              <a:spLocks noChangeArrowheads="1"/>
            </p:cNvSpPr>
            <p:nvPr/>
          </p:nvSpPr>
          <p:spPr bwMode="auto">
            <a:xfrm>
              <a:off x="779" y="383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22893" name="Text Box 15"/>
            <p:cNvSpPr txBox="1">
              <a:spLocks noChangeArrowheads="1"/>
            </p:cNvSpPr>
            <p:nvPr/>
          </p:nvSpPr>
          <p:spPr bwMode="auto">
            <a:xfrm>
              <a:off x="2245" y="1977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122894" name="Text Box 16"/>
            <p:cNvSpPr txBox="1">
              <a:spLocks noChangeArrowheads="1"/>
            </p:cNvSpPr>
            <p:nvPr/>
          </p:nvSpPr>
          <p:spPr bwMode="auto">
            <a:xfrm>
              <a:off x="3939" y="282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22895" name="Text Box 17"/>
            <p:cNvSpPr txBox="1">
              <a:spLocks noChangeArrowheads="1"/>
            </p:cNvSpPr>
            <p:nvPr/>
          </p:nvSpPr>
          <p:spPr bwMode="auto">
            <a:xfrm>
              <a:off x="2666" y="2884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r</a:t>
              </a:r>
            </a:p>
          </p:txBody>
        </p:sp>
        <p:sp>
          <p:nvSpPr>
            <p:cNvPr id="122896" name="Text Box 18"/>
            <p:cNvSpPr txBox="1">
              <a:spLocks noChangeArrowheads="1"/>
            </p:cNvSpPr>
            <p:nvPr/>
          </p:nvSpPr>
          <p:spPr bwMode="auto">
            <a:xfrm>
              <a:off x="2245" y="293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2771775" y="188913"/>
            <a:ext cx="3671888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2801938" y="268288"/>
            <a:ext cx="35004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3. 2 بردارهای فضایی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34532" name="Line 4"/>
          <p:cNvSpPr>
            <a:spLocks noChangeShapeType="1"/>
          </p:cNvSpPr>
          <p:nvPr/>
        </p:nvSpPr>
        <p:spPr bwMode="auto">
          <a:xfrm>
            <a:off x="898525" y="10525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2622550" y="1177925"/>
            <a:ext cx="57134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3. 2 تعریف ( بردارهای یکه متعارفی)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فرض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اندازه هر یک از این بردارها برابر 1 می باشد.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بردارها بردارهای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یکه متعارف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نامیده می شوند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4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133600"/>
            <a:ext cx="42481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4535" name="Text Box 7"/>
          <p:cNvSpPr txBox="1">
            <a:spLocks noChangeArrowheads="1"/>
          </p:cNvSpPr>
          <p:nvPr/>
        </p:nvSpPr>
        <p:spPr bwMode="auto">
          <a:xfrm>
            <a:off x="366713" y="3817938"/>
            <a:ext cx="7897812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بردارهای فضایی       داده شده باشد، و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انتهای این بردار، دارای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A(a,b,c)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باشد، آنگاه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به هر نقطه فضا یک بردار فضایی به مبدا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وبه هر بردار فضایی با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مبدا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فقط یک نقطه در فضا می توان نسبت داد.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45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860800"/>
            <a:ext cx="4206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941888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391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391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3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animBg="1"/>
      <p:bldP spid="534531" grpId="0"/>
      <p:bldP spid="534533" grpId="0"/>
      <p:bldP spid="5345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468313" y="641350"/>
            <a:ext cx="81565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 . 1 . 1 تعريف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دنبـــاله         به عدد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همگـــرا باشد مــی نویسیــــم: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مـــی گوییم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حد دنبـــاله       است . همچنین این نمــاد را وقتــی 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    واگــــرا باشد نیز به کار می بریم . یعنی اگر        به     واگــرا باشــد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آنگاه 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141663"/>
            <a:ext cx="504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700213"/>
            <a:ext cx="5048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068638"/>
            <a:ext cx="504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789363"/>
            <a:ext cx="504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32568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3933825"/>
            <a:ext cx="2873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933825"/>
            <a:ext cx="2873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5205413"/>
            <a:ext cx="14398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348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49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494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494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1717675" y="22225"/>
            <a:ext cx="67532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3. 3. 2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بردار فضایی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عددهای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c, b, 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ترتیب </a:t>
            </a:r>
            <a:r>
              <a:rPr lang="en-US" sz="2000">
                <a:cs typeface="B Nazanin" pitchFamily="2" charset="-78"/>
              </a:rPr>
              <a:t>–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k , -j , -i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مولفه های     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5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341438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916113"/>
            <a:ext cx="42068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5560" name="Text Box 8"/>
          <p:cNvSpPr txBox="1">
            <a:spLocks noChangeArrowheads="1"/>
          </p:cNvSpPr>
          <p:nvPr/>
        </p:nvSpPr>
        <p:spPr bwMode="auto">
          <a:xfrm>
            <a:off x="1490663" y="2809875"/>
            <a:ext cx="69897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گو ئیم دو بردار فضایی               برابرند و می نویسیم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مولفه های همنام آنها برابر باشند ، یعنی ، دو بردار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برابرند اگر واتنها 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 = c , y = b , x = a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1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عبارت دیگر دو بردار برابرند اگر قابل تشخیص نباشند.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55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852738"/>
            <a:ext cx="42068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6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852738"/>
            <a:ext cx="581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6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917825"/>
            <a:ext cx="9810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6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933825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6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4581525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3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3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3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3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3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7" grpId="0"/>
      <p:bldP spid="53556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597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597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190500" y="98425"/>
            <a:ext cx="843438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5. 3. 2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می کنیم                                                         دو بردار فضایی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عددی حقیقی باشد.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منظور از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مجموع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دو بردار             برداری است چون       به طوری که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65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862013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325" y="836613"/>
            <a:ext cx="24415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1557338"/>
            <a:ext cx="2825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7575" y="1989138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9875" y="1989138"/>
            <a:ext cx="581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1989138"/>
            <a:ext cx="4000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2781300"/>
            <a:ext cx="4137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9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3573463"/>
            <a:ext cx="15001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0" name="Text Box 14"/>
          <p:cNvSpPr txBox="1">
            <a:spLocks noChangeArrowheads="1"/>
          </p:cNvSpPr>
          <p:nvPr/>
        </p:nvSpPr>
        <p:spPr bwMode="auto">
          <a:xfrm>
            <a:off x="522288" y="4478338"/>
            <a:ext cx="8174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منظور از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حاصلضرب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در بردار        ، برداری است چون      که به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صورت زیر تعریف می شود: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659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645025"/>
            <a:ext cx="2873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9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437063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93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22388" y="4437063"/>
            <a:ext cx="42068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94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68538" y="5445125"/>
            <a:ext cx="3417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95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87675" y="6021388"/>
            <a:ext cx="15414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6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36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36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36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36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36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36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1" grpId="0"/>
      <p:bldP spid="53659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354013" y="169863"/>
            <a:ext cx="81264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6. 3.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بردارهای                                             و عدد        ، بردارهای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                               را به دست آورید.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7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981075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25" y="908050"/>
            <a:ext cx="1387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9400" y="1062038"/>
            <a:ext cx="7191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628775"/>
            <a:ext cx="920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4775" y="1628775"/>
            <a:ext cx="7810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1557338"/>
            <a:ext cx="1990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0225" y="1628775"/>
            <a:ext cx="762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1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2420938"/>
            <a:ext cx="5576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1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3213100"/>
            <a:ext cx="35210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12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2988" y="4076700"/>
            <a:ext cx="28273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13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42988" y="4941888"/>
            <a:ext cx="4984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6991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6992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3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3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3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3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3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4029075" y="482600"/>
            <a:ext cx="47386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9. 3.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می کنیم</a:t>
            </a:r>
          </a:p>
          <a:p>
            <a:pPr>
              <a:lnSpc>
                <a:spcPct val="150000"/>
              </a:lnSpc>
            </a:pPr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                    را حل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349500"/>
            <a:ext cx="172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292225"/>
            <a:ext cx="17478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292225"/>
            <a:ext cx="25177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7999413" y="3162300"/>
            <a:ext cx="768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  <a:endParaRPr lang="en-US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8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644900"/>
            <a:ext cx="41767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32" name="Text Box 8"/>
          <p:cNvSpPr txBox="1">
            <a:spLocks noChangeArrowheads="1"/>
          </p:cNvSpPr>
          <p:nvPr/>
        </p:nvSpPr>
        <p:spPr bwMode="auto">
          <a:xfrm>
            <a:off x="8172450" y="4340225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ویا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86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5373688"/>
            <a:ext cx="20812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8011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8012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3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3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3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/>
      <p:bldP spid="538630" grpId="0"/>
      <p:bldP spid="53863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2903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903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39653" name="Text Box 5"/>
          <p:cNvSpPr txBox="1">
            <a:spLocks noChangeArrowheads="1"/>
          </p:cNvSpPr>
          <p:nvPr/>
        </p:nvSpPr>
        <p:spPr bwMode="auto">
          <a:xfrm>
            <a:off x="2043113" y="4003675"/>
            <a:ext cx="653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معادله                         مقادیر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39654" name="Text Box 6"/>
          <p:cNvSpPr txBox="1">
            <a:spLocks noChangeArrowheads="1"/>
          </p:cNvSpPr>
          <p:nvPr/>
        </p:nvSpPr>
        <p:spPr bwMode="auto">
          <a:xfrm>
            <a:off x="5092700" y="4652963"/>
            <a:ext cx="35607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 قضیه فوق باید داشته باشیم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96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860800"/>
            <a:ext cx="18716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5516563"/>
            <a:ext cx="2533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9657" name="Text Box 9"/>
          <p:cNvSpPr txBox="1">
            <a:spLocks noChangeArrowheads="1"/>
          </p:cNvSpPr>
          <p:nvPr/>
        </p:nvSpPr>
        <p:spPr bwMode="auto">
          <a:xfrm>
            <a:off x="3155950" y="265113"/>
            <a:ext cx="554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                             را حل کنید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1838325" y="773113"/>
            <a:ext cx="6837363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 قضیه فوق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ویا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 -1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 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از اینرو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1 = -1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 در نتیجه معادله جواب ندارد.</a:t>
            </a:r>
          </a:p>
        </p:txBody>
      </p:sp>
      <p:pic>
        <p:nvPicPr>
          <p:cNvPr id="5396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88913"/>
            <a:ext cx="1643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6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341438"/>
            <a:ext cx="1506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6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2276475"/>
            <a:ext cx="28527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39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39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39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39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39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3" grpId="0"/>
      <p:bldP spid="539654" grpId="0"/>
      <p:bldP spid="539657" grpId="0"/>
      <p:bldP spid="539658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495300" y="169863"/>
            <a:ext cx="812958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14. 3. 2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ازای دو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A(a,b,c)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B(x, 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اندازه بردار       را با        نشان میدهیم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آن را برابر با فاصله دو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تعریف می کنیم. یعنی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0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981075"/>
            <a:ext cx="514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08050"/>
            <a:ext cx="592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50" y="2422525"/>
            <a:ext cx="49053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3303588" y="3051175"/>
            <a:ext cx="51768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15. 3.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طول بردار                             مساوی 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06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789363"/>
            <a:ext cx="23383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6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4941888"/>
            <a:ext cx="46148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005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005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4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4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/>
      <p:bldP spid="54067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1619250" y="188913"/>
            <a:ext cx="6192838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41699" name="Text Box 3"/>
          <p:cNvSpPr txBox="1">
            <a:spLocks noChangeArrowheads="1"/>
          </p:cNvSpPr>
          <p:nvPr/>
        </p:nvSpPr>
        <p:spPr bwMode="auto">
          <a:xfrm>
            <a:off x="1625600" y="268288"/>
            <a:ext cx="6045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4. 2 زاویه بین دو بردار ، ضرب داخلی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41700" name="Line 4"/>
          <p:cNvSpPr>
            <a:spLocks noChangeShapeType="1"/>
          </p:cNvSpPr>
          <p:nvPr/>
        </p:nvSpPr>
        <p:spPr bwMode="auto">
          <a:xfrm>
            <a:off x="898525" y="10525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757238" y="1177925"/>
            <a:ext cx="743585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4. 2 تعریف (حاصلضرب داخلی)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منظور از حاصلضرب داخلی دو بردار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عدد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ax +by+cz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 . این عدد را با            نشان می دهیم ، یعنی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 = z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آنگاه بردارهای               به بردارهایی در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تبدیل می شوند و حاصلضرب داخلی آنها  از فرمول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دست می آید.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1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89138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565400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068638"/>
            <a:ext cx="1079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644900"/>
            <a:ext cx="2827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4149725"/>
            <a:ext cx="10795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5300663"/>
            <a:ext cx="22875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1085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1086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4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54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4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4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animBg="1"/>
      <p:bldP spid="541699" grpId="0"/>
      <p:bldP spid="541701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211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211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4743450" y="-100013"/>
            <a:ext cx="380841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3. 4.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حاصلضرب داخلی بردارهای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27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925" y="638175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638175"/>
            <a:ext cx="23399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7812088" y="1844675"/>
            <a:ext cx="768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27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133600"/>
            <a:ext cx="28082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0" name="Text Box 10"/>
          <p:cNvSpPr txBox="1">
            <a:spLocks noChangeArrowheads="1"/>
          </p:cNvSpPr>
          <p:nvPr/>
        </p:nvSpPr>
        <p:spPr bwMode="auto">
          <a:xfrm>
            <a:off x="2565400" y="2959100"/>
            <a:ext cx="5843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طول بردار                                مساوی 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27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6438" y="2882900"/>
            <a:ext cx="21605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3789363"/>
            <a:ext cx="45196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3" name="Text Box 13"/>
          <p:cNvSpPr txBox="1">
            <a:spLocks noChangeArrowheads="1"/>
          </p:cNvSpPr>
          <p:nvPr/>
        </p:nvSpPr>
        <p:spPr bwMode="auto">
          <a:xfrm>
            <a:off x="1862138" y="4752975"/>
            <a:ext cx="6689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بردارهای (الف) و بردار                            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ولذا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273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4676775"/>
            <a:ext cx="1979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5397500"/>
            <a:ext cx="2571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6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03475" y="6189663"/>
            <a:ext cx="3883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4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4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4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4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4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5" grpId="0"/>
      <p:bldP spid="542728" grpId="0"/>
      <p:bldP spid="542730" grpId="0"/>
      <p:bldP spid="54273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785813" y="309563"/>
            <a:ext cx="74787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5. 4. 2 قضیه ( نابرابری کوشی-  شوارتس)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ازای دو بردار                                                       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برابری  برقرار است اگر و تنها اگر عددی چون   وجود داشته باشد که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بطه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نابرابری کوشی شوراتس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3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412875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365250"/>
            <a:ext cx="24939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997200"/>
            <a:ext cx="257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060575"/>
            <a:ext cx="24479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7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2325" y="3592513"/>
            <a:ext cx="16970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3129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3130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43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43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43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415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415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739775" y="-144463"/>
            <a:ext cx="788511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6. 4. 2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زاویه                    را که در  رابطه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صدق می کند، زاویه بین بردارهای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47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738" y="738188"/>
            <a:ext cx="16192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169988"/>
            <a:ext cx="10795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7596188" y="1944688"/>
            <a:ext cx="982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نتیجه</a:t>
            </a:r>
            <a:endParaRPr lang="en-US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47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133600"/>
            <a:ext cx="6446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889000" y="2924175"/>
            <a:ext cx="7662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7. 4.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زاویه بین بردارهای                                         را پیداکنید.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47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716338"/>
            <a:ext cx="17478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8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3686175"/>
            <a:ext cx="16192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781" name="Text Box 13"/>
          <p:cNvSpPr txBox="1">
            <a:spLocks noChangeArrowheads="1"/>
          </p:cNvSpPr>
          <p:nvPr/>
        </p:nvSpPr>
        <p:spPr bwMode="auto">
          <a:xfrm>
            <a:off x="7599363" y="4162425"/>
            <a:ext cx="9525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</a:t>
            </a:r>
          </a:p>
          <a:p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478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4652963"/>
            <a:ext cx="4371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83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5949950"/>
            <a:ext cx="19272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44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44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44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4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4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4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3" grpId="0"/>
      <p:bldP spid="544776" grpId="0"/>
      <p:bldP spid="544778" grpId="0"/>
      <p:bldP spid="5447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3132138" y="476250"/>
            <a:ext cx="5492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 . 1 . 1 مثال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 با            به 0 همگراست.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611188" y="1865313"/>
            <a:ext cx="8085137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برای مشاهده این امر ،          را در نظر بگیرید و قرار دهید            . که در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آن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 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نماد جزء صحیح است . در ایـــن صورت از           و تعـــريف جزء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صحیـــح نتيجه مــی شود که            و لذا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نتيجه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5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412875"/>
            <a:ext cx="5032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357313"/>
            <a:ext cx="647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492375"/>
            <a:ext cx="5127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9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173288"/>
            <a:ext cx="8461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99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3141663"/>
            <a:ext cx="649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9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716338"/>
            <a:ext cx="5492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99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4703763"/>
            <a:ext cx="26638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99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5773738"/>
            <a:ext cx="14398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373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374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6" grpId="0"/>
      <p:bldP spid="42598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663575" y="11113"/>
            <a:ext cx="788828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9. 4. 2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پای عمود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 خط       باشد، بردار   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تصویر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روی      و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اندازه   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مولفه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روی       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5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25538"/>
            <a:ext cx="5127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938" y="1125538"/>
            <a:ext cx="4873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125538"/>
            <a:ext cx="5619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125538"/>
            <a:ext cx="5127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844675"/>
            <a:ext cx="4873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44675"/>
            <a:ext cx="5619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916113"/>
            <a:ext cx="5127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47813" y="2420938"/>
            <a:ext cx="5905500" cy="2252662"/>
            <a:chOff x="657" y="1525"/>
            <a:chExt cx="4355" cy="1844"/>
          </a:xfrm>
        </p:grpSpPr>
        <p:sp>
          <p:nvSpPr>
            <p:cNvPr id="135186" name="Line 11"/>
            <p:cNvSpPr>
              <a:spLocks noChangeShapeType="1"/>
            </p:cNvSpPr>
            <p:nvPr/>
          </p:nvSpPr>
          <p:spPr bwMode="auto">
            <a:xfrm>
              <a:off x="657" y="3294"/>
              <a:ext cx="276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5187" name="Line 12"/>
            <p:cNvSpPr>
              <a:spLocks noChangeShapeType="1"/>
            </p:cNvSpPr>
            <p:nvPr/>
          </p:nvSpPr>
          <p:spPr bwMode="auto">
            <a:xfrm flipV="1">
              <a:off x="657" y="1661"/>
              <a:ext cx="2722" cy="163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5188" name="Line 13"/>
            <p:cNvSpPr>
              <a:spLocks noChangeShapeType="1"/>
            </p:cNvSpPr>
            <p:nvPr/>
          </p:nvSpPr>
          <p:spPr bwMode="auto">
            <a:xfrm>
              <a:off x="3379" y="3294"/>
              <a:ext cx="1633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5189" name="Line 14"/>
            <p:cNvSpPr>
              <a:spLocks noChangeShapeType="1"/>
            </p:cNvSpPr>
            <p:nvPr/>
          </p:nvSpPr>
          <p:spPr bwMode="auto">
            <a:xfrm>
              <a:off x="3379" y="1661"/>
              <a:ext cx="0" cy="163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5190" name="Text Box 15"/>
            <p:cNvSpPr txBox="1">
              <a:spLocks noChangeArrowheads="1"/>
            </p:cNvSpPr>
            <p:nvPr/>
          </p:nvSpPr>
          <p:spPr bwMode="auto">
            <a:xfrm>
              <a:off x="3344" y="3022"/>
              <a:ext cx="24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135191" name="Text Box 16"/>
            <p:cNvSpPr txBox="1">
              <a:spLocks noChangeArrowheads="1"/>
            </p:cNvSpPr>
            <p:nvPr/>
          </p:nvSpPr>
          <p:spPr bwMode="auto">
            <a:xfrm>
              <a:off x="4772" y="3044"/>
              <a:ext cx="24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135192" name="Text Box 17"/>
            <p:cNvSpPr txBox="1">
              <a:spLocks noChangeArrowheads="1"/>
            </p:cNvSpPr>
            <p:nvPr/>
          </p:nvSpPr>
          <p:spPr bwMode="auto">
            <a:xfrm>
              <a:off x="3201" y="1525"/>
              <a:ext cx="365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  A</a:t>
              </a:r>
            </a:p>
          </p:txBody>
        </p:sp>
        <p:pic>
          <p:nvPicPr>
            <p:cNvPr id="135193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976"/>
              <a:ext cx="16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5811" name="Text Box 19"/>
          <p:cNvSpPr txBox="1">
            <a:spLocks noChangeArrowheads="1"/>
          </p:cNvSpPr>
          <p:nvPr/>
        </p:nvSpPr>
        <p:spPr bwMode="auto">
          <a:xfrm>
            <a:off x="3911600" y="4945063"/>
            <a:ext cx="471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در نتیجه تصویر       بر       عبارت است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581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868863"/>
            <a:ext cx="5619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13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868863"/>
            <a:ext cx="5127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14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5445125"/>
            <a:ext cx="23860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5184" name="Rectangle 2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5185" name="Rectangle 2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4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4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4" grpId="0"/>
      <p:bldP spid="545811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620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620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314325" y="44450"/>
            <a:ext cx="83105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10. 4.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تصویر بردار                            راروی بردار                          و اندازه این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تصویر راپیدا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6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82638"/>
            <a:ext cx="2249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808038"/>
            <a:ext cx="17224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2268538" y="1916113"/>
            <a:ext cx="6346825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تعاریف باید        و              را پیدا کنیم.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لذا اگر        تصویر        بر        باشد،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نیز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68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282825"/>
            <a:ext cx="592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282825"/>
            <a:ext cx="10175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3003550"/>
            <a:ext cx="31670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3003550"/>
            <a:ext cx="2592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3795713"/>
            <a:ext cx="4873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3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5963" y="3795713"/>
            <a:ext cx="5619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31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3800" y="3795713"/>
            <a:ext cx="5127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32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58888" y="4371975"/>
            <a:ext cx="6756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33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55875" y="5589588"/>
            <a:ext cx="36464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46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46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46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46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46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546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46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4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2241550" y="260350"/>
            <a:ext cx="4752975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2195513" y="339725"/>
            <a:ext cx="46577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5. 2 خط در صفحه و در فضا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47844" name="Line 4"/>
          <p:cNvSpPr>
            <a:spLocks noChangeShapeType="1"/>
          </p:cNvSpPr>
          <p:nvPr/>
        </p:nvSpPr>
        <p:spPr bwMode="auto">
          <a:xfrm>
            <a:off x="827088" y="1125538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420688" y="1177925"/>
            <a:ext cx="808037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5. 2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خط جهت 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مبدا     و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در جهت مثبت آن درنظرمی گیریم 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      همسنگ بردار        با مبدا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O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 یکه                 را سو یا جهت بردار       ، سو یا جهت بردار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، و سو یا جهت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زاویه های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U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با جهت های مثبت محور های مختصات را زاویه 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هادی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U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                 یا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7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725" y="2060575"/>
            <a:ext cx="322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2420938"/>
            <a:ext cx="5095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2638" y="2492375"/>
            <a:ext cx="5556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4800" y="3429000"/>
            <a:ext cx="11636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9538" y="3573463"/>
            <a:ext cx="5095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5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7188" y="4724400"/>
            <a:ext cx="5556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4663" y="5773738"/>
            <a:ext cx="5095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5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64238" y="5805488"/>
            <a:ext cx="7889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7231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7232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 animBg="1"/>
      <p:bldP spid="547843" grpId="0"/>
      <p:bldP spid="547845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346075" y="288925"/>
            <a:ext cx="8350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              زاویه های هادی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U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ترتیب با محور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z, y, x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باشند،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کسینوسهای هادی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U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یا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8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2613" y="836613"/>
            <a:ext cx="7286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860425"/>
            <a:ext cx="7889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492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76250"/>
            <a:ext cx="3540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476250"/>
            <a:ext cx="431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3250" y="1084263"/>
            <a:ext cx="6159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7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1052513"/>
            <a:ext cx="7921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87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0288" y="1052513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1188" y="1836738"/>
            <a:ext cx="4324350" cy="4400550"/>
            <a:chOff x="385" y="1157"/>
            <a:chExt cx="2724" cy="2772"/>
          </a:xfrm>
        </p:grpSpPr>
        <p:sp>
          <p:nvSpPr>
            <p:cNvPr id="138272" name="Line 12"/>
            <p:cNvSpPr>
              <a:spLocks noChangeShapeType="1"/>
            </p:cNvSpPr>
            <p:nvPr/>
          </p:nvSpPr>
          <p:spPr bwMode="auto">
            <a:xfrm>
              <a:off x="1429" y="2835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73" name="Line 13"/>
            <p:cNvSpPr>
              <a:spLocks noChangeShapeType="1"/>
            </p:cNvSpPr>
            <p:nvPr/>
          </p:nvSpPr>
          <p:spPr bwMode="auto">
            <a:xfrm flipV="1">
              <a:off x="1429" y="1157"/>
              <a:ext cx="0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74" name="Line 14"/>
            <p:cNvSpPr>
              <a:spLocks noChangeShapeType="1"/>
            </p:cNvSpPr>
            <p:nvPr/>
          </p:nvSpPr>
          <p:spPr bwMode="auto">
            <a:xfrm flipH="1">
              <a:off x="612" y="2835"/>
              <a:ext cx="817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75" name="Line 15"/>
            <p:cNvSpPr>
              <a:spLocks noChangeShapeType="1"/>
            </p:cNvSpPr>
            <p:nvPr/>
          </p:nvSpPr>
          <p:spPr bwMode="auto">
            <a:xfrm flipV="1">
              <a:off x="2109" y="2200"/>
              <a:ext cx="680" cy="317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76" name="Text Box 16"/>
            <p:cNvSpPr txBox="1">
              <a:spLocks noChangeArrowheads="1"/>
            </p:cNvSpPr>
            <p:nvPr/>
          </p:nvSpPr>
          <p:spPr bwMode="auto">
            <a:xfrm>
              <a:off x="463" y="315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38277" name="Text Box 17"/>
            <p:cNvSpPr txBox="1">
              <a:spLocks noChangeArrowheads="1"/>
            </p:cNvSpPr>
            <p:nvPr/>
          </p:nvSpPr>
          <p:spPr bwMode="auto">
            <a:xfrm>
              <a:off x="2913" y="251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38278" name="Text Box 18"/>
            <p:cNvSpPr txBox="1">
              <a:spLocks noChangeArrowheads="1"/>
            </p:cNvSpPr>
            <p:nvPr/>
          </p:nvSpPr>
          <p:spPr bwMode="auto">
            <a:xfrm>
              <a:off x="1156" y="1157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pic>
          <p:nvPicPr>
            <p:cNvPr id="138279" name="Picture 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19" y="3243"/>
              <a:ext cx="1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80" name="Picture 2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6" y="2517"/>
              <a:ext cx="12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81" name="Picture 2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01" y="2018"/>
              <a:ext cx="11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82" name="Arc 22"/>
            <p:cNvSpPr>
              <a:spLocks/>
            </p:cNvSpPr>
            <p:nvPr/>
          </p:nvSpPr>
          <p:spPr bwMode="auto">
            <a:xfrm rot="1914795">
              <a:off x="2109" y="2469"/>
              <a:ext cx="247" cy="499"/>
            </a:xfrm>
            <a:custGeom>
              <a:avLst/>
              <a:gdLst>
                <a:gd name="T0" fmla="*/ 0 w 19662"/>
                <a:gd name="T1" fmla="*/ 0 h 21600"/>
                <a:gd name="T2" fmla="*/ 247 w 19662"/>
                <a:gd name="T3" fmla="*/ 292 h 21600"/>
                <a:gd name="T4" fmla="*/ 0 w 19662"/>
                <a:gd name="T5" fmla="*/ 499 h 21600"/>
                <a:gd name="T6" fmla="*/ 0 60000 65536"/>
                <a:gd name="T7" fmla="*/ 0 60000 65536"/>
                <a:gd name="T8" fmla="*/ 0 60000 65536"/>
                <a:gd name="T9" fmla="*/ 0 w 19662"/>
                <a:gd name="T10" fmla="*/ 0 h 21600"/>
                <a:gd name="T11" fmla="*/ 19662 w 196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62" h="21600" fill="none" extrusionOk="0">
                  <a:moveTo>
                    <a:pt x="-1" y="0"/>
                  </a:moveTo>
                  <a:cubicBezTo>
                    <a:pt x="8468" y="0"/>
                    <a:pt x="16156" y="4948"/>
                    <a:pt x="19662" y="12657"/>
                  </a:cubicBezTo>
                </a:path>
                <a:path w="19662" h="21600" stroke="0" extrusionOk="0">
                  <a:moveTo>
                    <a:pt x="-1" y="0"/>
                  </a:moveTo>
                  <a:cubicBezTo>
                    <a:pt x="8468" y="0"/>
                    <a:pt x="16156" y="4948"/>
                    <a:pt x="19662" y="1265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A63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38283" name="Arc 23"/>
            <p:cNvSpPr>
              <a:spLocks/>
            </p:cNvSpPr>
            <p:nvPr/>
          </p:nvSpPr>
          <p:spPr bwMode="auto">
            <a:xfrm rot="11427995" flipH="1">
              <a:off x="928" y="2555"/>
              <a:ext cx="910" cy="771"/>
            </a:xfrm>
            <a:custGeom>
              <a:avLst/>
              <a:gdLst>
                <a:gd name="T0" fmla="*/ 0 w 24049"/>
                <a:gd name="T1" fmla="*/ 5 h 21600"/>
                <a:gd name="T2" fmla="*/ 910 w 24049"/>
                <a:gd name="T3" fmla="*/ 771 h 21600"/>
                <a:gd name="T4" fmla="*/ 93 w 24049"/>
                <a:gd name="T5" fmla="*/ 771 h 21600"/>
                <a:gd name="T6" fmla="*/ 0 60000 65536"/>
                <a:gd name="T7" fmla="*/ 0 60000 65536"/>
                <a:gd name="T8" fmla="*/ 0 60000 65536"/>
                <a:gd name="T9" fmla="*/ 0 w 24049"/>
                <a:gd name="T10" fmla="*/ 0 h 21600"/>
                <a:gd name="T11" fmla="*/ 24049 w 240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49" h="21600" fill="none" extrusionOk="0">
                  <a:moveTo>
                    <a:pt x="0" y="139"/>
                  </a:moveTo>
                  <a:cubicBezTo>
                    <a:pt x="813" y="46"/>
                    <a:pt x="1630" y="-1"/>
                    <a:pt x="2449" y="0"/>
                  </a:cubicBezTo>
                  <a:cubicBezTo>
                    <a:pt x="14378" y="0"/>
                    <a:pt x="24049" y="9670"/>
                    <a:pt x="24049" y="21600"/>
                  </a:cubicBezTo>
                </a:path>
                <a:path w="24049" h="21600" stroke="0" extrusionOk="0">
                  <a:moveTo>
                    <a:pt x="0" y="139"/>
                  </a:moveTo>
                  <a:cubicBezTo>
                    <a:pt x="813" y="46"/>
                    <a:pt x="1630" y="-1"/>
                    <a:pt x="2449" y="0"/>
                  </a:cubicBezTo>
                  <a:cubicBezTo>
                    <a:pt x="14378" y="0"/>
                    <a:pt x="24049" y="9670"/>
                    <a:pt x="24049" y="21600"/>
                  </a:cubicBezTo>
                  <a:lnTo>
                    <a:pt x="2449" y="2160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38284" name="Arc 24"/>
            <p:cNvSpPr>
              <a:spLocks/>
            </p:cNvSpPr>
            <p:nvPr/>
          </p:nvSpPr>
          <p:spPr bwMode="auto">
            <a:xfrm rot="10572595" flipH="1" flipV="1">
              <a:off x="1474" y="2291"/>
              <a:ext cx="618" cy="635"/>
            </a:xfrm>
            <a:custGeom>
              <a:avLst/>
              <a:gdLst>
                <a:gd name="T0" fmla="*/ 0 w 22659"/>
                <a:gd name="T1" fmla="*/ 27 h 21600"/>
                <a:gd name="T2" fmla="*/ 618 w 22659"/>
                <a:gd name="T3" fmla="*/ 222 h 21600"/>
                <a:gd name="T4" fmla="*/ 171 w 22659"/>
                <a:gd name="T5" fmla="*/ 635 h 21600"/>
                <a:gd name="T6" fmla="*/ 0 60000 65536"/>
                <a:gd name="T7" fmla="*/ 0 60000 65536"/>
                <a:gd name="T8" fmla="*/ 0 60000 65536"/>
                <a:gd name="T9" fmla="*/ 0 w 22659"/>
                <a:gd name="T10" fmla="*/ 0 h 21600"/>
                <a:gd name="T11" fmla="*/ 22659 w 226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9" h="21600" fill="none" extrusionOk="0">
                  <a:moveTo>
                    <a:pt x="-1" y="927"/>
                  </a:moveTo>
                  <a:cubicBezTo>
                    <a:pt x="2030" y="312"/>
                    <a:pt x="4141" y="-1"/>
                    <a:pt x="6263" y="0"/>
                  </a:cubicBezTo>
                  <a:cubicBezTo>
                    <a:pt x="12566" y="0"/>
                    <a:pt x="18555" y="2753"/>
                    <a:pt x="22658" y="7538"/>
                  </a:cubicBezTo>
                </a:path>
                <a:path w="22659" h="21600" stroke="0" extrusionOk="0">
                  <a:moveTo>
                    <a:pt x="-1" y="927"/>
                  </a:moveTo>
                  <a:cubicBezTo>
                    <a:pt x="2030" y="312"/>
                    <a:pt x="4141" y="-1"/>
                    <a:pt x="6263" y="0"/>
                  </a:cubicBezTo>
                  <a:cubicBezTo>
                    <a:pt x="12566" y="0"/>
                    <a:pt x="18555" y="2753"/>
                    <a:pt x="22658" y="7538"/>
                  </a:cubicBezTo>
                  <a:lnTo>
                    <a:pt x="6263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8285" name="Line 25"/>
            <p:cNvSpPr>
              <a:spLocks noChangeShapeType="1"/>
            </p:cNvSpPr>
            <p:nvPr/>
          </p:nvSpPr>
          <p:spPr bwMode="auto">
            <a:xfrm flipV="1">
              <a:off x="1429" y="2517"/>
              <a:ext cx="680" cy="31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86" name="Line 26"/>
            <p:cNvSpPr>
              <a:spLocks noChangeShapeType="1"/>
            </p:cNvSpPr>
            <p:nvPr/>
          </p:nvSpPr>
          <p:spPr bwMode="auto">
            <a:xfrm flipV="1">
              <a:off x="385" y="1157"/>
              <a:ext cx="1860" cy="113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87" name="Text Box 27"/>
            <p:cNvSpPr txBox="1">
              <a:spLocks noChangeArrowheads="1"/>
            </p:cNvSpPr>
            <p:nvPr/>
          </p:nvSpPr>
          <p:spPr bwMode="auto">
            <a:xfrm>
              <a:off x="2562" y="199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138288" name="Text Box 28"/>
            <p:cNvSpPr txBox="1">
              <a:spLocks noChangeArrowheads="1"/>
            </p:cNvSpPr>
            <p:nvPr/>
          </p:nvSpPr>
          <p:spPr bwMode="auto">
            <a:xfrm>
              <a:off x="1786" y="235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U</a:t>
              </a:r>
            </a:p>
          </p:txBody>
        </p:sp>
        <p:pic>
          <p:nvPicPr>
            <p:cNvPr id="138289" name="Picture 2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1837"/>
              <a:ext cx="20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90" name="Text Box 30"/>
            <p:cNvSpPr txBox="1">
              <a:spLocks noChangeArrowheads="1"/>
            </p:cNvSpPr>
            <p:nvPr/>
          </p:nvSpPr>
          <p:spPr bwMode="auto">
            <a:xfrm>
              <a:off x="1632" y="120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138291" name="Oval 31"/>
            <p:cNvSpPr>
              <a:spLocks noChangeArrowheads="1"/>
            </p:cNvSpPr>
            <p:nvPr/>
          </p:nvSpPr>
          <p:spPr bwMode="auto">
            <a:xfrm>
              <a:off x="612" y="2109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8292" name="Oval 32"/>
            <p:cNvSpPr>
              <a:spLocks noChangeArrowheads="1"/>
            </p:cNvSpPr>
            <p:nvPr/>
          </p:nvSpPr>
          <p:spPr bwMode="auto">
            <a:xfrm>
              <a:off x="1746" y="1428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8293" name="Text Box 33"/>
            <p:cNvSpPr txBox="1">
              <a:spLocks noChangeArrowheads="1"/>
            </p:cNvSpPr>
            <p:nvPr/>
          </p:nvSpPr>
          <p:spPr bwMode="auto">
            <a:xfrm>
              <a:off x="1412" y="3679"/>
              <a:ext cx="7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 در صفحه 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364163" y="1773238"/>
            <a:ext cx="3529012" cy="3852862"/>
            <a:chOff x="3379" y="1117"/>
            <a:chExt cx="2223" cy="2427"/>
          </a:xfrm>
        </p:grpSpPr>
        <p:sp>
          <p:nvSpPr>
            <p:cNvPr id="138256" name="Line 35"/>
            <p:cNvSpPr>
              <a:spLocks noChangeShapeType="1"/>
            </p:cNvSpPr>
            <p:nvPr/>
          </p:nvSpPr>
          <p:spPr bwMode="auto">
            <a:xfrm>
              <a:off x="3470" y="2750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57" name="Line 36"/>
            <p:cNvSpPr>
              <a:spLocks noChangeShapeType="1"/>
            </p:cNvSpPr>
            <p:nvPr/>
          </p:nvSpPr>
          <p:spPr bwMode="auto">
            <a:xfrm flipV="1">
              <a:off x="4150" y="1207"/>
              <a:ext cx="0" cy="2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58" name="Line 37"/>
            <p:cNvSpPr>
              <a:spLocks noChangeShapeType="1"/>
            </p:cNvSpPr>
            <p:nvPr/>
          </p:nvSpPr>
          <p:spPr bwMode="auto">
            <a:xfrm flipV="1">
              <a:off x="4604" y="1933"/>
              <a:ext cx="589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59" name="Arc 38"/>
            <p:cNvSpPr>
              <a:spLocks/>
            </p:cNvSpPr>
            <p:nvPr/>
          </p:nvSpPr>
          <p:spPr bwMode="auto">
            <a:xfrm rot="1846045">
              <a:off x="4493" y="2387"/>
              <a:ext cx="247" cy="499"/>
            </a:xfrm>
            <a:custGeom>
              <a:avLst/>
              <a:gdLst>
                <a:gd name="T0" fmla="*/ 0 w 19662"/>
                <a:gd name="T1" fmla="*/ 0 h 21600"/>
                <a:gd name="T2" fmla="*/ 247 w 19662"/>
                <a:gd name="T3" fmla="*/ 292 h 21600"/>
                <a:gd name="T4" fmla="*/ 0 w 19662"/>
                <a:gd name="T5" fmla="*/ 499 h 21600"/>
                <a:gd name="T6" fmla="*/ 0 60000 65536"/>
                <a:gd name="T7" fmla="*/ 0 60000 65536"/>
                <a:gd name="T8" fmla="*/ 0 60000 65536"/>
                <a:gd name="T9" fmla="*/ 0 w 19662"/>
                <a:gd name="T10" fmla="*/ 0 h 21600"/>
                <a:gd name="T11" fmla="*/ 19662 w 196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62" h="21600" fill="none" extrusionOk="0">
                  <a:moveTo>
                    <a:pt x="-1" y="0"/>
                  </a:moveTo>
                  <a:cubicBezTo>
                    <a:pt x="8468" y="0"/>
                    <a:pt x="16156" y="4948"/>
                    <a:pt x="19662" y="12657"/>
                  </a:cubicBezTo>
                </a:path>
                <a:path w="19662" h="21600" stroke="0" extrusionOk="0">
                  <a:moveTo>
                    <a:pt x="-1" y="0"/>
                  </a:moveTo>
                  <a:cubicBezTo>
                    <a:pt x="8468" y="0"/>
                    <a:pt x="16156" y="4948"/>
                    <a:pt x="19662" y="1265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A63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8260" name="Arc 39"/>
            <p:cNvSpPr>
              <a:spLocks/>
            </p:cNvSpPr>
            <p:nvPr/>
          </p:nvSpPr>
          <p:spPr bwMode="auto">
            <a:xfrm rot="10572595" flipH="1" flipV="1">
              <a:off x="4188" y="2478"/>
              <a:ext cx="280" cy="635"/>
            </a:xfrm>
            <a:custGeom>
              <a:avLst/>
              <a:gdLst>
                <a:gd name="T0" fmla="*/ 0 w 10281"/>
                <a:gd name="T1" fmla="*/ 8 h 21600"/>
                <a:gd name="T2" fmla="*/ 280 w 10281"/>
                <a:gd name="T3" fmla="*/ 33 h 21600"/>
                <a:gd name="T4" fmla="*/ 92 w 10281"/>
                <a:gd name="T5" fmla="*/ 635 h 21600"/>
                <a:gd name="T6" fmla="*/ 0 60000 65536"/>
                <a:gd name="T7" fmla="*/ 0 60000 65536"/>
                <a:gd name="T8" fmla="*/ 0 60000 65536"/>
                <a:gd name="T9" fmla="*/ 0 w 10281"/>
                <a:gd name="T10" fmla="*/ 0 h 21600"/>
                <a:gd name="T11" fmla="*/ 10281 w 10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81" h="21600" fill="none" extrusionOk="0">
                  <a:moveTo>
                    <a:pt x="-1" y="264"/>
                  </a:moveTo>
                  <a:cubicBezTo>
                    <a:pt x="1114" y="88"/>
                    <a:pt x="2241" y="-1"/>
                    <a:pt x="3370" y="0"/>
                  </a:cubicBezTo>
                  <a:cubicBezTo>
                    <a:pt x="5720" y="0"/>
                    <a:pt x="8054" y="383"/>
                    <a:pt x="10280" y="1135"/>
                  </a:cubicBezTo>
                </a:path>
                <a:path w="10281" h="21600" stroke="0" extrusionOk="0">
                  <a:moveTo>
                    <a:pt x="-1" y="264"/>
                  </a:moveTo>
                  <a:cubicBezTo>
                    <a:pt x="1114" y="88"/>
                    <a:pt x="2241" y="-1"/>
                    <a:pt x="3370" y="0"/>
                  </a:cubicBezTo>
                  <a:cubicBezTo>
                    <a:pt x="5720" y="0"/>
                    <a:pt x="8054" y="383"/>
                    <a:pt x="10280" y="1135"/>
                  </a:cubicBezTo>
                  <a:lnTo>
                    <a:pt x="3370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138261" name="Picture 4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76" y="2432"/>
              <a:ext cx="1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62" name="Picture 4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32" y="2282"/>
              <a:ext cx="12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63" name="Text Box 42"/>
            <p:cNvSpPr txBox="1">
              <a:spLocks noChangeArrowheads="1"/>
            </p:cNvSpPr>
            <p:nvPr/>
          </p:nvSpPr>
          <p:spPr bwMode="auto">
            <a:xfrm>
              <a:off x="4429" y="2564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B Nazanin" pitchFamily="2" charset="-78"/>
                </a:rPr>
                <a:t>U</a:t>
              </a:r>
            </a:p>
          </p:txBody>
        </p:sp>
        <p:sp>
          <p:nvSpPr>
            <p:cNvPr id="138264" name="Text Box 43"/>
            <p:cNvSpPr txBox="1">
              <a:spLocks noChangeArrowheads="1"/>
            </p:cNvSpPr>
            <p:nvPr/>
          </p:nvSpPr>
          <p:spPr bwMode="auto">
            <a:xfrm>
              <a:off x="3833" y="111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38265" name="Line 44"/>
            <p:cNvSpPr>
              <a:spLocks noChangeShapeType="1"/>
            </p:cNvSpPr>
            <p:nvPr/>
          </p:nvSpPr>
          <p:spPr bwMode="auto">
            <a:xfrm flipV="1">
              <a:off x="3379" y="1706"/>
              <a:ext cx="1679" cy="136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pic>
          <p:nvPicPr>
            <p:cNvPr id="138266" name="Picture 4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15" y="2523"/>
              <a:ext cx="20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67" name="Text Box 46"/>
            <p:cNvSpPr txBox="1">
              <a:spLocks noChangeArrowheads="1"/>
            </p:cNvSpPr>
            <p:nvPr/>
          </p:nvSpPr>
          <p:spPr bwMode="auto">
            <a:xfrm>
              <a:off x="4513" y="17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138268" name="Oval 47"/>
            <p:cNvSpPr>
              <a:spLocks noChangeArrowheads="1"/>
            </p:cNvSpPr>
            <p:nvPr/>
          </p:nvSpPr>
          <p:spPr bwMode="auto">
            <a:xfrm>
              <a:off x="3651" y="2795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8269" name="Oval 48"/>
            <p:cNvSpPr>
              <a:spLocks noChangeArrowheads="1"/>
            </p:cNvSpPr>
            <p:nvPr/>
          </p:nvSpPr>
          <p:spPr bwMode="auto">
            <a:xfrm>
              <a:off x="4649" y="1979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8270" name="Line 49"/>
            <p:cNvSpPr>
              <a:spLocks noChangeShapeType="1"/>
            </p:cNvSpPr>
            <p:nvPr/>
          </p:nvSpPr>
          <p:spPr bwMode="auto">
            <a:xfrm flipV="1">
              <a:off x="4150" y="2341"/>
              <a:ext cx="499" cy="40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8271" name="Text Box 50"/>
            <p:cNvSpPr txBox="1">
              <a:spLocks noChangeArrowheads="1"/>
            </p:cNvSpPr>
            <p:nvPr/>
          </p:nvSpPr>
          <p:spPr bwMode="auto">
            <a:xfrm>
              <a:off x="4472" y="3294"/>
              <a:ext cx="5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 در فضا 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8254" name="Rectangle 5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8255" name="Rectangle 5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ext Box 2"/>
          <p:cNvSpPr txBox="1">
            <a:spLocks noChangeArrowheads="1"/>
          </p:cNvSpPr>
          <p:nvPr/>
        </p:nvSpPr>
        <p:spPr bwMode="auto">
          <a:xfrm>
            <a:off x="604838" y="242888"/>
            <a:ext cx="809148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5.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دو نقطه             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P(4,4,6)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گذرد . می خواهیم مفاهیم موجود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تعریف فوق را با محاسبه تحقیق کنیم .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</a:p>
        </p:txBody>
      </p:sp>
      <p:pic>
        <p:nvPicPr>
          <p:cNvPr id="549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25538"/>
            <a:ext cx="1025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379413" y="2273300"/>
            <a:ext cx="82454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بردار       عبارت است از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این بردار با مبدا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نظر گرفته شود ، بردار      در تعریف 1. 5. 2 حاصل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می شود. لذا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سوی این بردار عبارت است از بردار یکه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U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9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636838"/>
            <a:ext cx="5556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9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068638"/>
            <a:ext cx="61420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98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508500"/>
            <a:ext cx="24860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98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716338"/>
            <a:ext cx="5095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98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5589588"/>
            <a:ext cx="671512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3927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927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0" grpId="0"/>
      <p:bldP spid="54989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611188" y="407988"/>
            <a:ext cx="808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زا ویه های  این بردار با بردار های یکه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k , j, i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زاویه های هادی هستند.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0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24479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284538"/>
            <a:ext cx="3024188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205038"/>
            <a:ext cx="24495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9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627563"/>
            <a:ext cx="29813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827088" y="4627563"/>
            <a:ext cx="792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A6306"/>
              </a:buClr>
              <a:buSzPct val="10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                                        مجذور طول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U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ولذا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09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5635625"/>
            <a:ext cx="33607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029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029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0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4" grpId="0"/>
      <p:bldP spid="550919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2"/>
          <p:cNvSpPr txBox="1">
            <a:spLocks noChangeArrowheads="1"/>
          </p:cNvSpPr>
          <p:nvPr/>
        </p:nvSpPr>
        <p:spPr bwMode="auto">
          <a:xfrm>
            <a:off x="-252413" y="485775"/>
            <a:ext cx="8604251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5. 5. 2  بردارهای موازی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بردارهای               به ترتیب با مبدا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موازی و بردارهای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به ترتیب با این بردارها همسنگ باشند ، آنگاه     زاویه بین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مساوی است با 0 یا     ، برحسب اینکه                هم جهت باشند یا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غیر هم جهت.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1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1247775"/>
            <a:ext cx="13747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8825" y="1800225"/>
            <a:ext cx="13446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1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9288" y="1951038"/>
            <a:ext cx="2921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19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1538" y="2520950"/>
            <a:ext cx="292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19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3550" y="2327275"/>
            <a:ext cx="13747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881063" y="3741738"/>
            <a:ext cx="74549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6. 5.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ازای بردار                        و نقطه                مجموعه تمام نقاط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P(x,y,z)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پیدا می کنیم که        موازی با       باشد.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194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4502150"/>
            <a:ext cx="1987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194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4624388"/>
            <a:ext cx="1171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194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81375" y="5056188"/>
            <a:ext cx="6143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194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5056188"/>
            <a:ext cx="5556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1326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1327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/>
      <p:bldP spid="55194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234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234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3230563" y="185738"/>
            <a:ext cx="54657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 شرط توازی       موازی      است اگر وتنها اگر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به ازای هر عدد حقیقی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باید داشته باشیم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ویا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29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62025"/>
            <a:ext cx="4679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8" y="1700213"/>
            <a:ext cx="614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700213"/>
            <a:ext cx="5556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460625"/>
            <a:ext cx="30241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005263"/>
            <a:ext cx="36734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5589588"/>
            <a:ext cx="401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5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5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5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5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337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37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433388" y="98425"/>
            <a:ext cx="81915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10. 5. 2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پارامتری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که از نقطه                     می گذرند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i+b j+c k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موازی اند عبارت اند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39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288" y="2144713"/>
            <a:ext cx="16748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981075"/>
            <a:ext cx="1511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584200" y="3157538"/>
            <a:ext cx="81121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دکارتی خطی که از نقطه                 می گذرد و با بردار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موازی است عبارت است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39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789363"/>
            <a:ext cx="12239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7413625" y="4327525"/>
            <a:ext cx="134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a i+b j+c k </a:t>
            </a:r>
          </a:p>
        </p:txBody>
      </p:sp>
      <p:pic>
        <p:nvPicPr>
          <p:cNvPr id="55399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5187950"/>
            <a:ext cx="22320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9" grpId="0"/>
      <p:bldP spid="553992" grpId="0"/>
      <p:bldP spid="55399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1066800" y="288925"/>
            <a:ext cx="7485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دکارتی خطی که از نقطه های متمایز                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بگذرد عبارت اند از: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5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981075"/>
            <a:ext cx="12239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76250"/>
            <a:ext cx="12239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557338"/>
            <a:ext cx="24288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862013" y="2233613"/>
            <a:ext cx="790575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این مطالب در مورد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خط های واقع بر آن نیز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درست اند. فقط در این حالت ، یعنی وقتی که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خطهای آن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مطرح هستند معادله ها به صورت زیر در می آیند.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1879600" y="4105275"/>
            <a:ext cx="6888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پارامتری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واقع در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که از نقطه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گذرد و با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ai+bj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موازی است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50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6163" y="4225925"/>
            <a:ext cx="9334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1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5549900"/>
            <a:ext cx="16748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439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439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5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/>
      <p:bldP spid="555014" grpId="0"/>
      <p:bldP spid="5550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1581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 . 1 . 1 تعريف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حقیقی    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صعـــودی (نــزولی)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اگر به ازای هر عدد طبیعی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داشته باشیم 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468313" y="3213100"/>
            <a:ext cx="8085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را نا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صعـــودی (نا نــــزولی 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اگر به ازای هر عدد طبیعی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داشته باشیم: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7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213100"/>
            <a:ext cx="503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465263"/>
            <a:ext cx="5032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468313" y="5229225"/>
            <a:ext cx="80835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 را که دست کــم در یکـی از ویژگیهای (الف) یا (ب ) صدق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کند، </a:t>
            </a:r>
            <a:r>
              <a:rPr lang="fa-IR" sz="28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یکنوا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70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5280025"/>
            <a:ext cx="5048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436813"/>
            <a:ext cx="22320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486275"/>
            <a:ext cx="23034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39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39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2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/>
      <p:bldP spid="427011" grpId="0"/>
      <p:bldP spid="427014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241300" y="188913"/>
            <a:ext cx="8482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دکارتی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واقع در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که از نقطه           می گذرد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با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ai+bj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موازی است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6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9334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313" y="1441450"/>
            <a:ext cx="15605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37" name="Text Box 5"/>
          <p:cNvSpPr txBox="1">
            <a:spLocks noChangeArrowheads="1"/>
          </p:cNvSpPr>
          <p:nvPr/>
        </p:nvSpPr>
        <p:spPr bwMode="auto">
          <a:xfrm>
            <a:off x="1560513" y="2263775"/>
            <a:ext cx="7064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دکارتی خطی که از نقطه های متمایز              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بگذرد عبارت اند از: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6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20938"/>
            <a:ext cx="12239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0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420938"/>
            <a:ext cx="12239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0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189288"/>
            <a:ext cx="16557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415925" y="3770313"/>
            <a:ext cx="83327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توجه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در معادله های فوق مخرج کسری مساوی با صفر باشد، صورت آن را نــــیز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برابربا صفر قرار می دهیم . لذا معادله های خطی چون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که از نقطه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گذرد و با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i+ b j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موازی است( در اینجا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) عبارت اند از: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604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229225"/>
            <a:ext cx="12239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5420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5421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5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/>
      <p:bldP spid="556037" grpId="0"/>
      <p:bldP spid="556041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5834063" y="407988"/>
            <a:ext cx="286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پارامتری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57059" name="Text Box 3"/>
          <p:cNvSpPr txBox="1">
            <a:spLocks noChangeArrowheads="1"/>
          </p:cNvSpPr>
          <p:nvPr/>
        </p:nvSpPr>
        <p:spPr bwMode="auto">
          <a:xfrm>
            <a:off x="6108700" y="1920875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دکارتی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7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863" y="600075"/>
            <a:ext cx="18653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7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492375"/>
            <a:ext cx="15605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7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429000"/>
            <a:ext cx="1358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968375" y="3554413"/>
            <a:ext cx="765651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توجه: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شرط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= b= c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نتیجه می دهد که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ai +bj+ ck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تعریف10. 5. 2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مساوس است با بردار صفرو لذا این شرط جهتی را مشخص نمی کند .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بدان معناست که فقط با استفاده از نقطه       نمی توان معادله های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خطی را به دست آورد.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70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7263" y="5516563"/>
            <a:ext cx="2825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6442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6443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5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5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5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8" grpId="0"/>
      <p:bldP spid="557059" grpId="0"/>
      <p:bldP spid="55706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746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746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606425" y="98425"/>
            <a:ext cx="80899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11. 5.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دکارتی و پارامتری خطی که از نقطه              می گذرد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وبا بردار                            موازی است را 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8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525" y="985838"/>
            <a:ext cx="9128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412875"/>
            <a:ext cx="22526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4049713" y="2114550"/>
            <a:ext cx="45751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پارامتری این خط عبارت اند از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دکارتی این خط عبارت اند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80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573463"/>
            <a:ext cx="14859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3088" y="5589588"/>
            <a:ext cx="18367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5" grpId="0"/>
      <p:bldP spid="558088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8489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8490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1447800" y="146050"/>
            <a:ext cx="7177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های دکارتی و پارامتری خطی را بنویسید که از نقطه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گذرد وبا بردار                      موازی است.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91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260350"/>
            <a:ext cx="768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91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92150"/>
            <a:ext cx="1784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9112" name="Text Box 8"/>
          <p:cNvSpPr txBox="1">
            <a:spLocks noChangeArrowheads="1"/>
          </p:cNvSpPr>
          <p:nvPr/>
        </p:nvSpPr>
        <p:spPr bwMode="auto">
          <a:xfrm>
            <a:off x="952500" y="1250950"/>
            <a:ext cx="7599363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اینجا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 = 0 , b = 3 , a = 2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 بنابراین معادله های دکارتی خط مورد نظر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برابر است با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پارامتری این خط عبارت اند از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91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997200"/>
            <a:ext cx="11842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91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084763"/>
            <a:ext cx="189706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/>
      <p:bldP spid="55911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798513" y="314325"/>
            <a:ext cx="7753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13. 5. 2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دو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متنافر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 اگر منطبق ، موازی و متقاطع نباشند.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661988" y="1700213"/>
            <a:ext cx="80137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14. 5.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یک مکعب مستطیل یالهایی وجود دارند که خطها ی شامل آنها متنافرند.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شکل زیر خط هایی که شامل پاره خطهای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CD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هستند، متنافرند.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59013" y="3536950"/>
            <a:ext cx="3681412" cy="2916238"/>
            <a:chOff x="1423" y="2228"/>
            <a:chExt cx="2319" cy="1837"/>
          </a:xfrm>
        </p:grpSpPr>
        <p:sp>
          <p:nvSpPr>
            <p:cNvPr id="149513" name="AutoShape 5"/>
            <p:cNvSpPr>
              <a:spLocks noChangeArrowheads="1"/>
            </p:cNvSpPr>
            <p:nvPr/>
          </p:nvSpPr>
          <p:spPr bwMode="auto">
            <a:xfrm>
              <a:off x="1837" y="2478"/>
              <a:ext cx="1905" cy="1224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9514" name="Line 6"/>
            <p:cNvSpPr>
              <a:spLocks noChangeShapeType="1"/>
            </p:cNvSpPr>
            <p:nvPr/>
          </p:nvSpPr>
          <p:spPr bwMode="auto">
            <a:xfrm flipH="1">
              <a:off x="1610" y="2341"/>
              <a:ext cx="680" cy="68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9515" name="Line 7"/>
            <p:cNvSpPr>
              <a:spLocks noChangeShapeType="1"/>
            </p:cNvSpPr>
            <p:nvPr/>
          </p:nvSpPr>
          <p:spPr bwMode="auto">
            <a:xfrm>
              <a:off x="3424" y="2387"/>
              <a:ext cx="0" cy="16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9516" name="Text Box 8"/>
            <p:cNvSpPr txBox="1">
              <a:spLocks noChangeArrowheads="1"/>
            </p:cNvSpPr>
            <p:nvPr/>
          </p:nvSpPr>
          <p:spPr bwMode="auto">
            <a:xfrm>
              <a:off x="1423" y="2931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149517" name="Text Box 9"/>
            <p:cNvSpPr txBox="1">
              <a:spLocks noChangeArrowheads="1"/>
            </p:cNvSpPr>
            <p:nvPr/>
          </p:nvSpPr>
          <p:spPr bwMode="auto">
            <a:xfrm>
              <a:off x="2022" y="222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149518" name="Text Box 10"/>
            <p:cNvSpPr txBox="1">
              <a:spLocks noChangeArrowheads="1"/>
            </p:cNvSpPr>
            <p:nvPr/>
          </p:nvSpPr>
          <p:spPr bwMode="auto">
            <a:xfrm>
              <a:off x="3198" y="365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D</a:t>
              </a:r>
            </a:p>
          </p:txBody>
        </p:sp>
        <p:sp>
          <p:nvSpPr>
            <p:cNvPr id="149519" name="Text Box 11"/>
            <p:cNvSpPr txBox="1">
              <a:spLocks noChangeArrowheads="1"/>
            </p:cNvSpPr>
            <p:nvPr/>
          </p:nvSpPr>
          <p:spPr bwMode="auto">
            <a:xfrm>
              <a:off x="3201" y="254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sp>
          <p:nvSpPr>
            <p:cNvPr id="149520" name="Text Box 12"/>
            <p:cNvSpPr txBox="1">
              <a:spLocks noChangeArrowheads="1"/>
            </p:cNvSpPr>
            <p:nvPr/>
          </p:nvSpPr>
          <p:spPr bwMode="auto">
            <a:xfrm>
              <a:off x="2024" y="3793"/>
              <a:ext cx="9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 خطهای متنافر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pic>
        <p:nvPicPr>
          <p:cNvPr id="56014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220788"/>
            <a:ext cx="2778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49511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9512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6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6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0" grpId="0"/>
      <p:bldP spid="560131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2270125" y="385763"/>
            <a:ext cx="62103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15. 5. 2 قضیه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خطهای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   با اتدادهای به ترتیب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موازی اند یا منطبق اند اگر وتنها اگر شرط زیر برقرار باشد.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1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268413"/>
            <a:ext cx="198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196975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3" y="1149350"/>
            <a:ext cx="24177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27647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1159" name="Text Box 7"/>
          <p:cNvSpPr txBox="1">
            <a:spLocks noChangeArrowheads="1"/>
          </p:cNvSpPr>
          <p:nvPr/>
        </p:nvSpPr>
        <p:spPr bwMode="auto">
          <a:xfrm>
            <a:off x="457200" y="3170238"/>
            <a:ext cx="79517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قضیه فوق نتیجه می شود که یک شرط لازم برای تقاطع یا تنافر دو خط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مذکور در قضیه فوق این است که یکی از شرایط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الف)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                                                  ج)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برقرار باشد.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11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3860800"/>
            <a:ext cx="1984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6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29260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6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537368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6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3" y="537368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0541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0542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6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4" grpId="0"/>
      <p:bldP spid="561159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156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156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62181" name="Rectangle 5"/>
          <p:cNvSpPr>
            <a:spLocks noChangeArrowheads="1"/>
          </p:cNvSpPr>
          <p:nvPr/>
        </p:nvSpPr>
        <p:spPr bwMode="auto">
          <a:xfrm>
            <a:off x="412750" y="260350"/>
            <a:ext cx="8421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A6306"/>
              </a:buClr>
              <a:buSzPct val="12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برخی از مثالهای زیر هیچ یک از این شرایط برای تقاطع یا متنافر دو خط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کا فی نیست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62182" name="Text Box 6"/>
          <p:cNvSpPr txBox="1">
            <a:spLocks noChangeArrowheads="1"/>
          </p:cNvSpPr>
          <p:nvPr/>
        </p:nvSpPr>
        <p:spPr bwMode="auto">
          <a:xfrm>
            <a:off x="720725" y="1322388"/>
            <a:ext cx="7975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16. 5.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خط های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موازی یا منطبق اند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(1, 2, 3)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معادله های    صدق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نمی کند. پس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موازی اند و منطبق نیستند.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21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708275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21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708275"/>
            <a:ext cx="3222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21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573463"/>
            <a:ext cx="2068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21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0813" y="4965700"/>
            <a:ext cx="1984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218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516563"/>
            <a:ext cx="1984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21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3288" y="4941888"/>
            <a:ext cx="1984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6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6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1" grpId="0"/>
      <p:bldP spid="56218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227013" y="217488"/>
            <a:ext cx="84693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امتداد خطهای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شرط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صدق می کند. بنابراین این خطها موازی یا منطبق نیستند و نشان می دهیم که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متقاطع اند.برای این منظور معادله های پارامتری خطها را در نظر می گیریم.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3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08050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981075"/>
            <a:ext cx="2927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420938"/>
            <a:ext cx="1612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5229225"/>
            <a:ext cx="16446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941888"/>
            <a:ext cx="215106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2585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2586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361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361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454025" y="336550"/>
            <a:ext cx="83137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   متقاطع باشند ، عددهای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وجود دارند به طوری که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از این معادله ها به دست می اوریم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-3   ,    s = -2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 بنابراین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P(-3, -6,-9)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نقطه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تقاطع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42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333375"/>
            <a:ext cx="1984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836613"/>
            <a:ext cx="1328737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398463" y="3289300"/>
            <a:ext cx="8442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خطهای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شرط                          بر قرار است. اگر این خطها متقاطع باشند باید دستگاه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42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643313"/>
            <a:ext cx="182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1863" y="3716338"/>
            <a:ext cx="2443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3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58152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3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0" y="5407025"/>
            <a:ext cx="15494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/>
      <p:bldP spid="56423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250825" y="334963"/>
            <a:ext cx="85502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جوابی منحصر به فرد داشته باشد. از دو معادله اول نتیجه می شود 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 = t 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ولذا از معادله سوم نتیجه می شود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1/3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که تناقض است لذا خطهای  فوق متنافرند.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2528888" y="2427288"/>
            <a:ext cx="60944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ملاحظه می کنیم که خطهای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O(0, 0, 0)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متقاطع اند. در مورد این دو خط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5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143250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141663"/>
            <a:ext cx="2443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37368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463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463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/>
      <p:bldP spid="5652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611188" y="981075"/>
            <a:ext cx="794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 را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از بالا (پایین) کراندار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مــی نامیم اگر عدد نامنفی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M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وجـــود داشته باشد که به ازای هــــر عدد طبیـعی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داشتـــه باشیم: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009650"/>
            <a:ext cx="431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466975"/>
            <a:ext cx="2016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827088" y="3284538"/>
            <a:ext cx="7724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ث)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دنبالــه        را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کراندار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نامیـم اگر از بالا و از پایین کراندار باشد.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دنبـــاله کـــه کرانـــدار نباشــــد ،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بیـــکران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نامیـــده می شــــود.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8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357563"/>
            <a:ext cx="504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7416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417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/>
      <p:bldP spid="428037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2987675" y="260350"/>
            <a:ext cx="3214688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66275" name="Text Box 3"/>
          <p:cNvSpPr txBox="1">
            <a:spLocks noChangeArrowheads="1"/>
          </p:cNvSpPr>
          <p:nvPr/>
        </p:nvSpPr>
        <p:spPr bwMode="auto">
          <a:xfrm>
            <a:off x="3027363" y="411163"/>
            <a:ext cx="3033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6. 2 معادله صفحه 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66276" name="Line 4"/>
          <p:cNvSpPr>
            <a:spLocks noChangeShapeType="1"/>
          </p:cNvSpPr>
          <p:nvPr/>
        </p:nvSpPr>
        <p:spPr bwMode="auto">
          <a:xfrm>
            <a:off x="827088" y="1125538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458788" y="1846263"/>
            <a:ext cx="78057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هدف این قسمت جبری کردن مفهوم تعریف نشده صفحه است . بدین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معنی که به هر صفحه یک معادله جبری نسبت می دهیم ولذا ویژگی-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های آن را از این معادله جبری طلب می کنیم. در مورد صفحه ، اصول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اقلیدسی زیر را در نظر خواهیم داشت: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دست کم یک صفحه و نقطه ای خارج آن وجود دارد ، دست کم در یک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صفحه دو خط متقاطع وجود دارند، دو صفحه متقاطع یک  خط مشترک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دارند.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دانیم که اگر خطی بر یکی از خطهای صفحه ای عمود باشد ، بر تمام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خطهای این صفحه عمود است. بااستفاده از این ویژگی معادله صفحه داده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شده ای را به دست می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5655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5656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 animBg="1"/>
      <p:bldP spid="566275" grpId="0"/>
      <p:bldP spid="566277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450" y="476250"/>
            <a:ext cx="6696075" cy="2230438"/>
            <a:chOff x="975" y="437"/>
            <a:chExt cx="4218" cy="1859"/>
          </a:xfrm>
        </p:grpSpPr>
        <p:sp>
          <p:nvSpPr>
            <p:cNvPr id="156685" name="AutoShape 3"/>
            <p:cNvSpPr>
              <a:spLocks noChangeArrowheads="1"/>
            </p:cNvSpPr>
            <p:nvPr/>
          </p:nvSpPr>
          <p:spPr bwMode="auto">
            <a:xfrm>
              <a:off x="975" y="437"/>
              <a:ext cx="4218" cy="1859"/>
            </a:xfrm>
            <a:prstGeom prst="parallelogram">
              <a:avLst>
                <a:gd name="adj" fmla="val 56724"/>
              </a:avLst>
            </a:prstGeom>
            <a:noFill/>
            <a:ln w="28575">
              <a:solidFill>
                <a:srgbClr val="FA63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6686" name="Line 4"/>
            <p:cNvSpPr>
              <a:spLocks noChangeShapeType="1"/>
            </p:cNvSpPr>
            <p:nvPr/>
          </p:nvSpPr>
          <p:spPr bwMode="auto">
            <a:xfrm flipH="1">
              <a:off x="1610" y="1889"/>
              <a:ext cx="167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6687" name="Line 5"/>
            <p:cNvSpPr>
              <a:spLocks noChangeShapeType="1"/>
            </p:cNvSpPr>
            <p:nvPr/>
          </p:nvSpPr>
          <p:spPr bwMode="auto">
            <a:xfrm flipV="1">
              <a:off x="3288" y="573"/>
              <a:ext cx="0" cy="131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6688" name="Line 6"/>
            <p:cNvSpPr>
              <a:spLocks noChangeShapeType="1"/>
            </p:cNvSpPr>
            <p:nvPr/>
          </p:nvSpPr>
          <p:spPr bwMode="auto">
            <a:xfrm flipV="1">
              <a:off x="3832" y="573"/>
              <a:ext cx="0" cy="1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6689" name="Line 7"/>
            <p:cNvSpPr>
              <a:spLocks noChangeShapeType="1"/>
            </p:cNvSpPr>
            <p:nvPr/>
          </p:nvSpPr>
          <p:spPr bwMode="auto">
            <a:xfrm flipH="1">
              <a:off x="3107" y="166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6690" name="Line 8"/>
            <p:cNvSpPr>
              <a:spLocks noChangeShapeType="1"/>
            </p:cNvSpPr>
            <p:nvPr/>
          </p:nvSpPr>
          <p:spPr bwMode="auto">
            <a:xfrm>
              <a:off x="3107" y="166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6691" name="Text Box 9"/>
            <p:cNvSpPr txBox="1">
              <a:spLocks noChangeArrowheads="1"/>
            </p:cNvSpPr>
            <p:nvPr/>
          </p:nvSpPr>
          <p:spPr bwMode="auto">
            <a:xfrm>
              <a:off x="3219" y="1842"/>
              <a:ext cx="20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156692" name="Text Box 10"/>
            <p:cNvSpPr txBox="1">
              <a:spLocks noChangeArrowheads="1"/>
            </p:cNvSpPr>
            <p:nvPr/>
          </p:nvSpPr>
          <p:spPr bwMode="auto">
            <a:xfrm>
              <a:off x="3726" y="1570"/>
              <a:ext cx="4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56693" name="Text Box 11"/>
            <p:cNvSpPr txBox="1">
              <a:spLocks noChangeArrowheads="1"/>
            </p:cNvSpPr>
            <p:nvPr/>
          </p:nvSpPr>
          <p:spPr bwMode="auto">
            <a:xfrm>
              <a:off x="3946" y="557"/>
              <a:ext cx="232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pic>
          <p:nvPicPr>
            <p:cNvPr id="156694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9" y="1888"/>
              <a:ext cx="18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7309" name="Text Box 13"/>
          <p:cNvSpPr txBox="1">
            <a:spLocks noChangeArrowheads="1"/>
          </p:cNvSpPr>
          <p:nvPr/>
        </p:nvSpPr>
        <p:spPr bwMode="auto">
          <a:xfrm>
            <a:off x="225425" y="2811463"/>
            <a:ext cx="83994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6. 2 ( معادله صفحه ای که از یک نقطه می گذرد و بر یک بردار عمود است).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می کنیم صفحه   از نقطه                می گذرد و بر بردار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عمود است.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دلخواه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در صفحه انتخاب می کنیم .بردار     بر بردار    عمود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 ولذا 	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73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576638"/>
            <a:ext cx="1952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1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502025"/>
            <a:ext cx="12239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1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149725"/>
            <a:ext cx="2232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1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5014913"/>
            <a:ext cx="393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1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5063" y="5014913"/>
            <a:ext cx="557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15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6094413"/>
            <a:ext cx="1655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6683" name="Rectangle 2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6684" name="Rectangle 2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9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771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771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696913" y="285750"/>
            <a:ext cx="7854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این معادله را بر حسب 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به صورت زیر می نویسیم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این معادله را معادله دکارتی صفحه     که از نقطه                 می گذرد و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امتداد قائم بر آن است،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8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989138"/>
            <a:ext cx="2232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11288"/>
            <a:ext cx="12239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3038" y="265113"/>
            <a:ext cx="22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836613"/>
            <a:ext cx="43068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411288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1" name="Text Box 11"/>
          <p:cNvSpPr txBox="1">
            <a:spLocks noChangeArrowheads="1"/>
          </p:cNvSpPr>
          <p:nvPr/>
        </p:nvSpPr>
        <p:spPr bwMode="auto">
          <a:xfrm>
            <a:off x="254000" y="2835275"/>
            <a:ext cx="81549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3. 6.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برداری و دکارتی صفحه     را بنویسید که از نقطه              می گذرد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بر بردار                             عمود است، بنویسید.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833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4149725"/>
            <a:ext cx="2232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3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0763" y="3716338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3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913" y="3716338"/>
            <a:ext cx="10271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206375" y="4797425"/>
            <a:ext cx="83693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می کنیم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نقطه دلخواهی بر این صفحه باشد.معادله برداری صفحه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عبارت است از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8336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092825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37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838" y="6094413"/>
            <a:ext cx="1655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5" grpId="0"/>
      <p:bldP spid="568331" grpId="0"/>
      <p:bldP spid="568335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4019550" y="481013"/>
            <a:ext cx="4605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ولذا معادله دکارتی آن به صورت زیر است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یا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9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850" y="1135063"/>
            <a:ext cx="38020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9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916113"/>
            <a:ext cx="25527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3101975" y="2557463"/>
            <a:ext cx="544988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طور کلی هر معادله به صورت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ax + by + cz + d =0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با مجهول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z, y, x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معرف یک صفحه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8727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8728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6" grpId="0"/>
      <p:bldP spid="569349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Text Box 2"/>
          <p:cNvSpPr txBox="1">
            <a:spLocks noChangeArrowheads="1"/>
          </p:cNvSpPr>
          <p:nvPr/>
        </p:nvSpPr>
        <p:spPr bwMode="auto">
          <a:xfrm>
            <a:off x="669925" y="533400"/>
            <a:ext cx="80264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7. 6. 2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کنیم      و     دو صفحـــه با بردارهای قائم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باشند، زاویه بین بردارهای         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زاویه دو صفحه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و    می نامیم.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اگراین زاویه      باشد، بنا به تعریف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0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16050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638" y="1384300"/>
            <a:ext cx="355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271588"/>
            <a:ext cx="2232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4463" y="1801813"/>
            <a:ext cx="23256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847850"/>
            <a:ext cx="557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1847850"/>
            <a:ext cx="6397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2497138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497138"/>
            <a:ext cx="355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3721100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8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4656138"/>
            <a:ext cx="40878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59758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9759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7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7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250" y="260350"/>
            <a:ext cx="5976938" cy="3925888"/>
            <a:chOff x="1020" y="164"/>
            <a:chExt cx="3765" cy="2473"/>
          </a:xfrm>
        </p:grpSpPr>
        <p:sp>
          <p:nvSpPr>
            <p:cNvPr id="160779" name="AutoShape 3"/>
            <p:cNvSpPr>
              <a:spLocks noChangeArrowheads="1"/>
            </p:cNvSpPr>
            <p:nvPr/>
          </p:nvSpPr>
          <p:spPr bwMode="auto">
            <a:xfrm>
              <a:off x="1020" y="754"/>
              <a:ext cx="3675" cy="1496"/>
            </a:xfrm>
            <a:prstGeom prst="parallelogram">
              <a:avLst>
                <a:gd name="adj" fmla="val 61414"/>
              </a:avLst>
            </a:prstGeom>
            <a:noFill/>
            <a:ln w="9525">
              <a:solidFill>
                <a:srgbClr val="D32DA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0780" name="Line 4"/>
            <p:cNvSpPr>
              <a:spLocks noChangeShapeType="1"/>
            </p:cNvSpPr>
            <p:nvPr/>
          </p:nvSpPr>
          <p:spPr bwMode="auto">
            <a:xfrm flipV="1">
              <a:off x="1020" y="1615"/>
              <a:ext cx="1316" cy="63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0781" name="Line 5"/>
            <p:cNvSpPr>
              <a:spLocks noChangeShapeType="1"/>
            </p:cNvSpPr>
            <p:nvPr/>
          </p:nvSpPr>
          <p:spPr bwMode="auto">
            <a:xfrm>
              <a:off x="2381" y="1615"/>
              <a:ext cx="181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0782" name="Line 6"/>
            <p:cNvSpPr>
              <a:spLocks noChangeShapeType="1"/>
            </p:cNvSpPr>
            <p:nvPr/>
          </p:nvSpPr>
          <p:spPr bwMode="auto">
            <a:xfrm>
              <a:off x="4196" y="1615"/>
              <a:ext cx="5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0783" name="Line 7"/>
            <p:cNvSpPr>
              <a:spLocks noChangeShapeType="1"/>
            </p:cNvSpPr>
            <p:nvPr/>
          </p:nvSpPr>
          <p:spPr bwMode="auto">
            <a:xfrm flipH="1">
              <a:off x="3787" y="1615"/>
              <a:ext cx="998" cy="63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0784" name="Line 8"/>
            <p:cNvSpPr>
              <a:spLocks noChangeShapeType="1"/>
            </p:cNvSpPr>
            <p:nvPr/>
          </p:nvSpPr>
          <p:spPr bwMode="auto">
            <a:xfrm flipV="1">
              <a:off x="3243" y="164"/>
              <a:ext cx="45" cy="163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0785" name="Line 9"/>
            <p:cNvSpPr>
              <a:spLocks noChangeShapeType="1"/>
            </p:cNvSpPr>
            <p:nvPr/>
          </p:nvSpPr>
          <p:spPr bwMode="auto">
            <a:xfrm flipH="1" flipV="1">
              <a:off x="2699" y="391"/>
              <a:ext cx="544" cy="77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0786" name="Rectangle 10"/>
            <p:cNvSpPr>
              <a:spLocks noChangeArrowheads="1"/>
            </p:cNvSpPr>
            <p:nvPr/>
          </p:nvSpPr>
          <p:spPr bwMode="auto">
            <a:xfrm>
              <a:off x="3243" y="1661"/>
              <a:ext cx="136" cy="136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160787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62" y="481"/>
              <a:ext cx="1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88" name="Arc 12"/>
            <p:cNvSpPr>
              <a:spLocks/>
            </p:cNvSpPr>
            <p:nvPr/>
          </p:nvSpPr>
          <p:spPr bwMode="auto">
            <a:xfrm rot="12173444" flipV="1">
              <a:off x="3108" y="794"/>
              <a:ext cx="137" cy="187"/>
            </a:xfrm>
            <a:custGeom>
              <a:avLst/>
              <a:gdLst>
                <a:gd name="T0" fmla="*/ 7 w 21600"/>
                <a:gd name="T1" fmla="*/ 0 h 21570"/>
                <a:gd name="T2" fmla="*/ 137 w 21600"/>
                <a:gd name="T3" fmla="*/ 187 h 21570"/>
                <a:gd name="T4" fmla="*/ 0 w 21600"/>
                <a:gd name="T5" fmla="*/ 187 h 215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0"/>
                <a:gd name="T11" fmla="*/ 21600 w 21600"/>
                <a:gd name="T12" fmla="*/ 21570 h 21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0" fill="none" extrusionOk="0">
                  <a:moveTo>
                    <a:pt x="1137" y="-1"/>
                  </a:moveTo>
                  <a:cubicBezTo>
                    <a:pt x="12608" y="604"/>
                    <a:pt x="21600" y="10082"/>
                    <a:pt x="21600" y="21570"/>
                  </a:cubicBezTo>
                </a:path>
                <a:path w="21600" h="21570" stroke="0" extrusionOk="0">
                  <a:moveTo>
                    <a:pt x="1137" y="-1"/>
                  </a:moveTo>
                  <a:cubicBezTo>
                    <a:pt x="12608" y="604"/>
                    <a:pt x="21600" y="10082"/>
                    <a:pt x="21600" y="21570"/>
                  </a:cubicBezTo>
                  <a:lnTo>
                    <a:pt x="0" y="215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160789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79"/>
              <a:ext cx="22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90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0" y="1618"/>
              <a:ext cx="27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91" name="Text Box 15"/>
            <p:cNvSpPr txBox="1">
              <a:spLocks noChangeArrowheads="1"/>
            </p:cNvSpPr>
            <p:nvPr/>
          </p:nvSpPr>
          <p:spPr bwMode="auto">
            <a:xfrm>
              <a:off x="2154" y="2387"/>
              <a:ext cx="1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زاویه بین دو صفحه 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sp>
        <p:nvSpPr>
          <p:cNvPr id="571408" name="Text Box 16"/>
          <p:cNvSpPr txBox="1">
            <a:spLocks noChangeArrowheads="1"/>
          </p:cNvSpPr>
          <p:nvPr/>
        </p:nvSpPr>
        <p:spPr bwMode="auto">
          <a:xfrm>
            <a:off x="2554288" y="4505325"/>
            <a:ext cx="57816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8. 6. 2 مثال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زاویه بین دو صفحه      و     را پیدا کنیم: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140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13325"/>
            <a:ext cx="3603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41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5013325"/>
            <a:ext cx="3603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41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9588" y="5661025"/>
            <a:ext cx="22415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412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5805488"/>
            <a:ext cx="2324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0777" name="Rectangle 2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0778" name="Rectangle 2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08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3756025" y="257175"/>
            <a:ext cx="4795838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امتدادهای قائم بر این دو صفحه عبارت اند از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لذا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2473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22796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708275"/>
            <a:ext cx="46307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581525"/>
            <a:ext cx="350678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180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180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2"/>
          <p:cNvSpPr txBox="1">
            <a:spLocks noChangeArrowheads="1"/>
          </p:cNvSpPr>
          <p:nvPr/>
        </p:nvSpPr>
        <p:spPr bwMode="auto">
          <a:xfrm>
            <a:off x="490538" y="227013"/>
            <a:ext cx="82057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10. 6. 2 فاصله یک نقطه  از یک صفحه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             و صفحه     به معادله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ax+by+cz+d=0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داده شده است. منظور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فاصله نقطه    از صفحه    طول قسمتی از خط عمود بر صفحه است که بین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و صفحه واقع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3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981075"/>
            <a:ext cx="12239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052513"/>
            <a:ext cx="3603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560513"/>
            <a:ext cx="22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555750"/>
            <a:ext cx="3603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8350" y="2065338"/>
            <a:ext cx="22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14525" y="1989138"/>
            <a:ext cx="5394325" cy="4429125"/>
            <a:chOff x="1206" y="1253"/>
            <a:chExt cx="3398" cy="2790"/>
          </a:xfrm>
        </p:grpSpPr>
        <p:sp>
          <p:nvSpPr>
            <p:cNvPr id="162828" name="AutoShape 9"/>
            <p:cNvSpPr>
              <a:spLocks noChangeArrowheads="1"/>
            </p:cNvSpPr>
            <p:nvPr/>
          </p:nvSpPr>
          <p:spPr bwMode="auto">
            <a:xfrm>
              <a:off x="1247" y="2526"/>
              <a:ext cx="3357" cy="1177"/>
            </a:xfrm>
            <a:prstGeom prst="parallelogram">
              <a:avLst>
                <a:gd name="adj" fmla="val 71304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2829" name="AutoShape 10"/>
            <p:cNvSpPr>
              <a:spLocks noChangeArrowheads="1"/>
            </p:cNvSpPr>
            <p:nvPr/>
          </p:nvSpPr>
          <p:spPr bwMode="auto">
            <a:xfrm rot="5583708">
              <a:off x="2059" y="2313"/>
              <a:ext cx="1821" cy="726"/>
            </a:xfrm>
            <a:prstGeom prst="parallelogram">
              <a:avLst>
                <a:gd name="adj" fmla="val 62707"/>
              </a:avLst>
            </a:prstGeom>
            <a:noFill/>
            <a:ln w="2857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2830" name="Line 11"/>
            <p:cNvSpPr>
              <a:spLocks noChangeShapeType="1"/>
            </p:cNvSpPr>
            <p:nvPr/>
          </p:nvSpPr>
          <p:spPr bwMode="auto">
            <a:xfrm flipV="1">
              <a:off x="2607" y="2259"/>
              <a:ext cx="726" cy="837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2831" name="Text Box 12"/>
            <p:cNvSpPr txBox="1">
              <a:spLocks noChangeArrowheads="1"/>
            </p:cNvSpPr>
            <p:nvPr/>
          </p:nvSpPr>
          <p:spPr bwMode="auto">
            <a:xfrm>
              <a:off x="2421" y="125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162832" name="Text Box 13"/>
            <p:cNvSpPr txBox="1">
              <a:spLocks noChangeArrowheads="1"/>
            </p:cNvSpPr>
            <p:nvPr/>
          </p:nvSpPr>
          <p:spPr bwMode="auto">
            <a:xfrm>
              <a:off x="2471" y="1671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162833" name="Text Box 14"/>
            <p:cNvSpPr txBox="1">
              <a:spLocks noChangeArrowheads="1"/>
            </p:cNvSpPr>
            <p:nvPr/>
          </p:nvSpPr>
          <p:spPr bwMode="auto">
            <a:xfrm>
              <a:off x="2381" y="301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162834" name="Text Box 15"/>
            <p:cNvSpPr txBox="1">
              <a:spLocks noChangeArrowheads="1"/>
            </p:cNvSpPr>
            <p:nvPr/>
          </p:nvSpPr>
          <p:spPr bwMode="auto">
            <a:xfrm>
              <a:off x="2970" y="349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H</a:t>
              </a:r>
            </a:p>
          </p:txBody>
        </p:sp>
        <p:pic>
          <p:nvPicPr>
            <p:cNvPr id="162835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4" y="2069"/>
              <a:ext cx="1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36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19" y="3475"/>
              <a:ext cx="22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837" name="Arc 18"/>
            <p:cNvSpPr>
              <a:spLocks/>
            </p:cNvSpPr>
            <p:nvPr/>
          </p:nvSpPr>
          <p:spPr bwMode="auto">
            <a:xfrm rot="13273896" flipV="1">
              <a:off x="2653" y="2640"/>
              <a:ext cx="249" cy="151"/>
            </a:xfrm>
            <a:custGeom>
              <a:avLst/>
              <a:gdLst>
                <a:gd name="T0" fmla="*/ 0 w 21600"/>
                <a:gd name="T1" fmla="*/ 0 h 21600"/>
                <a:gd name="T2" fmla="*/ 249 w 21600"/>
                <a:gd name="T3" fmla="*/ 151 h 21600"/>
                <a:gd name="T4" fmla="*/ 0 w 21600"/>
                <a:gd name="T5" fmla="*/ 15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162838" name="Picture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44" y="2373"/>
              <a:ext cx="1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839" name="Line 20"/>
            <p:cNvSpPr>
              <a:spLocks noChangeShapeType="1"/>
            </p:cNvSpPr>
            <p:nvPr/>
          </p:nvSpPr>
          <p:spPr bwMode="auto">
            <a:xfrm flipV="1">
              <a:off x="3152" y="3399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2840" name="Line 21"/>
            <p:cNvSpPr>
              <a:spLocks noChangeShapeType="1"/>
            </p:cNvSpPr>
            <p:nvPr/>
          </p:nvSpPr>
          <p:spPr bwMode="auto">
            <a:xfrm>
              <a:off x="3152" y="3399"/>
              <a:ext cx="13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2841" name="Line 22"/>
            <p:cNvSpPr>
              <a:spLocks noChangeShapeType="1"/>
            </p:cNvSpPr>
            <p:nvPr/>
          </p:nvSpPr>
          <p:spPr bwMode="auto">
            <a:xfrm>
              <a:off x="2653" y="1842"/>
              <a:ext cx="91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2842" name="Line 23"/>
            <p:cNvSpPr>
              <a:spLocks noChangeShapeType="1"/>
            </p:cNvSpPr>
            <p:nvPr/>
          </p:nvSpPr>
          <p:spPr bwMode="auto">
            <a:xfrm flipV="1">
              <a:off x="2744" y="1842"/>
              <a:ext cx="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2843" name="Text Box 24"/>
            <p:cNvSpPr txBox="1">
              <a:spLocks noChangeArrowheads="1"/>
            </p:cNvSpPr>
            <p:nvPr/>
          </p:nvSpPr>
          <p:spPr bwMode="auto">
            <a:xfrm>
              <a:off x="1206" y="3793"/>
              <a:ext cx="24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طول بردار        را فاصله     از    می نامیم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pic>
          <p:nvPicPr>
            <p:cNvPr id="162844" name="Picture 2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99" y="3748"/>
              <a:ext cx="30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45" name="Picture 2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64" y="3793"/>
              <a:ext cx="14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46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1" y="3838"/>
              <a:ext cx="1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847" name="Line 28"/>
            <p:cNvSpPr>
              <a:spLocks noChangeShapeType="1"/>
            </p:cNvSpPr>
            <p:nvPr/>
          </p:nvSpPr>
          <p:spPr bwMode="auto">
            <a:xfrm flipV="1">
              <a:off x="2562" y="1344"/>
              <a:ext cx="137" cy="1769"/>
            </a:xfrm>
            <a:prstGeom prst="line">
              <a:avLst/>
            </a:prstGeom>
            <a:noFill/>
            <a:ln w="28575">
              <a:solidFill>
                <a:srgbClr val="33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2826" name="Rectangle 3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2827" name="Rectangle 3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Text Box 2"/>
          <p:cNvSpPr txBox="1">
            <a:spLocks noChangeArrowheads="1"/>
          </p:cNvSpPr>
          <p:nvPr/>
        </p:nvSpPr>
        <p:spPr bwMode="auto">
          <a:xfrm>
            <a:off x="1055688" y="288925"/>
            <a:ext cx="75692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     امتداد قائم بر صفحه  باشد ، آنگاه با توجه به شکل در مستطیل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اینرو ، در فاصله     از    اندازه تصویر      بر      است. در نتیجه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لذا فاصله     از     مساوی است با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*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4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333375"/>
            <a:ext cx="5048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7270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196975"/>
            <a:ext cx="14620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060575"/>
            <a:ext cx="22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2060575"/>
            <a:ext cx="3603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989138"/>
            <a:ext cx="3952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987550"/>
            <a:ext cx="5048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7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2852738"/>
            <a:ext cx="36004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7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4292600"/>
            <a:ext cx="22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7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292600"/>
            <a:ext cx="3603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77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4764088"/>
            <a:ext cx="37433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3855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3856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6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630238" y="166688"/>
            <a:ext cx="809148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11. 6. 2 فرمول فاصله بر حسب مختصات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فرمول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فرض می کنیم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واقع بر    دارای 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بیاشد.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5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9138"/>
            <a:ext cx="45989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5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708275"/>
            <a:ext cx="2179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54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500438"/>
            <a:ext cx="24717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54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125538"/>
            <a:ext cx="3603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7427913" y="4008438"/>
            <a:ext cx="1268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از این رو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54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797425"/>
            <a:ext cx="75771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487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487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0" grpId="0"/>
      <p:bldP spid="5754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395288" y="352425"/>
            <a:ext cx="81565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 . 1. 1 مثال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    صعودی است . زیرا به ازای هر عدد طبیعی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نامساوی </a:t>
            </a:r>
          </a:p>
          <a:p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n&lt; n+1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برقرار است . این دنباله بی کران است .زیــرا به ازای هر عدد مثبت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M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و به ازای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n=[M]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n+1&gt;M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268413"/>
            <a:ext cx="7905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468313" y="3789363"/>
            <a:ext cx="8083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             صعـــودی است ، زیـــرا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n=1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داریـــم: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حـــال اگـــر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n&gt;1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آنــــگاه با توجـــه به نامســـاوی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9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464050"/>
            <a:ext cx="139541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573463"/>
            <a:ext cx="1225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5994400"/>
            <a:ext cx="10350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441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442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/>
      <p:bldP spid="429060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589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589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838200" y="-26988"/>
            <a:ext cx="78247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12. 6.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فاصله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(1, 3, 2)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از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x+y+z+2=0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پیدا کنید. همچنین معادلات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خطی را بنویسید که از این نقطه می گذرد و بر این صفحه عمود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250825" y="1844675"/>
            <a:ext cx="82677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 بر فرمول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فاصله مساوی است با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خط عمود بر صفحه با امتداد قائم بر صفحه موازی است و لذا اگر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نقطه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دلخواهی بر خط باشد، عدد حقیقی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وجود دارد که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معادله های دکارتی خط قائم عبارت است از   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-1 =  y </a:t>
            </a:r>
            <a:r>
              <a:rPr lang="en-US" sz="2000">
                <a:cs typeface="B Nazanin" pitchFamily="2" charset="-78"/>
              </a:rPr>
              <a:t>–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 3 = z - 2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65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363" y="3429000"/>
            <a:ext cx="223361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300663"/>
            <a:ext cx="2125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7" grpId="0"/>
      <p:bldP spid="576518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2"/>
          <p:cNvSpPr txBox="1">
            <a:spLocks noChangeArrowheads="1"/>
          </p:cNvSpPr>
          <p:nvPr/>
        </p:nvSpPr>
        <p:spPr bwMode="auto">
          <a:xfrm>
            <a:off x="200025" y="401638"/>
            <a:ext cx="84963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15. 6. 2 نتیجه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دو صفحه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منطبق اند اگر وتنها اگر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صفحه های    و     با معادله های فوق موازی و نامنطبق اند اگر تنها اگر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7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3675" y="1196975"/>
            <a:ext cx="27320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268413"/>
            <a:ext cx="30114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5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500438"/>
            <a:ext cx="2201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5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200" y="2781300"/>
            <a:ext cx="3603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5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2708275"/>
            <a:ext cx="3603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7544" name="Text Box 8"/>
          <p:cNvSpPr txBox="1">
            <a:spLocks noChangeArrowheads="1"/>
          </p:cNvSpPr>
          <p:nvPr/>
        </p:nvSpPr>
        <p:spPr bwMode="auto">
          <a:xfrm>
            <a:off x="3497263" y="4275138"/>
            <a:ext cx="50546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16. 6. 2 مثال</a:t>
            </a: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صفحه های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موازی اند ولی منطبق نیستند. در واقع در اینجا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754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5013325"/>
            <a:ext cx="1527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54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868863"/>
            <a:ext cx="11414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54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6092825"/>
            <a:ext cx="50736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6925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6926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8" grpId="0"/>
      <p:bldP spid="577544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1346200" y="188913"/>
            <a:ext cx="6465888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1346200" y="333375"/>
            <a:ext cx="64658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7. 2 حاصلضرب خارجی و کاربردهای آن 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78564" name="Line 4"/>
          <p:cNvSpPr>
            <a:spLocks noChangeShapeType="1"/>
          </p:cNvSpPr>
          <p:nvPr/>
        </p:nvSpPr>
        <p:spPr bwMode="auto">
          <a:xfrm>
            <a:off x="827088" y="1052513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774700" y="1370013"/>
            <a:ext cx="75612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7. 2 تعریف ( حاصلضرب خارجی)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منظور از حاصلضرب خارجی بردار       در بردار     برداری است چون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طوری که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سه تایی مرتب                      یک دستگاه راستگرد باشد.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بر صفحه ای که از سه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گذرد عمود باشد.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اندازه      مساوی باشد با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که در آن    زاویه بین      و      است.</a:t>
            </a:r>
          </a:p>
        </p:txBody>
      </p:sp>
      <p:pic>
        <p:nvPicPr>
          <p:cNvPr id="5785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25" y="1989138"/>
            <a:ext cx="557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0688" y="1966913"/>
            <a:ext cx="5318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" y="1989138"/>
            <a:ext cx="5318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068638"/>
            <a:ext cx="18843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3573463"/>
            <a:ext cx="5318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7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076700"/>
            <a:ext cx="5318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7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508500"/>
            <a:ext cx="30241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7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5373688"/>
            <a:ext cx="301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7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675" y="5229225"/>
            <a:ext cx="557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7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3788" y="5229225"/>
            <a:ext cx="5318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7953" name="Rectangle 1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7954" name="Rectangle 1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7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7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7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7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animBg="1"/>
      <p:bldP spid="578563" grpId="0"/>
      <p:bldP spid="578565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898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898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79589" name="Rectangle 5"/>
          <p:cNvSpPr>
            <a:spLocks noChangeArrowheads="1"/>
          </p:cNvSpPr>
          <p:nvPr/>
        </p:nvSpPr>
        <p:spPr bwMode="auto">
          <a:xfrm>
            <a:off x="468313" y="-26988"/>
            <a:ext cx="8459787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حاصلضرب خارجی     در     را با                           نشان می دهیم. این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حاصلضرب گاه ،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حاصلضرب برداری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نیز نامیده می شود.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95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13" y="46038"/>
            <a:ext cx="557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5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6038"/>
            <a:ext cx="5318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5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6038"/>
            <a:ext cx="19637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981075" y="981075"/>
            <a:ext cx="78390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7.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حاصلضرب خارجی بردار یکه           در بردار یکه           را پیدا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95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3025" y="1719263"/>
            <a:ext cx="9572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59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2438" y="1719263"/>
            <a:ext cx="957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9596" name="Text Box 12"/>
          <p:cNvSpPr txBox="1">
            <a:spLocks noChangeArrowheads="1"/>
          </p:cNvSpPr>
          <p:nvPr/>
        </p:nvSpPr>
        <p:spPr bwMode="auto">
          <a:xfrm>
            <a:off x="7980363" y="3011488"/>
            <a:ext cx="768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  <a:endParaRPr lang="en-US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7959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2852738"/>
            <a:ext cx="6654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9598" name="Text Box 14"/>
          <p:cNvSpPr txBox="1">
            <a:spLocks noChangeArrowheads="1"/>
          </p:cNvSpPr>
          <p:nvPr/>
        </p:nvSpPr>
        <p:spPr bwMode="auto">
          <a:xfrm>
            <a:off x="1062038" y="3644900"/>
            <a:ext cx="7613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حاصلضرب خارجی تمام زوجهای حاصل از مجموعه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{i,j,k}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128963" y="4221163"/>
            <a:ext cx="2955925" cy="2374900"/>
            <a:chOff x="1971" y="210"/>
            <a:chExt cx="1862" cy="1496"/>
          </a:xfrm>
        </p:grpSpPr>
        <p:sp>
          <p:nvSpPr>
            <p:cNvPr id="168974" name="Line 16"/>
            <p:cNvSpPr>
              <a:spLocks noChangeShapeType="1"/>
            </p:cNvSpPr>
            <p:nvPr/>
          </p:nvSpPr>
          <p:spPr bwMode="auto">
            <a:xfrm>
              <a:off x="1973" y="527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8975" name="Line 17"/>
            <p:cNvSpPr>
              <a:spLocks noChangeShapeType="1"/>
            </p:cNvSpPr>
            <p:nvPr/>
          </p:nvSpPr>
          <p:spPr bwMode="auto">
            <a:xfrm>
              <a:off x="2336" y="210"/>
              <a:ext cx="0" cy="1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8976" name="Text Box 18"/>
            <p:cNvSpPr txBox="1">
              <a:spLocks noChangeArrowheads="1"/>
            </p:cNvSpPr>
            <p:nvPr/>
          </p:nvSpPr>
          <p:spPr bwMode="auto">
            <a:xfrm>
              <a:off x="1971" y="616"/>
              <a:ext cx="19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i</a:t>
              </a:r>
            </a:p>
            <a:p>
              <a:endParaRPr lang="en-US" sz="2000">
                <a:latin typeface="Times New Roman" pitchFamily="18" charset="0"/>
                <a:cs typeface="B Nazanin" pitchFamily="2" charset="-78"/>
              </a:endParaRPr>
            </a:p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j</a:t>
              </a:r>
            </a:p>
            <a:p>
              <a:endParaRPr lang="en-US" sz="2000">
                <a:latin typeface="Times New Roman" pitchFamily="18" charset="0"/>
                <a:cs typeface="B Nazanin" pitchFamily="2" charset="-78"/>
              </a:endParaRPr>
            </a:p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k</a:t>
              </a:r>
            </a:p>
          </p:txBody>
        </p:sp>
        <p:sp>
          <p:nvSpPr>
            <p:cNvPr id="168977" name="Text Box 19"/>
            <p:cNvSpPr txBox="1">
              <a:spLocks noChangeArrowheads="1"/>
            </p:cNvSpPr>
            <p:nvPr/>
          </p:nvSpPr>
          <p:spPr bwMode="auto">
            <a:xfrm>
              <a:off x="2685" y="241"/>
              <a:ext cx="10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i        j        k   </a:t>
              </a:r>
            </a:p>
          </p:txBody>
        </p:sp>
        <p:sp>
          <p:nvSpPr>
            <p:cNvPr id="168978" name="Text Box 20"/>
            <p:cNvSpPr txBox="1">
              <a:spLocks noChangeArrowheads="1"/>
            </p:cNvSpPr>
            <p:nvPr/>
          </p:nvSpPr>
          <p:spPr bwMode="auto">
            <a:xfrm>
              <a:off x="2371" y="571"/>
              <a:ext cx="24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0</a:t>
              </a:r>
            </a:p>
            <a:p>
              <a:endParaRPr lang="en-US" sz="2000">
                <a:latin typeface="Times New Roman" pitchFamily="18" charset="0"/>
                <a:cs typeface="B Nazanin" pitchFamily="2" charset="-78"/>
              </a:endParaRPr>
            </a:p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-k</a:t>
              </a:r>
            </a:p>
            <a:p>
              <a:endParaRPr lang="en-US" sz="2000">
                <a:latin typeface="Times New Roman" pitchFamily="18" charset="0"/>
                <a:cs typeface="B Nazanin" pitchFamily="2" charset="-78"/>
              </a:endParaRPr>
            </a:p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j</a:t>
              </a:r>
            </a:p>
          </p:txBody>
        </p:sp>
        <p:sp>
          <p:nvSpPr>
            <p:cNvPr id="168979" name="Text Box 21"/>
            <p:cNvSpPr txBox="1">
              <a:spLocks noChangeArrowheads="1"/>
            </p:cNvSpPr>
            <p:nvPr/>
          </p:nvSpPr>
          <p:spPr bwMode="auto">
            <a:xfrm>
              <a:off x="2861" y="526"/>
              <a:ext cx="213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k</a:t>
              </a:r>
            </a:p>
            <a:p>
              <a:endParaRPr lang="en-US" sz="2000">
                <a:latin typeface="Times New Roman" pitchFamily="18" charset="0"/>
                <a:cs typeface="B Nazanin" pitchFamily="2" charset="-78"/>
              </a:endParaRPr>
            </a:p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0</a:t>
              </a:r>
            </a:p>
            <a:p>
              <a:endParaRPr lang="en-US" sz="2000">
                <a:latin typeface="Times New Roman" pitchFamily="18" charset="0"/>
                <a:cs typeface="B Nazanin" pitchFamily="2" charset="-78"/>
              </a:endParaRPr>
            </a:p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-i</a:t>
              </a:r>
            </a:p>
          </p:txBody>
        </p:sp>
        <p:sp>
          <p:nvSpPr>
            <p:cNvPr id="168980" name="Text Box 22"/>
            <p:cNvSpPr txBox="1">
              <a:spLocks noChangeArrowheads="1"/>
            </p:cNvSpPr>
            <p:nvPr/>
          </p:nvSpPr>
          <p:spPr bwMode="auto">
            <a:xfrm>
              <a:off x="3360" y="571"/>
              <a:ext cx="213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-j</a:t>
              </a:r>
            </a:p>
            <a:p>
              <a:endParaRPr lang="en-US" sz="2000">
                <a:latin typeface="Times New Roman" pitchFamily="18" charset="0"/>
                <a:cs typeface="B Nazanin" pitchFamily="2" charset="-78"/>
              </a:endParaRPr>
            </a:p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i</a:t>
              </a:r>
            </a:p>
            <a:p>
              <a:endParaRPr lang="en-US" sz="2000">
                <a:latin typeface="Times New Roman" pitchFamily="18" charset="0"/>
                <a:cs typeface="B Nazanin" pitchFamily="2" charset="-78"/>
              </a:endParaRPr>
            </a:p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0</a:t>
              </a:r>
            </a:p>
          </p:txBody>
        </p:sp>
        <p:pic>
          <p:nvPicPr>
            <p:cNvPr id="168981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64" y="300"/>
              <a:ext cx="15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7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7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7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7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7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7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9" grpId="0"/>
      <p:bldP spid="579593" grpId="0"/>
      <p:bldP spid="579596" grpId="0"/>
      <p:bldP spid="579598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1306513" y="227013"/>
            <a:ext cx="7318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5. 7. 2 حاصلضرب برداری دو بردار برحسب مولفه های آنها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به ازای بردارهای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               را بر حسب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z, y, x, c, b, a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محاسبه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0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863" y="927100"/>
            <a:ext cx="22907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09638"/>
            <a:ext cx="23764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412875"/>
            <a:ext cx="1193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276475"/>
            <a:ext cx="70564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2771775" y="4005263"/>
            <a:ext cx="572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این بردار را به صورت دترمینانی زیر نمایش می دهیم.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06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4797425"/>
            <a:ext cx="279558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6999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999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8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0" grpId="0"/>
      <p:bldP spid="580615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719138" y="26988"/>
            <a:ext cx="797718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5. 7.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خواهیم معادله صفحه ای که از سه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C(3, 2, 1) , B(2, 3, 1) ,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َ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A(1, 2, 3)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گذرد پیدا کنیم.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َ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542925" y="1827213"/>
            <a:ext cx="81534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 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صفحه شامل بردارهای             است . بنابراین امتداد قائم بر این صفحه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عبارت است از بردار                 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1400" y="2565400"/>
            <a:ext cx="1089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141663"/>
            <a:ext cx="1168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16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789363"/>
            <a:ext cx="2590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16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860800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16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4581525"/>
            <a:ext cx="4752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41" name="Text Box 9"/>
          <p:cNvSpPr txBox="1">
            <a:spLocks noChangeArrowheads="1"/>
          </p:cNvSpPr>
          <p:nvPr/>
        </p:nvSpPr>
        <p:spPr bwMode="auto">
          <a:xfrm>
            <a:off x="3997325" y="5160963"/>
            <a:ext cx="462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معادله صفحه مورد نظر برابراست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16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6021388"/>
            <a:ext cx="25765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71020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1021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/>
      <p:bldP spid="581635" grpId="0"/>
      <p:bldP spid="581641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3059113" y="260350"/>
            <a:ext cx="5441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 این صفحه از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A(1, 2, 3)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گذرد، داریم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        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-2-4-6+d=0</a:t>
            </a:r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لذا معادله صفحه عبارت است از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 x+y+z+6=0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                              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72036" name="Rectangle 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2037" name="Rectangle 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8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73074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3075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83685" name="Text Box 5"/>
          <p:cNvSpPr txBox="1">
            <a:spLocks noChangeArrowheads="1"/>
          </p:cNvSpPr>
          <p:nvPr/>
        </p:nvSpPr>
        <p:spPr bwMode="auto">
          <a:xfrm>
            <a:off x="841375" y="26988"/>
            <a:ext cx="77104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6. 7. 2 یک تعبیر هندسی ضرب خارجی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مثلث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OAB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که در آن    اندازه زاویه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AOB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است، اضلاع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OB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صورت بردارهای                 در نظر می گیریم. مساحت این مثلث را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36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341438"/>
            <a:ext cx="1114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87" name="Line 7"/>
          <p:cNvSpPr>
            <a:spLocks noChangeShapeType="1"/>
          </p:cNvSpPr>
          <p:nvPr/>
        </p:nvSpPr>
        <p:spPr bwMode="auto">
          <a:xfrm>
            <a:off x="3227388" y="5445125"/>
            <a:ext cx="4465637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83688" name="Line 8"/>
          <p:cNvSpPr>
            <a:spLocks noChangeShapeType="1"/>
          </p:cNvSpPr>
          <p:nvPr/>
        </p:nvSpPr>
        <p:spPr bwMode="auto">
          <a:xfrm flipV="1">
            <a:off x="3227388" y="2852738"/>
            <a:ext cx="2160587" cy="2590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83689" name="Line 9"/>
          <p:cNvSpPr>
            <a:spLocks noChangeShapeType="1"/>
          </p:cNvSpPr>
          <p:nvPr/>
        </p:nvSpPr>
        <p:spPr bwMode="auto">
          <a:xfrm>
            <a:off x="5387975" y="2852738"/>
            <a:ext cx="0" cy="25923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83690" name="Line 10"/>
          <p:cNvSpPr>
            <a:spLocks noChangeShapeType="1"/>
          </p:cNvSpPr>
          <p:nvPr/>
        </p:nvSpPr>
        <p:spPr bwMode="auto">
          <a:xfrm>
            <a:off x="5387975" y="2852738"/>
            <a:ext cx="230505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691" name="Text Box 11"/>
          <p:cNvSpPr txBox="1">
            <a:spLocks noChangeArrowheads="1"/>
          </p:cNvSpPr>
          <p:nvPr/>
        </p:nvSpPr>
        <p:spPr bwMode="auto">
          <a:xfrm>
            <a:off x="2916238" y="50482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o</a:t>
            </a:r>
          </a:p>
        </p:txBody>
      </p:sp>
      <p:sp>
        <p:nvSpPr>
          <p:cNvPr id="583692" name="Text Box 12"/>
          <p:cNvSpPr txBox="1">
            <a:spLocks noChangeArrowheads="1"/>
          </p:cNvSpPr>
          <p:nvPr/>
        </p:nvSpPr>
        <p:spPr bwMode="auto">
          <a:xfrm>
            <a:off x="5106988" y="24923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</a:p>
        </p:txBody>
      </p:sp>
      <p:sp>
        <p:nvSpPr>
          <p:cNvPr id="583693" name="Text Box 13"/>
          <p:cNvSpPr txBox="1">
            <a:spLocks noChangeArrowheads="1"/>
          </p:cNvSpPr>
          <p:nvPr/>
        </p:nvSpPr>
        <p:spPr bwMode="auto">
          <a:xfrm>
            <a:off x="7632700" y="52276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</a:p>
        </p:txBody>
      </p:sp>
      <p:sp>
        <p:nvSpPr>
          <p:cNvPr id="583694" name="Text Box 14"/>
          <p:cNvSpPr txBox="1">
            <a:spLocks noChangeArrowheads="1"/>
          </p:cNvSpPr>
          <p:nvPr/>
        </p:nvSpPr>
        <p:spPr bwMode="auto">
          <a:xfrm>
            <a:off x="5164138" y="54451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H</a:t>
            </a:r>
          </a:p>
        </p:txBody>
      </p:sp>
      <p:sp>
        <p:nvSpPr>
          <p:cNvPr id="583695" name="Arc 15"/>
          <p:cNvSpPr>
            <a:spLocks/>
          </p:cNvSpPr>
          <p:nvPr/>
        </p:nvSpPr>
        <p:spPr bwMode="auto">
          <a:xfrm>
            <a:off x="3587750" y="5011738"/>
            <a:ext cx="323850" cy="409575"/>
          </a:xfrm>
          <a:custGeom>
            <a:avLst/>
            <a:gdLst>
              <a:gd name="T0" fmla="*/ 0 w 21600"/>
              <a:gd name="T1" fmla="*/ 0 h 24511"/>
              <a:gd name="T2" fmla="*/ 320896 w 21600"/>
              <a:gd name="T3" fmla="*/ 409575 h 24511"/>
              <a:gd name="T4" fmla="*/ 0 w 21600"/>
              <a:gd name="T5" fmla="*/ 360933 h 24511"/>
              <a:gd name="T6" fmla="*/ 0 60000 65536"/>
              <a:gd name="T7" fmla="*/ 0 60000 65536"/>
              <a:gd name="T8" fmla="*/ 0 60000 65536"/>
              <a:gd name="T9" fmla="*/ 0 w 21600"/>
              <a:gd name="T10" fmla="*/ 0 h 24511"/>
              <a:gd name="T11" fmla="*/ 21600 w 21600"/>
              <a:gd name="T12" fmla="*/ 24511 h 245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5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73"/>
                  <a:pt x="21534" y="23546"/>
                  <a:pt x="21402" y="24510"/>
                </a:cubicBezTo>
              </a:path>
              <a:path w="21600" h="245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73"/>
                  <a:pt x="21534" y="23546"/>
                  <a:pt x="21402" y="2451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D32D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58369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113" y="4868863"/>
            <a:ext cx="217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7" name="Text Box 17"/>
          <p:cNvSpPr txBox="1">
            <a:spLocks noChangeArrowheads="1"/>
          </p:cNvSpPr>
          <p:nvPr/>
        </p:nvSpPr>
        <p:spPr bwMode="auto">
          <a:xfrm>
            <a:off x="3587750" y="6019800"/>
            <a:ext cx="304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>
                <a:latin typeface="Times New Roman" pitchFamily="18" charset="0"/>
                <a:cs typeface="B Nazanin" pitchFamily="2" charset="-78"/>
              </a:rPr>
              <a:t>یک تعبیر هندسی ضرب خارجی </a:t>
            </a:r>
            <a:endParaRPr lang="en-US" sz="20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369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420938"/>
            <a:ext cx="19097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9" name="Text Box 19"/>
          <p:cNvSpPr txBox="1">
            <a:spLocks noChangeArrowheads="1"/>
          </p:cNvSpPr>
          <p:nvPr/>
        </p:nvSpPr>
        <p:spPr bwMode="auto">
          <a:xfrm>
            <a:off x="827088" y="249713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5" grpId="0"/>
      <p:bldP spid="583687" grpId="0" animBg="1"/>
      <p:bldP spid="583688" grpId="0" animBg="1"/>
      <p:bldP spid="583689" grpId="0" animBg="1"/>
      <p:bldP spid="583690" grpId="0" animBg="1"/>
      <p:bldP spid="583691" grpId="0"/>
      <p:bldP spid="583692" grpId="0"/>
      <p:bldP spid="583693" grpId="0"/>
      <p:bldP spid="583694" grpId="0"/>
      <p:bldP spid="583695" grpId="0" animBg="1"/>
      <p:bldP spid="583697" grpId="0"/>
      <p:bldP spid="583699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334963" y="217488"/>
            <a:ext cx="8361362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اکنون        را برحسب        و     محاسبه می کنیم . در مثلث قائم الزاویه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OBH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صورت زیر در می آید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تعریف حاصلضرب خارجی دو بردار ملاحظه می کنیم که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می توان گفت که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1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اندازه حاصلضرب خارجی دو بردار برابراست با مساحت مثلثی که آن دوبردار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اضلاع آن هستند.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4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88913"/>
            <a:ext cx="63658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88913"/>
            <a:ext cx="6096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87350"/>
            <a:ext cx="21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125538"/>
            <a:ext cx="20955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781300"/>
            <a:ext cx="25193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076700"/>
            <a:ext cx="1882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74090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4091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8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2"/>
          <p:cNvSpPr txBox="1">
            <a:spLocks noChangeArrowheads="1"/>
          </p:cNvSpPr>
          <p:nvPr/>
        </p:nvSpPr>
        <p:spPr bwMode="auto">
          <a:xfrm>
            <a:off x="2932113" y="169863"/>
            <a:ext cx="56927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7. 7.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خواهیم نشان دهیم که سه نقطه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بریک خط نیستند و مساحت مثلث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ABC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پیدا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85731" name="Rectangle 3"/>
          <p:cNvSpPr>
            <a:spLocks noChangeArrowheads="1"/>
          </p:cNvSpPr>
          <p:nvPr/>
        </p:nvSpPr>
        <p:spPr bwMode="auto">
          <a:xfrm>
            <a:off x="468313" y="94456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C(3, 1, 2) , B(2, 1, 3) ,</a:t>
            </a:r>
          </a:p>
        </p:txBody>
      </p:sp>
      <p:sp>
        <p:nvSpPr>
          <p:cNvPr id="585732" name="Rectangle 4"/>
          <p:cNvSpPr>
            <a:spLocks noChangeArrowheads="1"/>
          </p:cNvSpPr>
          <p:nvPr/>
        </p:nvSpPr>
        <p:spPr bwMode="auto">
          <a:xfrm>
            <a:off x="2843213" y="981075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A(1, 2, 3)</a:t>
            </a:r>
          </a:p>
        </p:txBody>
      </p:sp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565150" y="1898650"/>
            <a:ext cx="805973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دانیم که دو بردار موازی اند اگر وتنها اگر حاصلضرب خارجی آنها مساوی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صفر باشد. بنابراین نقطه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C,  B , A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 یک خط قرار ندارند اگر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57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860800"/>
            <a:ext cx="1295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437063"/>
            <a:ext cx="19970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437063"/>
            <a:ext cx="1927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5157788"/>
            <a:ext cx="46688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7511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511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8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8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8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8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/>
      <p:bldP spid="585731" grpId="0"/>
      <p:bldP spid="585732" grpId="0"/>
      <p:bldP spid="5857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3635375" y="476250"/>
            <a:ext cx="49323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ازای هر عدد طبیعی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یعنی          صعـــودی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066800"/>
            <a:ext cx="31686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966913"/>
            <a:ext cx="504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755650" y="2852738"/>
            <a:ext cx="78676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  نزولی و کراندار است . در واقع به ازای هر عدد طبیعی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نامساوی وسط حاکی از نــــزولی بودن دنبالـه و نامساوی کناری حاکی از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کرانــــدار بودن آن هستنــــد.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00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708275"/>
            <a:ext cx="4746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3679825"/>
            <a:ext cx="1727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3851275" y="1236663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000">
                <a:latin typeface="Times New Roman" pitchFamily="18" charset="0"/>
                <a:cs typeface="B Nazanin" pitchFamily="2" charset="-78"/>
              </a:rPr>
              <a:t>یا</a:t>
            </a:r>
            <a:endParaRPr lang="en-US" sz="20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466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467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/>
      <p:bldP spid="430085" grpId="0"/>
      <p:bldP spid="430088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7614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614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86757" name="Text Box 5"/>
          <p:cNvSpPr txBox="1">
            <a:spLocks noChangeArrowheads="1"/>
          </p:cNvSpPr>
          <p:nvPr/>
        </p:nvSpPr>
        <p:spPr bwMode="auto">
          <a:xfrm>
            <a:off x="1331913" y="333375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لذا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C, B, 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رئوس یک مثلث اند. مساحت این مثلث مساوی 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67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75" y="981075"/>
            <a:ext cx="42687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5076825" y="1773238"/>
            <a:ext cx="3381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مساحت مثلث با راسهای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پیدا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1379538" y="1916113"/>
            <a:ext cx="261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C(-1, -1, 0) , B(3, 4, 5) ,</a:t>
            </a:r>
          </a:p>
        </p:txBody>
      </p:sp>
      <p:sp>
        <p:nvSpPr>
          <p:cNvPr id="586761" name="Rectangle 9"/>
          <p:cNvSpPr>
            <a:spLocks noChangeArrowheads="1"/>
          </p:cNvSpPr>
          <p:nvPr/>
        </p:nvSpPr>
        <p:spPr bwMode="auto">
          <a:xfrm>
            <a:off x="3922713" y="1952625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A(0, 1, 2)</a:t>
            </a:r>
          </a:p>
        </p:txBody>
      </p:sp>
      <p:sp>
        <p:nvSpPr>
          <p:cNvPr id="586762" name="Text Box 10"/>
          <p:cNvSpPr txBox="1">
            <a:spLocks noChangeArrowheads="1"/>
          </p:cNvSpPr>
          <p:nvPr/>
        </p:nvSpPr>
        <p:spPr bwMode="auto">
          <a:xfrm>
            <a:off x="995363" y="3136900"/>
            <a:ext cx="7629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 6. 7. 2 می دانیم که این مساحت برابراست با                    داریم:</a:t>
            </a: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 </a:t>
            </a:r>
            <a:endParaRPr lang="en-US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676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573463"/>
            <a:ext cx="1458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292600"/>
            <a:ext cx="2860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437063"/>
            <a:ext cx="2254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5084763"/>
            <a:ext cx="44513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8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8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8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8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8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/>
      <p:bldP spid="586759" grpId="0"/>
      <p:bldP spid="586760" grpId="0"/>
      <p:bldP spid="586761" grpId="0"/>
      <p:bldP spid="586762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77169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7170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87781" name="Text Box 5"/>
          <p:cNvSpPr txBox="1">
            <a:spLocks noChangeArrowheads="1"/>
          </p:cNvSpPr>
          <p:nvPr/>
        </p:nvSpPr>
        <p:spPr bwMode="auto">
          <a:xfrm>
            <a:off x="3921125" y="265113"/>
            <a:ext cx="477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از این رو ، مساحت مثلث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ABC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برابراست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77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1001713"/>
            <a:ext cx="4595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7783" name="Text Box 7"/>
          <p:cNvSpPr txBox="1">
            <a:spLocks noChangeArrowheads="1"/>
          </p:cNvSpPr>
          <p:nvPr/>
        </p:nvSpPr>
        <p:spPr bwMode="auto">
          <a:xfrm>
            <a:off x="965200" y="1754188"/>
            <a:ext cx="77311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9. 7. 2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حاصلضرب                      را حاصلضـــــرب سه گانه مختلط سه بردار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(با همین ترتیب) می نامیم.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ملاحظه می کنیم که                        اگر وتنها اگر       بر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عمود باشد. چون                بر صفحه      که توسط بردارهای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تشکیل می شود عمود است پس       بر               عمود است اگر وتنها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در صفحه      واقع باشد. بنابراین ثابت کرده ایم که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77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492375"/>
            <a:ext cx="180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068638"/>
            <a:ext cx="167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149725"/>
            <a:ext cx="16716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8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4149725"/>
            <a:ext cx="557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8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221163"/>
            <a:ext cx="11668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8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724400"/>
            <a:ext cx="11668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9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4797425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91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1100" y="4724400"/>
            <a:ext cx="10874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9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5229225"/>
            <a:ext cx="557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9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5300663"/>
            <a:ext cx="11668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9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8325" y="5949950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8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8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8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8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8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8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8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8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8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8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8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8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8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1" grpId="0"/>
      <p:bldP spid="587783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361950" y="288925"/>
            <a:ext cx="8405813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شکل زیر متوازی السطوحی را نشان می دهد که توسط بردارهای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ساخته می شود . اگر     زاویه بین     و                          باشد، آنگاه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000">
                <a:latin typeface="Times New Roman" pitchFamily="18" charset="0"/>
                <a:cs typeface="B Nazanin" pitchFamily="2" charset="-78"/>
              </a:rPr>
              <a:t>(تصویر     بر      )</a:t>
            </a:r>
          </a:p>
          <a:p>
            <a:pPr>
              <a:lnSpc>
                <a:spcPct val="150000"/>
              </a:lnSpc>
            </a:pPr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                 مساحت متوازی الاضلاع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OBEC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قاعده متوازی السطوح مذکور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(تصویر      بر       ) ارتفاع این متوازی السطوح است، پس                 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حجم متوازی السطوحی است که توسط سه بردار                  ساخته می شود.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8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1439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950" y="1052513"/>
            <a:ext cx="23971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3" y="908050"/>
            <a:ext cx="557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908050"/>
            <a:ext cx="19367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1557338"/>
            <a:ext cx="657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3284538"/>
            <a:ext cx="127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4437063"/>
            <a:ext cx="557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1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4437063"/>
            <a:ext cx="557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1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2489200"/>
            <a:ext cx="3603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1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2428875"/>
            <a:ext cx="4333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13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4437063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1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5516563"/>
            <a:ext cx="1439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78192" name="Rectangle 1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8193" name="Rectangle 1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8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8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" y="620713"/>
            <a:ext cx="8208963" cy="5040312"/>
            <a:chOff x="385" y="482"/>
            <a:chExt cx="5171" cy="31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5" y="482"/>
              <a:ext cx="5171" cy="3175"/>
              <a:chOff x="385" y="391"/>
              <a:chExt cx="5171" cy="3175"/>
            </a:xfrm>
          </p:grpSpPr>
          <p:sp>
            <p:nvSpPr>
              <p:cNvPr id="179205" name="Line 4"/>
              <p:cNvSpPr>
                <a:spLocks noChangeShapeType="1"/>
              </p:cNvSpPr>
              <p:nvPr/>
            </p:nvSpPr>
            <p:spPr bwMode="auto">
              <a:xfrm flipV="1">
                <a:off x="839" y="482"/>
                <a:ext cx="0" cy="2857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9206" name="AutoShape 5" descr="Dark downward diagonal"/>
              <p:cNvSpPr>
                <a:spLocks noChangeArrowheads="1"/>
              </p:cNvSpPr>
              <p:nvPr/>
            </p:nvSpPr>
            <p:spPr bwMode="auto">
              <a:xfrm>
                <a:off x="839" y="2478"/>
                <a:ext cx="3402" cy="861"/>
              </a:xfrm>
              <a:prstGeom prst="parallelogram">
                <a:avLst>
                  <a:gd name="adj" fmla="val 184079"/>
                </a:avLst>
              </a:prstGeom>
              <a:pattFill prst="dkDnDiag">
                <a:fgClr>
                  <a:srgbClr val="CCCCFF"/>
                </a:fgClr>
                <a:bgClr>
                  <a:schemeClr val="bg1"/>
                </a:bgClr>
              </a:patt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9207" name="AutoShape 6"/>
              <p:cNvSpPr>
                <a:spLocks noChangeArrowheads="1"/>
              </p:cNvSpPr>
              <p:nvPr/>
            </p:nvSpPr>
            <p:spPr bwMode="auto">
              <a:xfrm>
                <a:off x="2154" y="391"/>
                <a:ext cx="3402" cy="861"/>
              </a:xfrm>
              <a:prstGeom prst="parallelogram">
                <a:avLst>
                  <a:gd name="adj" fmla="val 184079"/>
                </a:avLst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9208" name="Line 7"/>
              <p:cNvSpPr>
                <a:spLocks noChangeShapeType="1"/>
              </p:cNvSpPr>
              <p:nvPr/>
            </p:nvSpPr>
            <p:spPr bwMode="auto">
              <a:xfrm flipV="1">
                <a:off x="839" y="1253"/>
                <a:ext cx="1315" cy="208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9209" name="Line 8"/>
              <p:cNvSpPr>
                <a:spLocks noChangeShapeType="1"/>
              </p:cNvSpPr>
              <p:nvPr/>
            </p:nvSpPr>
            <p:spPr bwMode="auto">
              <a:xfrm flipV="1">
                <a:off x="2426" y="391"/>
                <a:ext cx="1316" cy="208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9210" name="Line 9"/>
              <p:cNvSpPr>
                <a:spLocks noChangeShapeType="1"/>
              </p:cNvSpPr>
              <p:nvPr/>
            </p:nvSpPr>
            <p:spPr bwMode="auto">
              <a:xfrm flipV="1">
                <a:off x="4241" y="391"/>
                <a:ext cx="1315" cy="208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9211" name="Line 10"/>
              <p:cNvSpPr>
                <a:spLocks noChangeShapeType="1"/>
              </p:cNvSpPr>
              <p:nvPr/>
            </p:nvSpPr>
            <p:spPr bwMode="auto">
              <a:xfrm flipH="1">
                <a:off x="3243" y="1253"/>
                <a:ext cx="726" cy="122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9212" name="Line 11"/>
              <p:cNvSpPr>
                <a:spLocks noChangeShapeType="1"/>
              </p:cNvSpPr>
              <p:nvPr/>
            </p:nvSpPr>
            <p:spPr bwMode="auto">
              <a:xfrm flipH="1">
                <a:off x="839" y="1253"/>
                <a:ext cx="1315" cy="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9213" name="AutoShape 12"/>
              <p:cNvSpPr>
                <a:spLocks/>
              </p:cNvSpPr>
              <p:nvPr/>
            </p:nvSpPr>
            <p:spPr bwMode="auto">
              <a:xfrm>
                <a:off x="657" y="1207"/>
                <a:ext cx="91" cy="2087"/>
              </a:xfrm>
              <a:prstGeom prst="leftBrace">
                <a:avLst>
                  <a:gd name="adj1" fmla="val 19111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9214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-146" y="2101"/>
                <a:ext cx="131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 sz="2000">
                    <a:latin typeface="Times New Roman" pitchFamily="18" charset="0"/>
                    <a:cs typeface="B Nazanin" pitchFamily="2" charset="-78"/>
                  </a:rPr>
                  <a:t>ارتفاع متوازی السطوح</a:t>
                </a:r>
                <a:endParaRPr lang="en-US" sz="2000">
                  <a:latin typeface="Times New Roman" pitchFamily="18" charset="0"/>
                  <a:cs typeface="B Nazanin" pitchFamily="2" charset="-78"/>
                </a:endParaRPr>
              </a:p>
            </p:txBody>
          </p:sp>
          <p:sp>
            <p:nvSpPr>
              <p:cNvPr id="179215" name="Arc 14"/>
              <p:cNvSpPr>
                <a:spLocks/>
              </p:cNvSpPr>
              <p:nvPr/>
            </p:nvSpPr>
            <p:spPr bwMode="auto">
              <a:xfrm rot="15588598" flipV="1">
                <a:off x="870" y="2679"/>
                <a:ext cx="352" cy="312"/>
              </a:xfrm>
              <a:custGeom>
                <a:avLst/>
                <a:gdLst>
                  <a:gd name="T0" fmla="*/ 211 w 21600"/>
                  <a:gd name="T1" fmla="*/ 0 h 18573"/>
                  <a:gd name="T2" fmla="*/ 351 w 21600"/>
                  <a:gd name="T3" fmla="*/ 312 h 18573"/>
                  <a:gd name="T4" fmla="*/ 0 w 21600"/>
                  <a:gd name="T5" fmla="*/ 291 h 185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8573"/>
                  <a:gd name="T11" fmla="*/ 21600 w 21600"/>
                  <a:gd name="T12" fmla="*/ 18573 h 185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8573" fill="none" extrusionOk="0">
                    <a:moveTo>
                      <a:pt x="12930" y="-1"/>
                    </a:moveTo>
                    <a:cubicBezTo>
                      <a:pt x="18386" y="4077"/>
                      <a:pt x="21600" y="10490"/>
                      <a:pt x="21600" y="17302"/>
                    </a:cubicBezTo>
                    <a:cubicBezTo>
                      <a:pt x="21600" y="17725"/>
                      <a:pt x="21587" y="18149"/>
                      <a:pt x="21562" y="18572"/>
                    </a:cubicBezTo>
                  </a:path>
                  <a:path w="21600" h="18573" stroke="0" extrusionOk="0">
                    <a:moveTo>
                      <a:pt x="12930" y="-1"/>
                    </a:moveTo>
                    <a:cubicBezTo>
                      <a:pt x="18386" y="4077"/>
                      <a:pt x="21600" y="10490"/>
                      <a:pt x="21600" y="17302"/>
                    </a:cubicBezTo>
                    <a:cubicBezTo>
                      <a:pt x="21600" y="17725"/>
                      <a:pt x="21587" y="18149"/>
                      <a:pt x="21562" y="18572"/>
                    </a:cubicBezTo>
                    <a:lnTo>
                      <a:pt x="0" y="17302"/>
                    </a:lnTo>
                    <a:close/>
                  </a:path>
                </a:pathLst>
              </a:custGeom>
              <a:noFill/>
              <a:ln w="28575">
                <a:solidFill>
                  <a:srgbClr val="FA630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pic>
            <p:nvPicPr>
              <p:cNvPr id="179216" name="Picture 1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75" y="2417"/>
                <a:ext cx="151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9217" name="Text Box 16"/>
              <p:cNvSpPr txBox="1">
                <a:spLocks noChangeArrowheads="1"/>
              </p:cNvSpPr>
              <p:nvPr/>
            </p:nvSpPr>
            <p:spPr bwMode="auto">
              <a:xfrm>
                <a:off x="734" y="3294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B Nazanin" pitchFamily="2" charset="-78"/>
                  </a:rPr>
                  <a:t>o</a:t>
                </a:r>
              </a:p>
            </p:txBody>
          </p:sp>
          <p:sp>
            <p:nvSpPr>
              <p:cNvPr id="179218" name="Text Box 17"/>
              <p:cNvSpPr txBox="1">
                <a:spLocks noChangeArrowheads="1"/>
              </p:cNvSpPr>
              <p:nvPr/>
            </p:nvSpPr>
            <p:spPr bwMode="auto">
              <a:xfrm>
                <a:off x="2562" y="331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B Nazanin" pitchFamily="2" charset="-78"/>
                  </a:rPr>
                  <a:t>B</a:t>
                </a:r>
              </a:p>
            </p:txBody>
          </p:sp>
          <p:sp>
            <p:nvSpPr>
              <p:cNvPr id="179219" name="Text Box 18"/>
              <p:cNvSpPr txBox="1">
                <a:spLocks noChangeArrowheads="1"/>
              </p:cNvSpPr>
              <p:nvPr/>
            </p:nvSpPr>
            <p:spPr bwMode="auto">
              <a:xfrm>
                <a:off x="4195" y="2431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B Nazanin" pitchFamily="2" charset="-78"/>
                  </a:rPr>
                  <a:t>E</a:t>
                </a:r>
              </a:p>
            </p:txBody>
          </p:sp>
          <p:sp>
            <p:nvSpPr>
              <p:cNvPr id="179220" name="Text Box 19"/>
              <p:cNvSpPr txBox="1">
                <a:spLocks noChangeArrowheads="1"/>
              </p:cNvSpPr>
              <p:nvPr/>
            </p:nvSpPr>
            <p:spPr bwMode="auto">
              <a:xfrm>
                <a:off x="2203" y="2273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B Nazanin" pitchFamily="2" charset="-78"/>
                  </a:rPr>
                  <a:t>C</a:t>
                </a:r>
              </a:p>
            </p:txBody>
          </p:sp>
          <p:sp>
            <p:nvSpPr>
              <p:cNvPr id="179221" name="Text Box 20"/>
              <p:cNvSpPr txBox="1">
                <a:spLocks noChangeArrowheads="1"/>
              </p:cNvSpPr>
              <p:nvPr/>
            </p:nvSpPr>
            <p:spPr bwMode="auto">
              <a:xfrm>
                <a:off x="2013" y="1003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B Nazanin" pitchFamily="2" charset="-78"/>
                  </a:rPr>
                  <a:t>A</a:t>
                </a:r>
              </a:p>
            </p:txBody>
          </p:sp>
        </p:grpSp>
        <p:sp>
          <p:nvSpPr>
            <p:cNvPr id="179204" name="Text Box 21"/>
            <p:cNvSpPr txBox="1">
              <a:spLocks noChangeArrowheads="1"/>
            </p:cNvSpPr>
            <p:nvPr/>
          </p:nvSpPr>
          <p:spPr bwMode="auto">
            <a:xfrm>
              <a:off x="574" y="571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ext Box 2"/>
          <p:cNvSpPr txBox="1">
            <a:spLocks noChangeArrowheads="1"/>
          </p:cNvSpPr>
          <p:nvPr/>
        </p:nvSpPr>
        <p:spPr bwMode="auto">
          <a:xfrm>
            <a:off x="6969125" y="407988"/>
            <a:ext cx="172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می کنیم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0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836613"/>
            <a:ext cx="2917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836613"/>
            <a:ext cx="2673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700213"/>
            <a:ext cx="2646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852738"/>
            <a:ext cx="7135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644900"/>
            <a:ext cx="7686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868863"/>
            <a:ext cx="2387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023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023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9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9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9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0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2"/>
          <p:cNvSpPr txBox="1">
            <a:spLocks noChangeArrowheads="1"/>
          </p:cNvSpPr>
          <p:nvPr/>
        </p:nvSpPr>
        <p:spPr bwMode="auto">
          <a:xfrm>
            <a:off x="2193925" y="242888"/>
            <a:ext cx="62865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11. 7. 2 قضیه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سه بردار                    مذکور در بالا را در نظر می گیریم.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سه بردار در یک صفحه هستند اگر وتنها اگر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1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052513"/>
            <a:ext cx="1439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1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349500"/>
            <a:ext cx="25542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590550" y="3721100"/>
            <a:ext cx="81581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4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سه بردار یک کنج درست می کنند (مستقل خطی هستند) اگر وتنها اگر</a:t>
            </a:r>
          </a:p>
        </p:txBody>
      </p:sp>
      <p:pic>
        <p:nvPicPr>
          <p:cNvPr id="5918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868863"/>
            <a:ext cx="25542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1256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1257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4" grpId="0"/>
      <p:bldP spid="591877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228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228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560388" y="19208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حجم متوازی السطوح تشکیل شده توسط این سه بردار مساوی 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29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908050"/>
            <a:ext cx="24812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903" name="Text Box 7"/>
          <p:cNvSpPr txBox="1">
            <a:spLocks noChangeArrowheads="1"/>
          </p:cNvSpPr>
          <p:nvPr/>
        </p:nvSpPr>
        <p:spPr bwMode="auto">
          <a:xfrm>
            <a:off x="981075" y="1970088"/>
            <a:ext cx="77866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12. 7.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آیا چهار نقطه                                                        در یک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صفحه هستند یا نه؟ در صورت منفی بودن جواب حجم متوازی السطوح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تشکیل یافته  توسط                      را تعیین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1692275" y="277971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C(3, 2, 1) , B(2, 3, 1) ,</a:t>
            </a:r>
          </a:p>
        </p:txBody>
      </p:sp>
      <p:sp>
        <p:nvSpPr>
          <p:cNvPr id="592905" name="Rectangle 9"/>
          <p:cNvSpPr>
            <a:spLocks noChangeArrowheads="1"/>
          </p:cNvSpPr>
          <p:nvPr/>
        </p:nvSpPr>
        <p:spPr bwMode="auto">
          <a:xfrm>
            <a:off x="4068763" y="2816225"/>
            <a:ext cx="247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A(1, 2, 3)  , O( 0, 0, 0)</a:t>
            </a:r>
          </a:p>
        </p:txBody>
      </p:sp>
      <p:pic>
        <p:nvPicPr>
          <p:cNvPr id="5929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860800"/>
            <a:ext cx="1439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907" name="Text Box 11"/>
          <p:cNvSpPr txBox="1">
            <a:spLocks noChangeArrowheads="1"/>
          </p:cNvSpPr>
          <p:nvPr/>
        </p:nvSpPr>
        <p:spPr bwMode="auto">
          <a:xfrm>
            <a:off x="7886700" y="4794250"/>
            <a:ext cx="8096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29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5229225"/>
            <a:ext cx="2673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29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5538" y="5229225"/>
            <a:ext cx="20796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291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876925"/>
            <a:ext cx="21066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9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9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9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2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2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9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9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9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9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1" grpId="0"/>
      <p:bldP spid="592903" grpId="0"/>
      <p:bldP spid="592904" grpId="0"/>
      <p:bldP spid="592905" grpId="0"/>
      <p:bldP spid="592907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330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330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936625" y="265113"/>
            <a:ext cx="7688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لذا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چهار نقطه بر یک صفحه نیستند ، وحم متازی السطوح به یالهای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برابر است با                واحد حجم.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39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3850" y="852488"/>
            <a:ext cx="60737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36838"/>
            <a:ext cx="14398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708275"/>
            <a:ext cx="127476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5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Box 2"/>
          <p:cNvSpPr txBox="1">
            <a:spLocks noChangeArrowheads="1"/>
          </p:cNvSpPr>
          <p:nvPr/>
        </p:nvSpPr>
        <p:spPr bwMode="auto">
          <a:xfrm>
            <a:off x="227013" y="600075"/>
            <a:ext cx="832485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14. 7. 2 فاصله یک نقطه از یک خط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امتداد                          و نقطه                  در خارج آن داده شده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است. منظور از فاصله     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طول کوتاهترین پاره خطی است که     را به یک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وصل می کند.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برای محاسبه فاصله     از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نقطه دلخواه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انتخاب می کنیم.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شکل زیر ملاحظه می کنیم که فاصله    از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یعنی طول پاره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خط        مساوی است با تصویر بردار       روی خطی که از     می گذرد وبر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عمو د است.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4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338263"/>
            <a:ext cx="2290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482725"/>
            <a:ext cx="1511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6775" y="2057400"/>
            <a:ext cx="2809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9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985963"/>
            <a:ext cx="2809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9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065463"/>
            <a:ext cx="2809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9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641725"/>
            <a:ext cx="2809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9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217988"/>
            <a:ext cx="5365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95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6225" y="4075113"/>
            <a:ext cx="485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9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217988"/>
            <a:ext cx="2809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4333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4334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9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4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9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9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4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4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9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4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4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9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Line 2"/>
          <p:cNvSpPr>
            <a:spLocks noChangeShapeType="1"/>
          </p:cNvSpPr>
          <p:nvPr/>
        </p:nvSpPr>
        <p:spPr bwMode="auto">
          <a:xfrm flipV="1">
            <a:off x="2286000" y="571500"/>
            <a:ext cx="4733925" cy="26543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95971" name="Line 3"/>
          <p:cNvSpPr>
            <a:spLocks noChangeShapeType="1"/>
          </p:cNvSpPr>
          <p:nvPr/>
        </p:nvSpPr>
        <p:spPr bwMode="auto">
          <a:xfrm flipV="1">
            <a:off x="2286000" y="639763"/>
            <a:ext cx="1798638" cy="25860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95972" name="Line 4"/>
          <p:cNvSpPr>
            <a:spLocks noChangeShapeType="1"/>
          </p:cNvSpPr>
          <p:nvPr/>
        </p:nvSpPr>
        <p:spPr bwMode="auto">
          <a:xfrm>
            <a:off x="4084638" y="639763"/>
            <a:ext cx="1231900" cy="884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95973" name="Text Box 5"/>
          <p:cNvSpPr txBox="1">
            <a:spLocks noChangeArrowheads="1"/>
          </p:cNvSpPr>
          <p:nvPr/>
        </p:nvSpPr>
        <p:spPr bwMode="auto">
          <a:xfrm>
            <a:off x="1960563" y="2987675"/>
            <a:ext cx="3254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</a:p>
        </p:txBody>
      </p:sp>
      <p:sp>
        <p:nvSpPr>
          <p:cNvPr id="595974" name="Text Box 6"/>
          <p:cNvSpPr txBox="1">
            <a:spLocks noChangeArrowheads="1"/>
          </p:cNvSpPr>
          <p:nvPr/>
        </p:nvSpPr>
        <p:spPr bwMode="auto">
          <a:xfrm>
            <a:off x="5337175" y="14224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H</a:t>
            </a:r>
          </a:p>
        </p:txBody>
      </p:sp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6670675" y="333375"/>
            <a:ext cx="25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</a:p>
        </p:txBody>
      </p:sp>
      <p:pic>
        <p:nvPicPr>
          <p:cNvPr id="5959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563" y="401638"/>
            <a:ext cx="369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5977" name="Arc 9"/>
          <p:cNvSpPr>
            <a:spLocks/>
          </p:cNvSpPr>
          <p:nvPr/>
        </p:nvSpPr>
        <p:spPr bwMode="auto">
          <a:xfrm rot="15528877" flipV="1">
            <a:off x="2721769" y="2223294"/>
            <a:ext cx="433388" cy="736600"/>
          </a:xfrm>
          <a:custGeom>
            <a:avLst/>
            <a:gdLst>
              <a:gd name="T0" fmla="*/ 108948 w 19655"/>
              <a:gd name="T1" fmla="*/ 0 h 21027"/>
              <a:gd name="T2" fmla="*/ 433388 w 19655"/>
              <a:gd name="T3" fmla="*/ 422791 h 21027"/>
              <a:gd name="T4" fmla="*/ 0 w 19655"/>
              <a:gd name="T5" fmla="*/ 736600 h 21027"/>
              <a:gd name="T6" fmla="*/ 0 60000 65536"/>
              <a:gd name="T7" fmla="*/ 0 60000 65536"/>
              <a:gd name="T8" fmla="*/ 0 60000 65536"/>
              <a:gd name="T9" fmla="*/ 0 w 19655"/>
              <a:gd name="T10" fmla="*/ 0 h 21027"/>
              <a:gd name="T11" fmla="*/ 19655 w 19655"/>
              <a:gd name="T12" fmla="*/ 21027 h 21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55" h="21027" fill="none" extrusionOk="0">
                <a:moveTo>
                  <a:pt x="4941" y="-1"/>
                </a:moveTo>
                <a:cubicBezTo>
                  <a:pt x="11449" y="1529"/>
                  <a:pt x="16882" y="5985"/>
                  <a:pt x="19654" y="12069"/>
                </a:cubicBezTo>
              </a:path>
              <a:path w="19655" h="21027" stroke="0" extrusionOk="0">
                <a:moveTo>
                  <a:pt x="4941" y="-1"/>
                </a:moveTo>
                <a:cubicBezTo>
                  <a:pt x="11449" y="1529"/>
                  <a:pt x="16882" y="5985"/>
                  <a:pt x="19654" y="12069"/>
                </a:cubicBezTo>
                <a:lnTo>
                  <a:pt x="0" y="210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5959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06375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5979" name="Text Box 11"/>
          <p:cNvSpPr txBox="1">
            <a:spLocks noChangeArrowheads="1"/>
          </p:cNvSpPr>
          <p:nvPr/>
        </p:nvSpPr>
        <p:spPr bwMode="auto">
          <a:xfrm>
            <a:off x="4233863" y="2857500"/>
            <a:ext cx="431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   زاویه بین       و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باشد، آنگاه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598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292417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98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781300"/>
            <a:ext cx="485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98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429000"/>
            <a:ext cx="24050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98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4292600"/>
            <a:ext cx="39973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5984" name="Text Box 16"/>
          <p:cNvSpPr txBox="1">
            <a:spLocks noChangeArrowheads="1"/>
          </p:cNvSpPr>
          <p:nvPr/>
        </p:nvSpPr>
        <p:spPr bwMode="auto">
          <a:xfrm>
            <a:off x="7283450" y="4945063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از این رو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5985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5300663"/>
            <a:ext cx="51673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5363" name="Rectangle 1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5364" name="Rectangle 2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95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95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95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95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95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95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95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95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9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9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0" grpId="0" animBg="1"/>
      <p:bldP spid="595971" grpId="0" animBg="1"/>
      <p:bldP spid="595972" grpId="0" animBg="1"/>
      <p:bldP spid="595973" grpId="0"/>
      <p:bldP spid="595974" grpId="0"/>
      <p:bldP spid="595975" grpId="0"/>
      <p:bldP spid="595977" grpId="0" animBg="1"/>
      <p:bldP spid="595979" grpId="0"/>
      <p:bldP spid="5959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2051050" y="404813"/>
            <a:ext cx="6573838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15 . 1 . 1 مثال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از مثال 7 . 1 . 1 می دانیم که دنباله         با جمله عمومی           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واگراست. از طرف دیگر به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لذا این دنباله کراندار 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268413"/>
            <a:ext cx="503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916113"/>
            <a:ext cx="12239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644900"/>
            <a:ext cx="22320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487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488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717550" y="314325"/>
            <a:ext cx="7834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7. 15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فاصله نقطه              از خط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معادله های دکارتی زیر را پیدا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6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196975"/>
            <a:ext cx="10239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6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916113"/>
            <a:ext cx="3033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365125" y="2417763"/>
            <a:ext cx="811530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P(3, 1, -2)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بر این خط انتخاب می کنیم. داریم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 امتداد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                       است، پس فاصله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از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است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69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860800"/>
            <a:ext cx="2044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69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652963"/>
            <a:ext cx="1885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70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5300663"/>
            <a:ext cx="5832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637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637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/>
      <p:bldP spid="596997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82550" y="242888"/>
            <a:ext cx="84693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17. 7. 2 شرط متنافر بودن دو خط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خطهای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با امتدادهای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OA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    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متنافرند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نقطه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به ترتیب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  وجود داشته باشند به طوری که بردارهای                           یک کنج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تشکیل دهند، یعنی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8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15097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1125538"/>
            <a:ext cx="547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125538"/>
            <a:ext cx="228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7950" y="1700213"/>
            <a:ext cx="228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2565400"/>
            <a:ext cx="23764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1144588"/>
            <a:ext cx="2984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25" name="Text Box 9"/>
          <p:cNvSpPr txBox="1">
            <a:spLocks noChangeArrowheads="1"/>
          </p:cNvSpPr>
          <p:nvPr/>
        </p:nvSpPr>
        <p:spPr bwMode="auto">
          <a:xfrm>
            <a:off x="452438" y="3108325"/>
            <a:ext cx="8027987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18. 7. 2 عمود مشترک دو خط متنافر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خطی که دو خط متنافر را قطع کند و بر هر دو عمود باشد، عمود مشترک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آنها نامیده می شود. اگر عمود مشترک خطهای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این خطها را به ترتیب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نقطه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قطع کند ، طول پاره خط      و یا طول بردار     را طول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عمود مشترک خطهای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می نامیم. گاهی این طول را فاصله دو خط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نیز می نامیم. در واقع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نزدیکترین نقاط 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هستند.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80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4613" y="6092825"/>
            <a:ext cx="228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488" y="5516563"/>
            <a:ext cx="228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95925" y="5589588"/>
            <a:ext cx="228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4437063"/>
            <a:ext cx="228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3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1113" y="5013325"/>
            <a:ext cx="2984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31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06513" y="4868863"/>
            <a:ext cx="457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32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3575" y="4868863"/>
            <a:ext cx="457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33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6092825"/>
            <a:ext cx="2984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7411" name="Rectangle 1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7412" name="Rectangle 2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9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9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9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9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9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9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9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9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9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9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8" grpId="0"/>
      <p:bldP spid="598025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52663" y="188913"/>
            <a:ext cx="5414962" cy="5902325"/>
            <a:chOff x="1419" y="119"/>
            <a:chExt cx="3411" cy="3718"/>
          </a:xfrm>
        </p:grpSpPr>
        <p:sp>
          <p:nvSpPr>
            <p:cNvPr id="188419" name="AutoShape 3"/>
            <p:cNvSpPr>
              <a:spLocks noChangeArrowheads="1"/>
            </p:cNvSpPr>
            <p:nvPr/>
          </p:nvSpPr>
          <p:spPr bwMode="auto">
            <a:xfrm>
              <a:off x="1474" y="1026"/>
              <a:ext cx="3356" cy="1633"/>
            </a:xfrm>
            <a:prstGeom prst="parallelogram">
              <a:avLst>
                <a:gd name="adj" fmla="val 513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8420" name="Line 4"/>
            <p:cNvSpPr>
              <a:spLocks noChangeShapeType="1"/>
            </p:cNvSpPr>
            <p:nvPr/>
          </p:nvSpPr>
          <p:spPr bwMode="auto">
            <a:xfrm flipH="1" flipV="1">
              <a:off x="2381" y="345"/>
              <a:ext cx="862" cy="1543"/>
            </a:xfrm>
            <a:prstGeom prst="line">
              <a:avLst/>
            </a:prstGeom>
            <a:noFill/>
            <a:ln w="28575">
              <a:solidFill>
                <a:srgbClr val="33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88421" name="Line 5"/>
            <p:cNvSpPr>
              <a:spLocks noChangeShapeType="1"/>
            </p:cNvSpPr>
            <p:nvPr/>
          </p:nvSpPr>
          <p:spPr bwMode="auto">
            <a:xfrm flipH="1">
              <a:off x="2381" y="1207"/>
              <a:ext cx="1769" cy="1316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88422" name="Line 6"/>
            <p:cNvSpPr>
              <a:spLocks noChangeShapeType="1"/>
            </p:cNvSpPr>
            <p:nvPr/>
          </p:nvSpPr>
          <p:spPr bwMode="auto">
            <a:xfrm flipV="1">
              <a:off x="3243" y="572"/>
              <a:ext cx="0" cy="131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88423" name="Line 7"/>
            <p:cNvSpPr>
              <a:spLocks noChangeShapeType="1"/>
            </p:cNvSpPr>
            <p:nvPr/>
          </p:nvSpPr>
          <p:spPr bwMode="auto">
            <a:xfrm flipH="1">
              <a:off x="2699" y="572"/>
              <a:ext cx="544" cy="22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88424" name="Line 8"/>
            <p:cNvSpPr>
              <a:spLocks noChangeShapeType="1"/>
            </p:cNvSpPr>
            <p:nvPr/>
          </p:nvSpPr>
          <p:spPr bwMode="auto">
            <a:xfrm>
              <a:off x="2562" y="119"/>
              <a:ext cx="1543" cy="1043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88425" name="Line 9"/>
            <p:cNvSpPr>
              <a:spLocks noChangeShapeType="1"/>
            </p:cNvSpPr>
            <p:nvPr/>
          </p:nvSpPr>
          <p:spPr bwMode="auto">
            <a:xfrm flipH="1" flipV="1">
              <a:off x="2653" y="754"/>
              <a:ext cx="590" cy="108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88426" name="Arc 10"/>
            <p:cNvSpPr>
              <a:spLocks/>
            </p:cNvSpPr>
            <p:nvPr/>
          </p:nvSpPr>
          <p:spPr bwMode="auto">
            <a:xfrm rot="13909974" flipV="1">
              <a:off x="2948" y="1277"/>
              <a:ext cx="273" cy="406"/>
            </a:xfrm>
            <a:custGeom>
              <a:avLst/>
              <a:gdLst>
                <a:gd name="T0" fmla="*/ 157 w 19655"/>
                <a:gd name="T1" fmla="*/ 0 h 18402"/>
                <a:gd name="T2" fmla="*/ 273 w 19655"/>
                <a:gd name="T3" fmla="*/ 208 h 18402"/>
                <a:gd name="T4" fmla="*/ 0 w 19655"/>
                <a:gd name="T5" fmla="*/ 406 h 18402"/>
                <a:gd name="T6" fmla="*/ 0 60000 65536"/>
                <a:gd name="T7" fmla="*/ 0 60000 65536"/>
                <a:gd name="T8" fmla="*/ 0 60000 65536"/>
                <a:gd name="T9" fmla="*/ 0 w 19655"/>
                <a:gd name="T10" fmla="*/ 0 h 18402"/>
                <a:gd name="T11" fmla="*/ 19655 w 19655"/>
                <a:gd name="T12" fmla="*/ 18402 h 184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55" h="18402" fill="none" extrusionOk="0">
                  <a:moveTo>
                    <a:pt x="11310" y="0"/>
                  </a:moveTo>
                  <a:cubicBezTo>
                    <a:pt x="14969" y="2248"/>
                    <a:pt x="17874" y="5536"/>
                    <a:pt x="19654" y="9444"/>
                  </a:cubicBezTo>
                </a:path>
                <a:path w="19655" h="18402" stroke="0" extrusionOk="0">
                  <a:moveTo>
                    <a:pt x="11310" y="0"/>
                  </a:moveTo>
                  <a:cubicBezTo>
                    <a:pt x="14969" y="2248"/>
                    <a:pt x="17874" y="5536"/>
                    <a:pt x="19654" y="9444"/>
                  </a:cubicBezTo>
                  <a:lnTo>
                    <a:pt x="0" y="18402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188427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16" y="1117"/>
              <a:ext cx="1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8428" name="Text Box 12"/>
            <p:cNvSpPr txBox="1">
              <a:spLocks noChangeArrowheads="1"/>
            </p:cNvSpPr>
            <p:nvPr/>
          </p:nvSpPr>
          <p:spPr bwMode="auto">
            <a:xfrm>
              <a:off x="3187" y="193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188429" name="Text Box 13"/>
            <p:cNvSpPr txBox="1">
              <a:spLocks noChangeArrowheads="1"/>
            </p:cNvSpPr>
            <p:nvPr/>
          </p:nvSpPr>
          <p:spPr bwMode="auto">
            <a:xfrm>
              <a:off x="3821" y="1387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l</a:t>
              </a:r>
            </a:p>
          </p:txBody>
        </p:sp>
        <p:sp>
          <p:nvSpPr>
            <p:cNvPr id="188430" name="Text Box 14"/>
            <p:cNvSpPr txBox="1">
              <a:spLocks noChangeArrowheads="1"/>
            </p:cNvSpPr>
            <p:nvPr/>
          </p:nvSpPr>
          <p:spPr bwMode="auto">
            <a:xfrm>
              <a:off x="2343" y="70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H</a:t>
              </a:r>
            </a:p>
          </p:txBody>
        </p:sp>
        <p:pic>
          <p:nvPicPr>
            <p:cNvPr id="188431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16" y="164"/>
              <a:ext cx="14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432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3" y="403"/>
              <a:ext cx="18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433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46" y="391"/>
              <a:ext cx="55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434" name="Picture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19" y="2970"/>
              <a:ext cx="2277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8945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945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271463" y="-100013"/>
            <a:ext cx="8208962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20. 7.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طول عمود مشترک خط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با معادله های دکارتی زیر را پیدا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00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5" y="782638"/>
            <a:ext cx="228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501775"/>
            <a:ext cx="370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431925"/>
            <a:ext cx="3087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0073" name="Text Box 9"/>
          <p:cNvSpPr txBox="1">
            <a:spLocks noChangeArrowheads="1"/>
          </p:cNvSpPr>
          <p:nvPr/>
        </p:nvSpPr>
        <p:spPr bwMode="auto">
          <a:xfrm>
            <a:off x="509588" y="1931988"/>
            <a:ext cx="809466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امتداد های این خطها عبارت اند از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حال نقطه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P(-4, 4,-1)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           را به ترتیب بر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انتخاب می کنیم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00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798763"/>
            <a:ext cx="2349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7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2798763"/>
            <a:ext cx="2673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7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1663" y="3519488"/>
            <a:ext cx="12033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7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58888" y="4005263"/>
            <a:ext cx="29432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7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4076700"/>
            <a:ext cx="27130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7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4868863"/>
            <a:ext cx="421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80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35600" y="4868863"/>
            <a:ext cx="3255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0081" name="Text Box 17"/>
          <p:cNvSpPr txBox="1">
            <a:spLocks noChangeArrowheads="1"/>
          </p:cNvSpPr>
          <p:nvPr/>
        </p:nvSpPr>
        <p:spPr bwMode="auto">
          <a:xfrm>
            <a:off x="4268788" y="6089650"/>
            <a:ext cx="435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طول عمو مشترک برابر 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0082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188" y="5481638"/>
            <a:ext cx="3373437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0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0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0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0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0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0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0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0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0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0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0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0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0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0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9" grpId="0"/>
      <p:bldP spid="600073" grpId="0"/>
      <p:bldP spid="600081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Text Box 2"/>
          <p:cNvSpPr txBox="1">
            <a:spLocks noChangeArrowheads="1"/>
          </p:cNvSpPr>
          <p:nvPr/>
        </p:nvSpPr>
        <p:spPr bwMode="auto">
          <a:xfrm>
            <a:off x="180975" y="890588"/>
            <a:ext cx="85153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14. 7. 2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دو صفحه که منطبق یا موازی نباشند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متقاطع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نامیده می شوند. محل تقاطع دو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صفحه متقاطع یک خط است، این دو خط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فصل مشترک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دو صفحه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290513" y="2946400"/>
            <a:ext cx="8334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SzPct val="9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معادله های فصل مشترک صفحه های    و     را به دست آوریم 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خط را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 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امتداد آنرا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و فرض می کنیم              بردارهای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قائم بر صفحه های      و     باشند . چون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روی    قرار دارد پس       بر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عمود است. در نتیجه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OB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با بردار               موازی است .</a:t>
            </a:r>
          </a:p>
        </p:txBody>
      </p:sp>
      <p:pic>
        <p:nvPicPr>
          <p:cNvPr id="601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140075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10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068638"/>
            <a:ext cx="355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10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2738" y="3500438"/>
            <a:ext cx="11890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10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0" y="4221163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10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148138"/>
            <a:ext cx="355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10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75" y="4221163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10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4076700"/>
            <a:ext cx="5429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109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7638" y="4652963"/>
            <a:ext cx="1266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0477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0478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0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0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0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0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0" grpId="0"/>
      <p:bldP spid="601091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4852988" y="333375"/>
            <a:ext cx="369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یعنی امتداد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است از بردار: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2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836613"/>
            <a:ext cx="1266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709613" y="1433513"/>
            <a:ext cx="78422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              نقطه ای بر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نقطه  دلخواهی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      موازی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است و لذا عدد حقیقی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وجود دارد که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واقع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معادله برداری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21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560513"/>
            <a:ext cx="12969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21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557338"/>
            <a:ext cx="4175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21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060575"/>
            <a:ext cx="1266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21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4350" y="2687638"/>
            <a:ext cx="2144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2121" name="Text Box 9"/>
          <p:cNvSpPr txBox="1">
            <a:spLocks noChangeArrowheads="1"/>
          </p:cNvSpPr>
          <p:nvPr/>
        </p:nvSpPr>
        <p:spPr bwMode="auto">
          <a:xfrm>
            <a:off x="5089525" y="4152900"/>
            <a:ext cx="3462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می کنیم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صورت زیر می نویسیم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21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4652963"/>
            <a:ext cx="2870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212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6021388"/>
            <a:ext cx="5591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1501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1502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0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0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0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/>
      <p:bldP spid="602116" grpId="0"/>
      <p:bldP spid="602121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ext Box 2"/>
          <p:cNvSpPr txBox="1">
            <a:spLocks noChangeArrowheads="1"/>
          </p:cNvSpPr>
          <p:nvPr/>
        </p:nvSpPr>
        <p:spPr bwMode="auto">
          <a:xfrm>
            <a:off x="282575" y="552450"/>
            <a:ext cx="8269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معادله های پارامتری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صورت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دست می آیند . با حذف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بین معادله های معادله دکارتی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عبارت می شوند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از: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3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565400"/>
            <a:ext cx="22320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25538"/>
            <a:ext cx="63198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587375" y="3241675"/>
            <a:ext cx="78930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راه دیگری برای توصیف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برحسب معادله های    و     وجود دارد.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برای این منظور فرض می کنیم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   و    باشند در این صورت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مجموعه جواب های دستگاه در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سه مجهولی زیر تشکیل شده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31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462338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7975" y="3398838"/>
            <a:ext cx="355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4221163"/>
            <a:ext cx="25193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4724400"/>
            <a:ext cx="2836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325" y="5581650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1450" y="5559425"/>
            <a:ext cx="355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2525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2526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0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0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0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0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0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/>
      <p:bldP spid="603141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33375"/>
            <a:ext cx="2305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2606675" y="333375"/>
            <a:ext cx="5997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دستگاه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روش دیگری برای معرفی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492125" y="2259013"/>
            <a:ext cx="80597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25. 7.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آیا صفحه های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متقاطع هستند؟ در صورتیکه جواب مثبت باشد معادله برداری ، معادله های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پارامتری و دکارتی آن را 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4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405188"/>
            <a:ext cx="25193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908425"/>
            <a:ext cx="24765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354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354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/>
      <p:bldP spid="604164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ext Box 2"/>
          <p:cNvSpPr txBox="1">
            <a:spLocks noChangeArrowheads="1"/>
          </p:cNvSpPr>
          <p:nvPr/>
        </p:nvSpPr>
        <p:spPr bwMode="auto">
          <a:xfrm>
            <a:off x="3516313" y="328613"/>
            <a:ext cx="51085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امتدادهای قائم بر    و     به ترتیب عبارت اند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5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57338"/>
            <a:ext cx="2790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763" y="1557338"/>
            <a:ext cx="21193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0488" y="900113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836613"/>
            <a:ext cx="355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191" name="Text Box 7"/>
          <p:cNvSpPr txBox="1">
            <a:spLocks noChangeArrowheads="1"/>
          </p:cNvSpPr>
          <p:nvPr/>
        </p:nvSpPr>
        <p:spPr bwMode="auto">
          <a:xfrm>
            <a:off x="587375" y="2233613"/>
            <a:ext cx="8088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OA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موازی نیستند ، پس   و    متقاطع اند .امتداد فصل مشترک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عبارت است از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51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38" y="2420938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349500"/>
            <a:ext cx="355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284538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9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1013" y="2276475"/>
            <a:ext cx="6207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196" name="Text Box 12"/>
          <p:cNvSpPr txBox="1">
            <a:spLocks noChangeArrowheads="1"/>
          </p:cNvSpPr>
          <p:nvPr/>
        </p:nvSpPr>
        <p:spPr bwMode="auto">
          <a:xfrm>
            <a:off x="412750" y="4235450"/>
            <a:ext cx="81391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اکنون نقطه                 واقع بر هر دو صفحه را انتخاب می کنیم . برای این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منظور در معادله های     و      قرار می دهیم                        وبه دست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آوریم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519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4391025"/>
            <a:ext cx="12969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9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0263" y="4960938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9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889500"/>
            <a:ext cx="355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20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4962525"/>
            <a:ext cx="1422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201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8400" y="5516563"/>
            <a:ext cx="14938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4579" name="Rectangle 1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4580" name="Rectangle 2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0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0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0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0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0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0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0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0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0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/>
      <p:bldP spid="605191" grpId="0"/>
      <p:bldP spid="605196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198438" y="433388"/>
            <a:ext cx="8497887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این دستگاه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 = 5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 -22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دست می آید. بنابراین                  . در نتیجه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برداری فصل مشترک عبارت است از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معادله را به صورت مولفه ای می نویسیم و معادله های پارامتری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دست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آوریم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حذف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این معادله ها ، معادله های دکارتی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دست می آیند.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620713"/>
            <a:ext cx="15255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575" y="1628775"/>
            <a:ext cx="24558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141663"/>
            <a:ext cx="5592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941888"/>
            <a:ext cx="221138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559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559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06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06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06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801211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19 . 1 . 1 تعريف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دنباله         را کوشی می نامیم اگر به ازای هر         عدد طبیعی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وجـــود داشته باشـــد که از                        نتيجـــه مـــی شود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2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412875"/>
            <a:ext cx="503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484313"/>
            <a:ext cx="5111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557338"/>
            <a:ext cx="2492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2205038"/>
            <a:ext cx="1441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924175"/>
            <a:ext cx="12001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5580063" y="3141663"/>
            <a:ext cx="30448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20 . 1 . 1 مثال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دنباله         کوشی 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21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3860800"/>
            <a:ext cx="5349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1187450" y="4652963"/>
            <a:ext cx="743743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   را در نظر می گیریم . به ازای هر دو عدد طبیعی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,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m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213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5805488"/>
            <a:ext cx="45751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300663"/>
            <a:ext cx="5111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518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19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3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3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4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43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43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43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/>
      <p:bldP spid="432136" grpId="0"/>
      <p:bldP spid="432138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588963" y="2719388"/>
            <a:ext cx="816451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endParaRPr lang="fa-IR" sz="3200">
              <a:solidFill>
                <a:srgbClr val="3366CC"/>
              </a:solidFill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برای درک مفاهیم علمی در بسیاری از شاخه های علوم و تکنولوژی دانستن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مفهوم ماتریس و ویژگیهای ابتدایی آن اجتناب ناپذیر است . خاستگاه ماتریس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چیزی به نام تابع خطی است و تابع خطی تابع طبیعی بین فضاهای برداری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است ، واین همه جزئی ازجبر خطی هستند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</a:t>
            </a:r>
            <a:r>
              <a:rPr lang="fa-IR" sz="3200">
                <a:cs typeface="B Nazanin" pitchFamily="2" charset="-78"/>
              </a:rPr>
              <a:t> </a:t>
            </a:r>
            <a:endParaRPr lang="en-US" sz="3200">
              <a:cs typeface="B Nazanin" pitchFamily="2" charset="-78"/>
            </a:endParaRPr>
          </a:p>
        </p:txBody>
      </p:sp>
      <p:sp>
        <p:nvSpPr>
          <p:cNvPr id="607235" name="Rectangle 3"/>
          <p:cNvSpPr>
            <a:spLocks noChangeArrowheads="1"/>
          </p:cNvSpPr>
          <p:nvPr/>
        </p:nvSpPr>
        <p:spPr bwMode="auto">
          <a:xfrm>
            <a:off x="2051050" y="1268413"/>
            <a:ext cx="4824413" cy="792162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endParaRPr lang="fa-IR"/>
          </a:p>
        </p:txBody>
      </p:sp>
      <p:sp>
        <p:nvSpPr>
          <p:cNvPr id="607236" name="WordArt 4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latin typeface="Arial"/>
                <a:cs typeface="Arial"/>
              </a:rPr>
              <a:t>فصل سوم</a:t>
            </a:r>
          </a:p>
        </p:txBody>
      </p:sp>
      <p:sp>
        <p:nvSpPr>
          <p:cNvPr id="607237" name="WordArt 5"/>
          <p:cNvSpPr>
            <a:spLocks noChangeArrowheads="1" noChangeShapeType="1" noTextEdit="1"/>
          </p:cNvSpPr>
          <p:nvPr/>
        </p:nvSpPr>
        <p:spPr bwMode="auto">
          <a:xfrm>
            <a:off x="2484438" y="1341438"/>
            <a:ext cx="381635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جبر خطی</a:t>
            </a:r>
          </a:p>
        </p:txBody>
      </p:sp>
      <p:sp>
        <p:nvSpPr>
          <p:cNvPr id="607238" name="Line 6"/>
          <p:cNvSpPr>
            <a:spLocks noChangeShapeType="1"/>
          </p:cNvSpPr>
          <p:nvPr/>
        </p:nvSpPr>
        <p:spPr bwMode="auto">
          <a:xfrm>
            <a:off x="827088" y="981075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07239" name="Rectangle 7"/>
          <p:cNvSpPr>
            <a:spLocks noChangeArrowheads="1"/>
          </p:cNvSpPr>
          <p:nvPr/>
        </p:nvSpPr>
        <p:spPr bwMode="auto">
          <a:xfrm>
            <a:off x="6804025" y="2349500"/>
            <a:ext cx="1728788" cy="647700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en-US" sz="2400">
              <a:cs typeface="B Nazanin" pitchFamily="2" charset="-78"/>
            </a:endParaRPr>
          </a:p>
        </p:txBody>
      </p:sp>
      <p:sp>
        <p:nvSpPr>
          <p:cNvPr id="607240" name="Text Box 8"/>
          <p:cNvSpPr txBox="1">
            <a:spLocks noChangeArrowheads="1"/>
          </p:cNvSpPr>
          <p:nvPr/>
        </p:nvSpPr>
        <p:spPr bwMode="auto">
          <a:xfrm>
            <a:off x="6937375" y="2493963"/>
            <a:ext cx="1524000" cy="466725"/>
          </a:xfrm>
          <a:prstGeom prst="rect">
            <a:avLst/>
          </a:prstGeom>
          <a:noFill/>
          <a:ln w="9525">
            <a:solidFill>
              <a:srgbClr val="FFC9C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 کلی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661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661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7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07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072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0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/>
      <p:bldP spid="607235" grpId="0" animBg="1"/>
      <p:bldP spid="607236" grpId="0" animBg="1"/>
      <p:bldP spid="607237" grpId="0" animBg="1"/>
      <p:bldP spid="607239" grpId="0" animBg="1"/>
      <p:bldP spid="607240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Text Box 2"/>
          <p:cNvSpPr txBox="1">
            <a:spLocks noChangeArrowheads="1"/>
          </p:cNvSpPr>
          <p:nvPr/>
        </p:nvSpPr>
        <p:spPr bwMode="auto">
          <a:xfrm>
            <a:off x="774700" y="260350"/>
            <a:ext cx="76850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بنابراین هدف از ارائه این فصل برآورده کردن اهداف کلی زیر است :</a:t>
            </a:r>
          </a:p>
          <a:p>
            <a:endParaRPr lang="fa-IR" sz="2400"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الف</a:t>
            </a:r>
            <a:r>
              <a:rPr lang="fa-IR" sz="2400">
                <a:solidFill>
                  <a:srgbClr val="FF9201"/>
                </a:solidFill>
                <a:cs typeface="B Nazanin" pitchFamily="2" charset="-78"/>
              </a:rPr>
              <a:t>)</a:t>
            </a:r>
            <a:r>
              <a:rPr lang="fa-IR" sz="2400">
                <a:cs typeface="B Nazanin" pitchFamily="2" charset="-78"/>
              </a:rPr>
              <a:t> آشنا کردن دانشجو با کلیات و روشهای جبر خطی </a:t>
            </a:r>
          </a:p>
          <a:p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</a:t>
            </a:r>
          </a:p>
          <a:p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ب)</a:t>
            </a:r>
            <a:r>
              <a:rPr lang="fa-IR" sz="2400">
                <a:solidFill>
                  <a:srgbClr val="339933"/>
                </a:solidFill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ارتقاء درک علمی عمومی دانشجو</a:t>
            </a:r>
          </a:p>
          <a:p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</a:t>
            </a:r>
          </a:p>
          <a:p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پ)</a:t>
            </a:r>
            <a:r>
              <a:rPr lang="fa-IR" sz="2400">
                <a:solidFill>
                  <a:srgbClr val="339933"/>
                </a:solidFill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آماده کردن دانشجو برای کاربرد روشهای جبر خطی در ادامه ریاضی </a:t>
            </a:r>
          </a:p>
          <a:p>
            <a:r>
              <a:rPr lang="fa-IR" sz="2400">
                <a:cs typeface="B Nazanin" pitchFamily="2" charset="-78"/>
              </a:rPr>
              <a:t>عمومی2 و درس بلافصل آن ریاضی عمومی 3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08259" name="Rectangle 3"/>
          <p:cNvSpPr>
            <a:spLocks noChangeArrowheads="1"/>
          </p:cNvSpPr>
          <p:nvPr/>
        </p:nvSpPr>
        <p:spPr bwMode="auto">
          <a:xfrm>
            <a:off x="6588125" y="3644900"/>
            <a:ext cx="1944688" cy="57467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6659563" y="3716338"/>
            <a:ext cx="1817687" cy="46672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 رفتاری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08261" name="Rectangle 5"/>
          <p:cNvSpPr>
            <a:spLocks noChangeArrowheads="1"/>
          </p:cNvSpPr>
          <p:nvPr/>
        </p:nvSpPr>
        <p:spPr bwMode="auto">
          <a:xfrm>
            <a:off x="466725" y="4365625"/>
            <a:ext cx="82645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دانشجو پس از مطالعه این فصل باید بتواند :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1-</a:t>
            </a:r>
            <a:r>
              <a:rPr lang="fa-IR" sz="2400">
                <a:cs typeface="B Nazanin" pitchFamily="2" charset="-78"/>
              </a:rPr>
              <a:t> ماتریس و مفاهیم وابسته به آن را بداند . از جمله این مفاهیم عبارتند از: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درایه های ماتریس ، سطرها و ستونهای ماتریس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7639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7640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08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08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  <p:bldP spid="608259" grpId="0" animBg="1"/>
      <p:bldP spid="608260" grpId="0" animBg="1"/>
      <p:bldP spid="608261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866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66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485775" y="44450"/>
            <a:ext cx="83740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2-</a:t>
            </a:r>
            <a:r>
              <a:rPr lang="fa-IR" sz="2400">
                <a:cs typeface="B Nazanin" pitchFamily="2" charset="-78"/>
              </a:rPr>
              <a:t> انواع ماتریس ها را بشناسد . ماتریس مربع ، ماتریس واحد ، ماتریس صفر ،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قطری ، ماتریس بالا مثلثی، ماتریس پایین مثلثی از جمله این ماتریسها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هستند .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3-</a:t>
            </a:r>
            <a:r>
              <a:rPr lang="fa-IR" sz="2400">
                <a:cs typeface="B Nazanin" pitchFamily="2" charset="-78"/>
              </a:rPr>
              <a:t> عملهای جمع ماتریسی و ضرب عدد در ماتریس و ویژگیهای آنها را بداند و 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کار ببرد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530225" y="3074988"/>
            <a:ext cx="83629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4-</a:t>
            </a:r>
            <a:r>
              <a:rPr lang="fa-IR" sz="2400">
                <a:cs typeface="B Nazanin" pitchFamily="2" charset="-78"/>
              </a:rPr>
              <a:t> عمل ضرب ماتریسی را بشناسد ، ویژگیهای آن را بداند و رابطه آن را با عمل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جمع ماتریسی و ضرب عدد در ماتریس بشناسد و به کار ببرد .</a:t>
            </a:r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5-</a:t>
            </a:r>
            <a:r>
              <a:rPr lang="fa-IR" sz="2400">
                <a:cs typeface="B Nazanin" pitchFamily="2" charset="-78"/>
              </a:rPr>
              <a:t> دترمینان ماتریس داده شدهای را محاسبه کند .</a:t>
            </a:r>
          </a:p>
          <a:p>
            <a:pPr algn="justLow">
              <a:lnSpc>
                <a:spcPct val="150000"/>
              </a:lnSpc>
            </a:pPr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6- </a:t>
            </a:r>
            <a:r>
              <a:rPr lang="fa-IR" sz="2400">
                <a:cs typeface="B Nazanin" pitchFamily="2" charset="-78"/>
              </a:rPr>
              <a:t>ویژگیهای دترمینان را بشناسد و آنها را در محاسبه دترمینان به کار برد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9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9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9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9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9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9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9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9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09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9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9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09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6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466725" y="2382838"/>
            <a:ext cx="820896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9-</a:t>
            </a:r>
            <a:r>
              <a:rPr lang="fa-IR" sz="2400">
                <a:cs typeface="B Nazanin" pitchFamily="2" charset="-78"/>
              </a:rPr>
              <a:t> ماتریس متعامد و ماتریس متقارن را بشناسد و ویژگیهای مقدماتی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آنها را تشخیص دهد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10-</a:t>
            </a:r>
            <a:r>
              <a:rPr lang="fa-IR" sz="2400">
                <a:cs typeface="B Nazanin" pitchFamily="2" charset="-78"/>
              </a:rPr>
              <a:t> ویژه مقدارها و ویژه بردارهای وابسته به آنها را برای یک ماتریس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مربع محاسبه کند و بداند که ماتریس متقارن با درایه های حقیقی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دارای ویژه مقدارهای حقیقی است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11-</a:t>
            </a:r>
            <a:r>
              <a:rPr lang="fa-IR" sz="2400">
                <a:cs typeface="B Nazanin" pitchFamily="2" charset="-78"/>
              </a:rPr>
              <a:t> ماتریس تغییر مختصات و معادلات تغییر مختصات را برای بدست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آوردن صورت متعارفی صورتهای درجه دوم دو و سه متغیره بکار ببرد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684213" y="549275"/>
            <a:ext cx="797401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7-</a:t>
            </a:r>
            <a:r>
              <a:rPr lang="fa-IR" sz="2400">
                <a:cs typeface="B Nazanin" pitchFamily="2" charset="-78"/>
              </a:rPr>
              <a:t> مفاهیم ماتریس الحاقی ، ماتریس منفرد و ماتریس نامنفرد و رابطه آنها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با دترمینان بداند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8- </a:t>
            </a:r>
            <a:r>
              <a:rPr lang="fa-IR" sz="2400">
                <a:cs typeface="B Nazanin" pitchFamily="2" charset="-78"/>
              </a:rPr>
              <a:t>وارون ماتریس را با استفاده از ماتریس الحاقی محاسبه کند .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99685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686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  <p:bldP spid="610307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3132138" y="476250"/>
            <a:ext cx="2808287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3419475" y="555625"/>
            <a:ext cx="219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3600">
                <a:solidFill>
                  <a:srgbClr val="800000"/>
                </a:solidFill>
                <a:cs typeface="B Nazanin" pitchFamily="2" charset="-78"/>
              </a:rPr>
              <a:t>1 .3 ماتریس</a:t>
            </a:r>
            <a:endParaRPr lang="en-US" sz="3600">
              <a:solidFill>
                <a:srgbClr val="800000"/>
              </a:solidFill>
              <a:cs typeface="B Nazanin" pitchFamily="2" charset="-78"/>
            </a:endParaRP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804703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1. 1. 3 تعریف</a:t>
            </a:r>
          </a:p>
          <a:p>
            <a:endParaRPr lang="fa-IR" sz="2400">
              <a:solidFill>
                <a:srgbClr val="0066CC"/>
              </a:solidFill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درایه ای از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fa-IR" sz="24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عدد را را که در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سطر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ستون مرتب شده اند یک ماتریس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(بخوانید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) می نامیم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ماتریس ها را با حرفهای بزرگ لاتین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،...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نشان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می دهیم . هر یک از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عدد مذکور را یک درایه ماتریس می نامیم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1133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2430" y="3799709"/>
            <a:ext cx="368140" cy="126945"/>
          </a:xfrm>
          <a:noFill/>
        </p:spPr>
      </p:pic>
      <p:pic>
        <p:nvPicPr>
          <p:cNvPr id="61133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4221163"/>
            <a:ext cx="3744913" cy="1949450"/>
          </a:xfrm>
          <a:noFill/>
        </p:spPr>
      </p:pic>
      <p:sp>
        <p:nvSpPr>
          <p:cNvPr id="611335" name="Line 7"/>
          <p:cNvSpPr>
            <a:spLocks noChangeShapeType="1"/>
          </p:cNvSpPr>
          <p:nvPr/>
        </p:nvSpPr>
        <p:spPr bwMode="auto">
          <a:xfrm>
            <a:off x="898525" y="12684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0713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0714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1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animBg="1"/>
      <p:bldP spid="611331" grpId="0"/>
      <p:bldP spid="611332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1116013" y="2349500"/>
            <a:ext cx="7512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ویا اگر امکان ابهامی در میان نباشد به              صورت نشان داد .</a:t>
            </a:r>
          </a:p>
          <a:p>
            <a:r>
              <a:rPr lang="fa-IR" sz="2400">
                <a:cs typeface="B Nazanin" pitchFamily="2" charset="-78"/>
              </a:rPr>
              <a:t>نکته آخر این که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ماتریسی        باشد 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ابعاد و گاه       را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اندازه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123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2349500"/>
            <a:ext cx="936625" cy="404813"/>
          </a:xfrm>
          <a:noFill/>
        </p:spPr>
      </p:pic>
      <p:pic>
        <p:nvPicPr>
          <p:cNvPr id="6123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852738"/>
            <a:ext cx="576263" cy="198437"/>
          </a:xfrm>
          <a:noFill/>
        </p:spPr>
      </p:pic>
      <p:pic>
        <p:nvPicPr>
          <p:cNvPr id="61235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2852738"/>
            <a:ext cx="574675" cy="198437"/>
          </a:xfrm>
          <a:noFill/>
        </p:spPr>
      </p:pic>
      <p:pic>
        <p:nvPicPr>
          <p:cNvPr id="6123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549275"/>
            <a:ext cx="2089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1736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1737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4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276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276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803275" y="549275"/>
            <a:ext cx="79883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4. 1. 3 برابری ماتریس ها</a:t>
            </a:r>
          </a:p>
          <a:p>
            <a:pPr rtl="0"/>
            <a:endParaRPr lang="fa-IR" sz="2400">
              <a:solidFill>
                <a:srgbClr val="0066CC"/>
              </a:solidFill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فرض می کنیم</a:t>
            </a:r>
            <a:r>
              <a:rPr lang="fa-IR" sz="2400">
                <a:solidFill>
                  <a:srgbClr val="0066CC"/>
                </a:solidFill>
                <a:cs typeface="B Nazanin" pitchFamily="2" charset="-78"/>
              </a:rPr>
              <a:t>           </a:t>
            </a:r>
            <a:r>
              <a:rPr lang="fa-IR" sz="2400">
                <a:cs typeface="B Nazanin" pitchFamily="2" charset="-78"/>
              </a:rPr>
              <a:t>و</a:t>
            </a:r>
            <a:r>
              <a:rPr lang="fa-IR" sz="2400">
                <a:solidFill>
                  <a:srgbClr val="0066CC"/>
                </a:solidFill>
                <a:cs typeface="B Nazanin" pitchFamily="2" charset="-78"/>
              </a:rPr>
              <a:t>            </a:t>
            </a:r>
            <a:r>
              <a:rPr lang="fa-IR" sz="2400">
                <a:cs typeface="B Nazanin" pitchFamily="2" charset="-78"/>
              </a:rPr>
              <a:t>دو ماتریس        باشند.می گوییم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برابر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است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می نویسیم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A=B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اگر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1331913" y="2924175"/>
            <a:ext cx="745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به عبارت دیگر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برابر است با اگر درایه های متناظر در آنهابرابر باشند.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13383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03568" y="2572596"/>
            <a:ext cx="545863" cy="241195"/>
          </a:xfrm>
          <a:noFill/>
        </p:spPr>
      </p:pic>
      <p:pic>
        <p:nvPicPr>
          <p:cNvPr id="61338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2349500"/>
            <a:ext cx="3600450" cy="401638"/>
          </a:xfrm>
          <a:noFill/>
        </p:spPr>
      </p:pic>
      <p:pic>
        <p:nvPicPr>
          <p:cNvPr id="61338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300788" y="4652963"/>
            <a:ext cx="936625" cy="404812"/>
          </a:xfrm>
          <a:noFill/>
        </p:spPr>
      </p:pic>
      <p:pic>
        <p:nvPicPr>
          <p:cNvPr id="613387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651500" y="5229225"/>
            <a:ext cx="576263" cy="198438"/>
          </a:xfrm>
          <a:noFill/>
        </p:spPr>
      </p:pic>
      <p:sp>
        <p:nvSpPr>
          <p:cNvPr id="613386" name="Text Box 10"/>
          <p:cNvSpPr txBox="1">
            <a:spLocks noChangeArrowheads="1"/>
          </p:cNvSpPr>
          <p:nvPr/>
        </p:nvSpPr>
        <p:spPr bwMode="auto">
          <a:xfrm>
            <a:off x="803275" y="3573463"/>
            <a:ext cx="80851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6. 1. 3 تعریف</a:t>
            </a:r>
          </a:p>
          <a:p>
            <a:pPr rtl="0"/>
            <a:endParaRPr lang="fa-IR" sz="3200">
              <a:solidFill>
                <a:srgbClr val="0066CC"/>
              </a:solidFill>
              <a:cs typeface="B Nazanin" pitchFamily="2" charset="-78"/>
            </a:endParaRPr>
          </a:p>
          <a:p>
            <a:pPr rtl="0"/>
            <a:r>
              <a:rPr lang="fa-IR" sz="2400">
                <a:cs typeface="B Nazanin" pitchFamily="2" charset="-78"/>
              </a:rPr>
              <a:t>فرض می کنیم           و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        </a:t>
            </a:r>
            <a:r>
              <a:rPr lang="fa-IR" sz="2400">
                <a:cs typeface="B Nazanin" pitchFamily="2" charset="-78"/>
              </a:rPr>
              <a:t>دو ماتریس        باشند . منظور از مجموع</a:t>
            </a:r>
          </a:p>
          <a:p>
            <a:pPr rtl="0"/>
            <a:r>
              <a:rPr lang="fa-IR" sz="2400">
                <a:cs typeface="B Nazanin" pitchFamily="2" charset="-78"/>
              </a:rPr>
              <a:t> این دوماتریس ، ماتریس       ای چون          است به طوری که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 </a:t>
            </a:r>
          </a:p>
          <a:p>
            <a:pPr rtl="0"/>
            <a:endParaRPr lang="fa-IR" sz="3200">
              <a:solidFill>
                <a:srgbClr val="0066CC"/>
              </a:solidFill>
              <a:cs typeface="B Nazanin" pitchFamily="2" charset="-78"/>
            </a:endParaRPr>
          </a:p>
          <a:p>
            <a:pPr rtl="0"/>
            <a:endParaRPr lang="en-US" sz="3200">
              <a:solidFill>
                <a:srgbClr val="0066CC"/>
              </a:solidFill>
              <a:cs typeface="B Nazanin" pitchFamily="2" charset="-78"/>
            </a:endParaRPr>
          </a:p>
        </p:txBody>
      </p:sp>
      <p:pic>
        <p:nvPicPr>
          <p:cNvPr id="6133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797425"/>
            <a:ext cx="5048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38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5661025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39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5157788"/>
            <a:ext cx="8429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39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12875"/>
            <a:ext cx="86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39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412875"/>
            <a:ext cx="9366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39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557338"/>
            <a:ext cx="5048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6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1" grpId="0"/>
      <p:bldP spid="613382" grpId="0"/>
      <p:bldP spid="613386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ext Box 2"/>
          <p:cNvSpPr txBox="1">
            <a:spLocks noChangeArrowheads="1"/>
          </p:cNvSpPr>
          <p:nvPr/>
        </p:nvSpPr>
        <p:spPr bwMode="auto">
          <a:xfrm>
            <a:off x="3565525" y="620713"/>
            <a:ext cx="520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مجموع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یعنی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A+B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نشان می دهیم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3770313" y="1268413"/>
            <a:ext cx="5072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7. 1. 3 مثال</a:t>
            </a:r>
          </a:p>
          <a:p>
            <a:r>
              <a:rPr lang="fa-IR" sz="2400">
                <a:cs typeface="B Nazanin" pitchFamily="2" charset="-78"/>
              </a:rPr>
              <a:t>مجموع ماتریس های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2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را بدست می آوریم 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492375"/>
            <a:ext cx="4465638" cy="1444625"/>
          </a:xfrm>
          <a:noFill/>
        </p:spPr>
      </p:pic>
      <p:pic>
        <p:nvPicPr>
          <p:cNvPr id="61440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5013325"/>
            <a:ext cx="4897437" cy="1454150"/>
          </a:xfrm>
          <a:noFill/>
        </p:spPr>
      </p:pic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7956550" y="4005263"/>
            <a:ext cx="725488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 rtl="0"/>
            <a:endParaRPr lang="fa-IR" sz="2400">
              <a:solidFill>
                <a:srgbClr val="0066CC"/>
              </a:solidFill>
              <a:cs typeface="B Nazanin" pitchFamily="2" charset="-78"/>
            </a:endParaRPr>
          </a:p>
          <a:p>
            <a:pPr rtl="0"/>
            <a:r>
              <a:rPr lang="fa-IR" sz="2400">
                <a:cs typeface="B Nazanin" pitchFamily="2" charset="-78"/>
              </a:rPr>
              <a:t>داریم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378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378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/>
      <p:bldP spid="614403" grpId="0"/>
      <p:bldP spid="614405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482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482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1542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15451" name="Picture 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83430" y="2604332"/>
            <a:ext cx="368140" cy="177723"/>
          </a:xfrm>
          <a:noFill/>
        </p:spPr>
      </p:pic>
      <p:pic>
        <p:nvPicPr>
          <p:cNvPr id="615452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996950" y="4600575"/>
            <a:ext cx="2959100" cy="863600"/>
          </a:xfrm>
          <a:noFill/>
        </p:spPr>
      </p:pic>
      <p:sp>
        <p:nvSpPr>
          <p:cNvPr id="615430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5026025" y="1273175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15431" name="Rectangle 7"/>
          <p:cNvSpPr>
            <a:spLocks noChangeArrowheads="1"/>
          </p:cNvSpPr>
          <p:nvPr/>
        </p:nvSpPr>
        <p:spPr bwMode="auto">
          <a:xfrm>
            <a:off x="1403350" y="10525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cs typeface="B Nazanin" pitchFamily="2" charset="-78"/>
            </a:endParaRPr>
          </a:p>
        </p:txBody>
      </p:sp>
      <p:pic>
        <p:nvPicPr>
          <p:cNvPr id="6154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871538"/>
            <a:ext cx="952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33" name="Rectangle 9"/>
          <p:cNvSpPr>
            <a:spLocks noChangeArrowheads="1"/>
          </p:cNvSpPr>
          <p:nvPr/>
        </p:nvSpPr>
        <p:spPr bwMode="auto">
          <a:xfrm>
            <a:off x="1547813" y="-531813"/>
            <a:ext cx="6096000" cy="40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5434" name="Text Box 10"/>
          <p:cNvSpPr txBox="1">
            <a:spLocks noChangeArrowheads="1"/>
          </p:cNvSpPr>
          <p:nvPr/>
        </p:nvSpPr>
        <p:spPr bwMode="auto">
          <a:xfrm>
            <a:off x="419100" y="-28575"/>
            <a:ext cx="83851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12. 1. 3 تعریف (ضرب عدد در ماتریس )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کنید           ماتریسی       و   عددی دلخواه باشد . منظور از حاصلضرب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در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ماتریسی       ای چون            است بطوری که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ماتریس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حاصلضرب   در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و می نویسیم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154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484313"/>
            <a:ext cx="609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979488"/>
            <a:ext cx="609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37" name="Rectangle 13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1543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2563813"/>
            <a:ext cx="214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3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97948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4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2813" y="14843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4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835025"/>
            <a:ext cx="9366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42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1411288"/>
            <a:ext cx="86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43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655638"/>
            <a:ext cx="914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44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8175" y="2060575"/>
            <a:ext cx="36004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45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08400" y="2997200"/>
            <a:ext cx="8651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46" name="Text Box 22"/>
          <p:cNvSpPr txBox="1">
            <a:spLocks noChangeArrowheads="1"/>
          </p:cNvSpPr>
          <p:nvPr/>
        </p:nvSpPr>
        <p:spPr bwMode="auto">
          <a:xfrm>
            <a:off x="7288213" y="4025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>
              <a:cs typeface="B Nazanin" pitchFamily="2" charset="-78"/>
            </a:endParaRPr>
          </a:p>
        </p:txBody>
      </p:sp>
      <p:sp>
        <p:nvSpPr>
          <p:cNvPr id="615447" name="Text Box 23"/>
          <p:cNvSpPr txBox="1">
            <a:spLocks noChangeArrowheads="1"/>
          </p:cNvSpPr>
          <p:nvPr/>
        </p:nvSpPr>
        <p:spPr bwMode="auto">
          <a:xfrm>
            <a:off x="8316913" y="3070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 sz="2400">
              <a:cs typeface="B Nazanin" pitchFamily="2" charset="-78"/>
            </a:endParaRPr>
          </a:p>
        </p:txBody>
      </p:sp>
      <p:sp>
        <p:nvSpPr>
          <p:cNvPr id="615448" name="Text Box 24"/>
          <p:cNvSpPr txBox="1">
            <a:spLocks noChangeArrowheads="1"/>
          </p:cNvSpPr>
          <p:nvPr/>
        </p:nvSpPr>
        <p:spPr bwMode="auto">
          <a:xfrm>
            <a:off x="8243888" y="30686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 sz="2400">
              <a:cs typeface="B Nazanin" pitchFamily="2" charset="-78"/>
            </a:endParaRPr>
          </a:p>
        </p:txBody>
      </p:sp>
      <p:sp>
        <p:nvSpPr>
          <p:cNvPr id="615449" name="Text Box 25"/>
          <p:cNvSpPr txBox="1">
            <a:spLocks noChangeArrowheads="1"/>
          </p:cNvSpPr>
          <p:nvPr/>
        </p:nvSpPr>
        <p:spPr bwMode="auto">
          <a:xfrm>
            <a:off x="6372225" y="3213100"/>
            <a:ext cx="21812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13. 1. 3 مثال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ازای       و</a:t>
            </a:r>
          </a:p>
          <a:p>
            <a:pPr rtl="0">
              <a:lnSpc>
                <a:spcPct val="150000"/>
              </a:lnSpc>
            </a:pPr>
            <a:endParaRPr lang="fa-IR" sz="32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داریم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15450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87675" y="3563938"/>
            <a:ext cx="172878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54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1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154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6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1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1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6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6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6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6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6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6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6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61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61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9" grpId="0" build="p" animBg="1"/>
      <p:bldP spid="615430" grpId="0" build="p" animBg="1"/>
      <p:bldP spid="615431" grpId="0"/>
      <p:bldP spid="615433" grpId="0" animBg="1"/>
      <p:bldP spid="615434" grpId="0"/>
      <p:bldP spid="615437" grpId="0" animBg="1"/>
      <p:bldP spid="615446" grpId="0"/>
      <p:bldP spid="615447" grpId="0"/>
      <p:bldP spid="615448" grpId="0"/>
      <p:bldP spid="615449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658813" y="404813"/>
            <a:ext cx="80613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16 . 1. 3 تعریف (ضرب ماتریسی )</a:t>
            </a:r>
          </a:p>
          <a:p>
            <a:endParaRPr lang="fa-IR" sz="2400">
              <a:solidFill>
                <a:srgbClr val="0066CC"/>
              </a:solidFill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فرض می کنیم            و           به ترتیب ماتریسهای</a:t>
            </a:r>
            <a:r>
              <a:rPr lang="fa-IR" sz="2400">
                <a:solidFill>
                  <a:srgbClr val="0066CC"/>
                </a:solidFill>
                <a:cs typeface="B Nazanin" pitchFamily="2" charset="-78"/>
              </a:rPr>
              <a:t>       </a:t>
            </a:r>
            <a:r>
              <a:rPr lang="fa-IR" sz="2400">
                <a:cs typeface="B Nazanin" pitchFamily="2" charset="-78"/>
              </a:rPr>
              <a:t>و        باشند</a:t>
            </a:r>
            <a:r>
              <a:rPr lang="fa-IR" sz="2400">
                <a:solidFill>
                  <a:srgbClr val="0066CC"/>
                </a:solidFill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منظوراز حاصلضرب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در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ماتریسی       چون            است بطوری که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B Nazanin" pitchFamily="2" charset="-78"/>
                <a:cs typeface="B Nazanin" pitchFamily="2" charset="-78"/>
              </a:rPr>
              <a:t>                       </a:t>
            </a:r>
            <a:r>
              <a:rPr lang="en-US" sz="2400">
                <a:solidFill>
                  <a:srgbClr val="FA6306"/>
                </a:solidFill>
                <a:latin typeface="B Nazanin" pitchFamily="2" charset="-78"/>
                <a:cs typeface="B Nazanin" pitchFamily="2" charset="-78"/>
              </a:rPr>
              <a:t>*</a:t>
            </a:r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ازای هر            و            .</a:t>
            </a:r>
            <a:endParaRPr lang="en-US" sz="2400">
              <a:latin typeface="B Nazanin" pitchFamily="2" charset="-78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ملاحظه می کنیم که در رابطه </a:t>
            </a:r>
            <a:r>
              <a:rPr lang="en-US" sz="2400">
                <a:solidFill>
                  <a:srgbClr val="FA6306"/>
                </a:solidFill>
                <a:latin typeface="B Nazanin" pitchFamily="2" charset="-78"/>
                <a:cs typeface="B Nazanin" pitchFamily="2" charset="-78"/>
              </a:rPr>
              <a:t>*</a:t>
            </a:r>
            <a:r>
              <a:rPr lang="fa-IR" sz="2400">
                <a:latin typeface="B Nazanin" pitchFamily="2" charset="-78"/>
                <a:cs typeface="B Nazanin" pitchFamily="2" charset="-78"/>
              </a:rPr>
              <a:t>، عددهای </a:t>
            </a:r>
          </a:p>
          <a:p>
            <a:pPr>
              <a:lnSpc>
                <a:spcPct val="150000"/>
              </a:lnSpc>
            </a:pPr>
            <a:endParaRPr lang="fa-IR" sz="2400">
              <a:latin typeface="B Nazanin" pitchFamily="2" charset="-78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B Nazanin" pitchFamily="2" charset="-78"/>
                <a:cs typeface="B Nazanin" pitchFamily="2" charset="-78"/>
              </a:rPr>
              <a:t>درایه های سطر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B Nazanin" pitchFamily="2" charset="-78"/>
                <a:cs typeface="B Nazanin" pitchFamily="2" charset="-78"/>
              </a:rPr>
              <a:t>ام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latin typeface="B Nazanin" pitchFamily="2" charset="-78"/>
                <a:cs typeface="B Nazanin" pitchFamily="2" charset="-78"/>
              </a:rPr>
              <a:t> و عددهای </a:t>
            </a:r>
            <a:endParaRPr lang="en-US" sz="2400">
              <a:latin typeface="B Nazanin" pitchFamily="2" charset="-78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268413"/>
            <a:ext cx="935037" cy="404812"/>
          </a:xfrm>
          <a:noFill/>
        </p:spPr>
      </p:pic>
      <p:sp>
        <p:nvSpPr>
          <p:cNvPr id="61645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716463" y="638175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1645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268413"/>
            <a:ext cx="947738" cy="390525"/>
          </a:xfrm>
          <a:noFill/>
        </p:spPr>
      </p:pic>
      <p:pic>
        <p:nvPicPr>
          <p:cNvPr id="616463" name="Picture 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2411413" y="1412875"/>
            <a:ext cx="576262" cy="198438"/>
          </a:xfrm>
          <a:noFill/>
        </p:spPr>
      </p:pic>
      <p:pic>
        <p:nvPicPr>
          <p:cNvPr id="6164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412875"/>
            <a:ext cx="5254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916113"/>
            <a:ext cx="5762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1844675"/>
            <a:ext cx="9350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2565400"/>
            <a:ext cx="32400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9563" y="3141663"/>
            <a:ext cx="86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8625" y="3141663"/>
            <a:ext cx="86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6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08400" y="4005263"/>
            <a:ext cx="10810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61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57200" y="3357563"/>
            <a:ext cx="914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6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40200" y="4941888"/>
            <a:ext cx="4397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5841" name="Rectangle 1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5842" name="Rectangle 1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64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0" grpId="0"/>
      <p:bldP spid="61645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985000" cy="1143000"/>
          </a:xfrm>
        </p:spPr>
        <p:txBody>
          <a:bodyPr/>
          <a:lstStyle/>
          <a:p>
            <a:pPr algn="justLow" eaLnBrk="1" hangingPunct="1"/>
            <a:r>
              <a:rPr lang="fa-IR" smtClean="0">
                <a:solidFill>
                  <a:srgbClr val="990000"/>
                </a:solidFill>
                <a:cs typeface="B Nazanin" pitchFamily="2" charset="-78"/>
              </a:rPr>
              <a:t>نــام درس:</a:t>
            </a:r>
            <a:r>
              <a:rPr lang="fa-IR" smtClean="0">
                <a:cs typeface="B Nazanin" pitchFamily="2" charset="-78"/>
              </a:rPr>
              <a:t>   رياضی عمومی (2)    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2627313" y="1125538"/>
            <a:ext cx="5400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Low"/>
            <a:r>
              <a:rPr lang="fa-IR" sz="4000">
                <a:solidFill>
                  <a:srgbClr val="990000"/>
                </a:solidFill>
                <a:cs typeface="B Nazanin" pitchFamily="2" charset="-78"/>
              </a:rPr>
              <a:t>تعداد واحد:</a:t>
            </a:r>
            <a:r>
              <a:rPr lang="fa-IR" sz="4000">
                <a:cs typeface="B Nazanin" pitchFamily="2" charset="-78"/>
              </a:rPr>
              <a:t>    3 واحد</a:t>
            </a:r>
            <a:endParaRPr lang="en-US" sz="4000">
              <a:cs typeface="B Nazanin" pitchFamily="2" charset="-78"/>
            </a:endParaRP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2627313" y="2852738"/>
            <a:ext cx="5400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Low"/>
            <a:r>
              <a:rPr lang="fa-IR" sz="4000">
                <a:solidFill>
                  <a:srgbClr val="990000"/>
                </a:solidFill>
                <a:cs typeface="B Nazanin" pitchFamily="2" charset="-78"/>
              </a:rPr>
              <a:t>مؤلـف:</a:t>
            </a:r>
            <a:r>
              <a:rPr lang="fa-IR" sz="4000">
                <a:solidFill>
                  <a:srgbClr val="000066"/>
                </a:solidFill>
                <a:cs typeface="B Nazanin" pitchFamily="2" charset="-78"/>
              </a:rPr>
              <a:t>          </a:t>
            </a:r>
            <a:r>
              <a:rPr lang="fa-IR" sz="4000">
                <a:cs typeface="B Nazanin" pitchFamily="2" charset="-78"/>
              </a:rPr>
              <a:t>محمد جلوداری ممقانی</a:t>
            </a:r>
            <a:r>
              <a:rPr lang="fa-IR" sz="4000">
                <a:solidFill>
                  <a:srgbClr val="000066"/>
                </a:solidFill>
                <a:cs typeface="B Nazanin" pitchFamily="2" charset="-78"/>
              </a:rPr>
              <a:t>  </a:t>
            </a:r>
            <a:endParaRPr lang="en-US" sz="4000">
              <a:solidFill>
                <a:srgbClr val="000066"/>
              </a:solidFill>
              <a:cs typeface="B Nazanin" pitchFamily="2" charset="-78"/>
            </a:endParaRP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2627313" y="3716338"/>
            <a:ext cx="5400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Low"/>
            <a:r>
              <a:rPr lang="fa-IR" sz="4000">
                <a:solidFill>
                  <a:srgbClr val="990000"/>
                </a:solidFill>
                <a:cs typeface="B Nazanin" pitchFamily="2" charset="-78"/>
              </a:rPr>
              <a:t>تهيه کننده:</a:t>
            </a:r>
            <a:r>
              <a:rPr lang="fa-IR" sz="4000">
                <a:cs typeface="B Nazanin" pitchFamily="2" charset="-78"/>
              </a:rPr>
              <a:t>    محسن خیری</a:t>
            </a:r>
            <a:endParaRPr lang="en-US" sz="4000">
              <a:cs typeface="B Nazanin" pitchFamily="2" charset="-78"/>
            </a:endParaRPr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2627313" y="1916113"/>
            <a:ext cx="54006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Low"/>
            <a:r>
              <a:rPr lang="fa-IR" sz="4000">
                <a:solidFill>
                  <a:srgbClr val="990000"/>
                </a:solidFill>
                <a:cs typeface="B Nazanin" pitchFamily="2" charset="-78"/>
              </a:rPr>
              <a:t>منبع درس:</a:t>
            </a:r>
            <a:r>
              <a:rPr lang="fa-IR" sz="4000">
                <a:cs typeface="B Nazanin" pitchFamily="2" charset="-78"/>
              </a:rPr>
              <a:t>    کتاب رياضی عمومی (2)</a:t>
            </a:r>
            <a:endParaRPr lang="en-US" sz="4000">
              <a:cs typeface="B Nazanin" pitchFamily="2" charset="-78"/>
            </a:endParaRPr>
          </a:p>
        </p:txBody>
      </p:sp>
      <p:sp>
        <p:nvSpPr>
          <p:cNvPr id="411655" name="Rectangle 7"/>
          <p:cNvSpPr>
            <a:spLocks noChangeArrowheads="1"/>
          </p:cNvSpPr>
          <p:nvPr/>
        </p:nvSpPr>
        <p:spPr bwMode="auto">
          <a:xfrm>
            <a:off x="2555875" y="5445125"/>
            <a:ext cx="5400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Low"/>
            <a:r>
              <a:rPr lang="fa-IR" sz="4000">
                <a:solidFill>
                  <a:srgbClr val="990000"/>
                </a:solidFill>
                <a:cs typeface="B Nazanin" pitchFamily="2" charset="-78"/>
              </a:rPr>
              <a:t>ناشــــر:</a:t>
            </a:r>
            <a:r>
              <a:rPr lang="fa-IR" sz="4000">
                <a:cs typeface="B Nazanin" pitchFamily="2" charset="-78"/>
              </a:rPr>
              <a:t>    دانشگاه پيـــــام نور</a:t>
            </a:r>
            <a:endParaRPr lang="en-US" sz="4000">
              <a:cs typeface="B Nazanin" pitchFamily="2" charset="-78"/>
            </a:endParaRPr>
          </a:p>
        </p:txBody>
      </p:sp>
      <p:sp>
        <p:nvSpPr>
          <p:cNvPr id="411656" name="Rectangle 8"/>
          <p:cNvSpPr>
            <a:spLocks noChangeArrowheads="1"/>
          </p:cNvSpPr>
          <p:nvPr/>
        </p:nvSpPr>
        <p:spPr bwMode="auto">
          <a:xfrm>
            <a:off x="2627313" y="4508500"/>
            <a:ext cx="5400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Low"/>
            <a:r>
              <a:rPr lang="fa-IR" sz="4000">
                <a:solidFill>
                  <a:srgbClr val="990000"/>
                </a:solidFill>
                <a:cs typeface="B Nazanin" pitchFamily="2" charset="-78"/>
              </a:rPr>
              <a:t>نوع درس:</a:t>
            </a:r>
            <a:r>
              <a:rPr lang="fa-IR" sz="4000">
                <a:cs typeface="B Nazanin" pitchFamily="2" charset="-78"/>
              </a:rPr>
              <a:t>    پــــــــايه</a:t>
            </a:r>
            <a:endParaRPr lang="en-US" sz="4000"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/>
      <p:bldP spid="411651" grpId="0"/>
      <p:bldP spid="411652" grpId="0"/>
      <p:bldP spid="411653" grpId="0"/>
      <p:bldP spid="411654" grpId="0"/>
      <p:bldP spid="411655" grpId="0"/>
      <p:bldP spid="4116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08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از این رو با انتخاب                  و با استفاده از نامساوی طرف چپ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20713"/>
            <a:ext cx="122396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717675"/>
            <a:ext cx="3311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539750" y="2924175"/>
            <a:ext cx="8012113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21. 1 . 1 قضيه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        یک دنبـــاله همــگرا  و بر عکـــس اگر         کوشــی باشـــد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همـــگرا است .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یا به اختـــصار:         همــــگراست اگر وتنـــها اگر کـــوشـــی باشـــد.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31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280025"/>
            <a:ext cx="5048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789363"/>
            <a:ext cx="503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789363"/>
            <a:ext cx="5048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53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3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/>
      <p:bldP spid="433157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574675" y="501650"/>
            <a:ext cx="8197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درایه های ستون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a-IR" sz="2400">
                <a:cs typeface="B Nazanin" pitchFamily="2" charset="-78"/>
              </a:rPr>
              <a:t> ام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هستند . بنابراین می توان گفت که    از ضرب اعضای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متناظرسطر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>
                <a:cs typeface="B Nazanin" pitchFamily="2" charset="-78"/>
              </a:rPr>
              <a:t> ام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در ستون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a-IR" sz="2400">
                <a:cs typeface="B Nazanin" pitchFamily="2" charset="-78"/>
              </a:rPr>
              <a:t> ام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و جمع آنها به دست آمده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174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6950" y="1700213"/>
            <a:ext cx="3529013" cy="1966912"/>
          </a:xfrm>
          <a:noFill/>
        </p:spPr>
      </p:pic>
      <p:pic>
        <p:nvPicPr>
          <p:cNvPr id="61747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5013325"/>
            <a:ext cx="2735262" cy="1441450"/>
          </a:xfrm>
          <a:noFill/>
        </p:spPr>
      </p:pic>
      <p:pic>
        <p:nvPicPr>
          <p:cNvPr id="61747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266950" y="620713"/>
            <a:ext cx="381000" cy="431800"/>
          </a:xfrm>
          <a:noFill/>
        </p:spPr>
      </p:pic>
      <p:sp>
        <p:nvSpPr>
          <p:cNvPr id="617477" name="Text Box 5"/>
          <p:cNvSpPr txBox="1">
            <a:spLocks noChangeArrowheads="1"/>
          </p:cNvSpPr>
          <p:nvPr/>
        </p:nvSpPr>
        <p:spPr bwMode="auto">
          <a:xfrm>
            <a:off x="2147888" y="3429000"/>
            <a:ext cx="64039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17. 1. 3 مثال</a:t>
            </a:r>
          </a:p>
          <a:p>
            <a:pPr rtl="0"/>
            <a:endParaRPr lang="fa-IR" sz="3200">
              <a:solidFill>
                <a:srgbClr val="0066CC"/>
              </a:solidFill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حاصلضرب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در ماتریسهای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و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را پیدا می کنیم</a:t>
            </a:r>
            <a:r>
              <a:rPr lang="fa-IR" sz="3200">
                <a:cs typeface="B Nazanin" pitchFamily="2" charset="-78"/>
              </a:rPr>
              <a:t> .</a:t>
            </a:r>
            <a:endParaRPr lang="en-US" sz="3200">
              <a:cs typeface="B Nazanin" pitchFamily="2" charset="-7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6856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6857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4" grpId="0"/>
      <p:bldP spid="617477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788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788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8224838" y="495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>
              <a:cs typeface="B Nazanin" pitchFamily="2" charset="-78"/>
            </a:endParaRPr>
          </a:p>
        </p:txBody>
      </p:sp>
      <p:sp>
        <p:nvSpPr>
          <p:cNvPr id="61850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18506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5027613" y="2359025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1850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835025" y="3938588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18505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266950" y="331788"/>
            <a:ext cx="4392613" cy="1190625"/>
          </a:xfrm>
          <a:noFill/>
        </p:spPr>
      </p:pic>
      <p:sp>
        <p:nvSpPr>
          <p:cNvPr id="618504" name="Text Box 8"/>
          <p:cNvSpPr txBox="1">
            <a:spLocks noChangeArrowheads="1"/>
          </p:cNvSpPr>
          <p:nvPr/>
        </p:nvSpPr>
        <p:spPr bwMode="auto">
          <a:xfrm>
            <a:off x="7885113" y="115888"/>
            <a:ext cx="7254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 algn="l" rtl="0"/>
            <a:endParaRPr lang="fa-IR" sz="3200">
              <a:cs typeface="B Nazanin" pitchFamily="2" charset="-78"/>
            </a:endParaRPr>
          </a:p>
          <a:p>
            <a:pPr algn="l" rtl="0"/>
            <a:r>
              <a:rPr lang="fa-IR" sz="2400">
                <a:cs typeface="B Nazanin" pitchFamily="2" charset="-78"/>
              </a:rPr>
              <a:t>داریم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18507" name="Rectangle 11"/>
          <p:cNvSpPr>
            <a:spLocks noChangeArrowheads="1"/>
          </p:cNvSpPr>
          <p:nvPr/>
        </p:nvSpPr>
        <p:spPr bwMode="auto">
          <a:xfrm>
            <a:off x="835025" y="4697413"/>
            <a:ext cx="32813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8508" name="Text Box 12"/>
          <p:cNvSpPr txBox="1">
            <a:spLocks noChangeArrowheads="1"/>
          </p:cNvSpPr>
          <p:nvPr/>
        </p:nvSpPr>
        <p:spPr bwMode="auto">
          <a:xfrm>
            <a:off x="2411413" y="3108325"/>
            <a:ext cx="6046787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در معادله </a:t>
            </a:r>
          </a:p>
          <a:p>
            <a:pPr rtl="0"/>
            <a:endParaRPr lang="en-US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می کنیم :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آن را به صورت دستگاه معادله های عددی می نویسیم </a:t>
            </a:r>
            <a:r>
              <a:rPr lang="en-US" sz="2400">
                <a:cs typeface="B Nazanin" pitchFamily="2" charset="-78"/>
              </a:rPr>
              <a:t>                    </a:t>
            </a:r>
          </a:p>
        </p:txBody>
      </p:sp>
      <p:pic>
        <p:nvPicPr>
          <p:cNvPr id="61850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652963"/>
            <a:ext cx="35274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1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573463"/>
            <a:ext cx="814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1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700213"/>
            <a:ext cx="2681288" cy="1192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185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18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185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6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6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6185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18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6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61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6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6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6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1" grpId="0"/>
      <p:bldP spid="618502" grpId="0" build="p" animBg="1"/>
      <p:bldP spid="618506" grpId="0" build="p" animBg="1"/>
      <p:bldP spid="618503" grpId="0" build="p" animBg="1"/>
      <p:bldP spid="618504" grpId="0"/>
      <p:bldP spid="618507" grpId="0" animBg="1"/>
      <p:bldP spid="618508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890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890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195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836613" y="12954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1952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27613" y="12954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1952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123950"/>
            <a:ext cx="4464050" cy="1196975"/>
          </a:xfrm>
          <a:noFill/>
        </p:spPr>
      </p:pic>
      <p:pic>
        <p:nvPicPr>
          <p:cNvPr id="619530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3357563"/>
            <a:ext cx="1584325" cy="987425"/>
          </a:xfrm>
          <a:noFill/>
        </p:spPr>
      </p:pic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1403350" y="2619375"/>
            <a:ext cx="717867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بنابه تعریف برابری ماتریس ها آخرین برابری معادل است با دستگاه </a:t>
            </a:r>
          </a:p>
          <a:p>
            <a:pPr rtl="0"/>
            <a:r>
              <a:rPr lang="fa-IR" sz="2400">
                <a:cs typeface="B Nazanin" pitchFamily="2" charset="-78"/>
              </a:rPr>
              <a:t>معادله های زیر: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دانیم که هر یک از این معادله ها معرف یک صفحه در فضاست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19529" name="Text Box 9"/>
          <p:cNvSpPr txBox="1">
            <a:spLocks noChangeArrowheads="1"/>
          </p:cNvSpPr>
          <p:nvPr/>
        </p:nvSpPr>
        <p:spPr bwMode="auto">
          <a:xfrm>
            <a:off x="7596188" y="28575"/>
            <a:ext cx="72548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داریم</a:t>
            </a:r>
          </a:p>
          <a:p>
            <a:pPr rtl="0">
              <a:lnSpc>
                <a:spcPct val="150000"/>
              </a:lnSpc>
            </a:pPr>
            <a:endParaRPr lang="en-US" sz="3200">
              <a:cs typeface="B Nazanin" pitchFamily="2" charset="-78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95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19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195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6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6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6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5" grpId="0" build="p" animBg="1"/>
      <p:bldP spid="619526" grpId="0" build="p" animBg="1"/>
      <p:bldP spid="619528" grpId="0"/>
      <p:bldP spid="619529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0993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993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549275" y="-73025"/>
            <a:ext cx="80883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19. 1. 3 قضیه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هر دستگاه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مجهولی خطی را می توان توسط یک معادله ماتریسی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یک مجهولی نشان داد . یعنی دستگاه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معادله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cs typeface="B Nazanin" pitchFamily="2" charset="-78"/>
              </a:rPr>
              <a:t> مجهولی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(1)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2055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0825" y="1620838"/>
            <a:ext cx="4038600" cy="2692400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2055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73238" y="2246313"/>
            <a:ext cx="3313112" cy="2319337"/>
          </a:xfrm>
          <a:noFill/>
        </p:spPr>
      </p:pic>
      <p:pic>
        <p:nvPicPr>
          <p:cNvPr id="62055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75213" y="5969000"/>
            <a:ext cx="576262" cy="198438"/>
          </a:xfrm>
          <a:noFill/>
        </p:spPr>
      </p:pic>
      <p:pic>
        <p:nvPicPr>
          <p:cNvPr id="6205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4713" y="4745038"/>
            <a:ext cx="11525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554" name="Text Box 10"/>
          <p:cNvSpPr txBox="1">
            <a:spLocks noChangeArrowheads="1"/>
          </p:cNvSpPr>
          <p:nvPr/>
        </p:nvSpPr>
        <p:spPr bwMode="auto">
          <a:xfrm>
            <a:off x="1130300" y="4602163"/>
            <a:ext cx="7483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که در آن                 مجهول اند می توان به صورت</a:t>
            </a:r>
          </a:p>
          <a:p>
            <a:pPr rtl="0"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AX=B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 (2)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نوشت ، که در آن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ماتریسی       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ترتیب ماتریس های     و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هستند .</a:t>
            </a:r>
            <a:endParaRPr lang="en-US">
              <a:cs typeface="B Nazanin" pitchFamily="2" charset="-78"/>
            </a:endParaRPr>
          </a:p>
        </p:txBody>
      </p:sp>
      <p:pic>
        <p:nvPicPr>
          <p:cNvPr id="62055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6200" y="5897563"/>
            <a:ext cx="4270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55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500" y="5897563"/>
            <a:ext cx="5032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205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2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9" grpId="0"/>
      <p:bldP spid="620550" grpId="0" build="p" animBg="1"/>
      <p:bldP spid="620554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684213" y="188913"/>
            <a:ext cx="80962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20. 1. 3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های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را به ترتیب ماتریس ضرایب ، ماتریس طرهای دوم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ماتریس مجهولهای دستگاه (1) می نامیم . ماتریس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که از افزودن ستون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انتهای سمت راست ماتریس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حاصل می شود ، ماتریس افزوده دستگاه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(1) می نامیم . بنابراین ماتریس افزوده (1) عبارت است از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15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57563"/>
            <a:ext cx="424973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395288" y="5300663"/>
            <a:ext cx="832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در نماد فوق خط قائم نشان می دهد که ماتریس مورد بررسی ، ماتریس افزوده </a:t>
            </a:r>
          </a:p>
          <a:p>
            <a:pPr rtl="0"/>
            <a:r>
              <a:rPr lang="fa-IR" sz="2400">
                <a:cs typeface="B Nazanin" pitchFamily="2" charset="-78"/>
              </a:rPr>
              <a:t>یک دستگاه معادله ها است . 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0950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0951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0" grpId="0"/>
      <p:bldP spid="621572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78533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21. 1. 3 مثال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ماتریس ضرایب ، ماتریس طرفهای دوم ، ماتریس مجهولها و ماتریس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افزوده دستگاه</a:t>
            </a:r>
            <a:endParaRPr lang="en-US" sz="3200">
              <a:cs typeface="B Nazanin" pitchFamily="2" charset="-78"/>
            </a:endParaRP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6613" y="2824163"/>
            <a:ext cx="3279775" cy="2185987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225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700213"/>
            <a:ext cx="1728787" cy="1685925"/>
          </a:xfrm>
          <a:noFill/>
        </p:spPr>
      </p:pic>
      <p:pic>
        <p:nvPicPr>
          <p:cNvPr id="6225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005263"/>
            <a:ext cx="1778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598" name="Text Box 6"/>
          <p:cNvSpPr txBox="1">
            <a:spLocks noChangeArrowheads="1"/>
          </p:cNvSpPr>
          <p:nvPr/>
        </p:nvSpPr>
        <p:spPr bwMode="auto">
          <a:xfrm>
            <a:off x="6156325" y="3284538"/>
            <a:ext cx="2352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عبارتند از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ضرایب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طرفهای دوم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225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5445125"/>
            <a:ext cx="9271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1977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1978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25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25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22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/>
      <p:bldP spid="622595" grpId="0" build="p" animBg="1"/>
      <p:bldP spid="622598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6588125" y="188913"/>
            <a:ext cx="1981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مجهولها 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افزوده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236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916113"/>
            <a:ext cx="2887662" cy="1231900"/>
          </a:xfrm>
          <a:noFill/>
        </p:spPr>
      </p:pic>
      <p:pic>
        <p:nvPicPr>
          <p:cNvPr id="6236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549275"/>
            <a:ext cx="849313" cy="1131888"/>
          </a:xfrm>
          <a:noFill/>
        </p:spPr>
      </p:pic>
      <p:pic>
        <p:nvPicPr>
          <p:cNvPr id="6236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419350" y="4899025"/>
            <a:ext cx="114300" cy="215900"/>
          </a:xfrm>
          <a:noFill/>
        </p:spPr>
      </p:pic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600075" y="3644900"/>
            <a:ext cx="8102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23. 1. 3 تعریف (انواع ماتریس )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 </a:t>
            </a:r>
            <a:r>
              <a:rPr lang="fa-IR" sz="2400"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m=n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یعنی اگر تعداد سطرهای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برابر تعداد ستونهای آن باشد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یک ماتریس مربع      می نامیم . در ماتریس مربع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قطری را که شامل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36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203825"/>
            <a:ext cx="5254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4" name="Rectangle 8"/>
          <p:cNvSpPr>
            <a:spLocks noChangeArrowheads="1"/>
          </p:cNvSpPr>
          <p:nvPr/>
        </p:nvSpPr>
        <p:spPr bwMode="auto">
          <a:xfrm>
            <a:off x="2987675" y="5780088"/>
            <a:ext cx="563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cs typeface="B Nazanin" pitchFamily="2" charset="-78"/>
              </a:rPr>
              <a:t>درایه های                  است ،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قطر اصلی</a:t>
            </a:r>
            <a:r>
              <a:rPr lang="fa-IR" sz="2400">
                <a:cs typeface="B Nazanin" pitchFamily="2" charset="-78"/>
              </a:rPr>
              <a:t> می نامیم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236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5780088"/>
            <a:ext cx="13668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3003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3004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/>
      <p:bldP spid="623622" grpId="0"/>
      <p:bldP spid="623624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402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402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2365375" y="-387350"/>
            <a:ext cx="5951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ماتریس واحد      را با      نشان می دهیم . داریم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2464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92800" y="425450"/>
            <a:ext cx="504825" cy="195263"/>
          </a:xfrm>
          <a:noFill/>
        </p:spPr>
      </p:pic>
      <p:pic>
        <p:nvPicPr>
          <p:cNvPr id="624653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71775" y="5445125"/>
            <a:ext cx="2592388" cy="358775"/>
          </a:xfrm>
          <a:noFill/>
        </p:spPr>
      </p:pic>
      <p:pic>
        <p:nvPicPr>
          <p:cNvPr id="6246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2225" y="333375"/>
            <a:ext cx="2270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1052513"/>
            <a:ext cx="36718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9" name="Text Box 9"/>
          <p:cNvSpPr txBox="1">
            <a:spLocks noChangeArrowheads="1"/>
          </p:cNvSpPr>
          <p:nvPr/>
        </p:nvSpPr>
        <p:spPr bwMode="auto">
          <a:xfrm>
            <a:off x="7529513" y="3679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>
              <a:cs typeface="B Nazanin" pitchFamily="2" charset="-78"/>
            </a:endParaRPr>
          </a:p>
        </p:txBody>
      </p:sp>
      <p:sp>
        <p:nvSpPr>
          <p:cNvPr id="624650" name="Text Box 10"/>
          <p:cNvSpPr txBox="1">
            <a:spLocks noChangeArrowheads="1"/>
          </p:cNvSpPr>
          <p:nvPr/>
        </p:nvSpPr>
        <p:spPr bwMode="auto">
          <a:xfrm>
            <a:off x="7550150" y="2290763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</a:t>
            </a:r>
            <a:endParaRPr lang="en-US" sz="2400">
              <a:solidFill>
                <a:srgbClr val="FA6306"/>
              </a:solidFill>
              <a:cs typeface="B Nazanin" pitchFamily="2" charset="-78"/>
            </a:endParaRPr>
          </a:p>
        </p:txBody>
      </p:sp>
      <p:pic>
        <p:nvPicPr>
          <p:cNvPr id="62465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636838"/>
            <a:ext cx="2736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2" name="Text Box 12"/>
          <p:cNvSpPr txBox="1">
            <a:spLocks noChangeArrowheads="1"/>
          </p:cNvSpPr>
          <p:nvPr/>
        </p:nvSpPr>
        <p:spPr bwMode="auto">
          <a:xfrm>
            <a:off x="3203575" y="4652963"/>
            <a:ext cx="527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cs typeface="B Nazanin" pitchFamily="2" charset="-78"/>
              </a:rPr>
              <a:t>این ماتریس قطری را با نماد زیر نشان می دهیم .</a:t>
            </a:r>
            <a:endParaRPr lang="en-US" sz="2400">
              <a:cs typeface="B Nazanin" pitchFamily="2" charset="-78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6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6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5" grpId="0"/>
      <p:bldP spid="624649" grpId="0"/>
      <p:bldP spid="624650" grpId="0"/>
      <p:bldP spid="624652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504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04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2566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836613" y="77788"/>
            <a:ext cx="3279775" cy="2185987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2567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3644900"/>
            <a:ext cx="504825" cy="212725"/>
          </a:xfrm>
          <a:noFill/>
        </p:spPr>
      </p:pic>
      <p:pic>
        <p:nvPicPr>
          <p:cNvPr id="62567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546225"/>
            <a:ext cx="3527425" cy="1190625"/>
          </a:xfrm>
          <a:noFill/>
        </p:spPr>
      </p:pic>
      <p:sp>
        <p:nvSpPr>
          <p:cNvPr id="625671" name="Text Box 7"/>
          <p:cNvSpPr txBox="1">
            <a:spLocks noChangeArrowheads="1"/>
          </p:cNvSpPr>
          <p:nvPr/>
        </p:nvSpPr>
        <p:spPr bwMode="auto">
          <a:xfrm>
            <a:off x="900113" y="322263"/>
            <a:ext cx="7686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r>
              <a:rPr lang="fa-IR" sz="2400">
                <a:cs typeface="B Nazanin" pitchFamily="2" charset="-78"/>
              </a:rPr>
              <a:t> اگر درایه های پایین (بالای) قطر اصلی ماتریس مربع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صفر باشند ،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بالا (پایین) مثلثی می نامیم . چند ماتریس بالا مثلثی به قرار زیرند: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معمولاً ماتریس بالا مثلثی      را به صورت زیر نشان می دهیم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256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581525"/>
            <a:ext cx="17637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256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2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6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2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9" grpId="0" build="p" animBg="1"/>
      <p:bldP spid="625671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608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608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6804025" y="141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>
              <a:cs typeface="B Nazanin" pitchFamily="2" charset="-78"/>
            </a:endParaRPr>
          </a:p>
        </p:txBody>
      </p:sp>
      <p:sp>
        <p:nvSpPr>
          <p:cNvPr id="626694" name="Text Box 6"/>
          <p:cNvSpPr txBox="1">
            <a:spLocks noChangeArrowheads="1"/>
          </p:cNvSpPr>
          <p:nvPr/>
        </p:nvSpPr>
        <p:spPr bwMode="auto">
          <a:xfrm>
            <a:off x="728663" y="188913"/>
            <a:ext cx="7869237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24. 1. 3 تعریف (ترانهاده یک ماتریس )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         ماتریس       باشد ، ماتریس       ای چون           را ترانهاده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نامیم اگر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ترانهاده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با    نشان می دهیم .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</a:t>
            </a:r>
            <a:endParaRPr lang="en-US" sz="3200">
              <a:solidFill>
                <a:srgbClr val="0066CC"/>
              </a:solidFill>
              <a:cs typeface="B Nazanin" pitchFamily="2" charset="-78"/>
            </a:endParaRPr>
          </a:p>
        </p:txBody>
      </p:sp>
      <p:pic>
        <p:nvPicPr>
          <p:cNvPr id="62669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628775"/>
            <a:ext cx="2393950" cy="1082675"/>
          </a:xfrm>
          <a:noFill/>
        </p:spPr>
      </p:pic>
      <p:pic>
        <p:nvPicPr>
          <p:cNvPr id="62669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380288" y="836613"/>
            <a:ext cx="920750" cy="398462"/>
          </a:xfrm>
          <a:noFill/>
        </p:spPr>
      </p:pic>
      <p:pic>
        <p:nvPicPr>
          <p:cNvPr id="62669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11863" y="908050"/>
            <a:ext cx="576262" cy="198438"/>
          </a:xfrm>
          <a:noFill/>
        </p:spPr>
      </p:pic>
      <p:sp>
        <p:nvSpPr>
          <p:cNvPr id="626698" name="Rectangle 10"/>
          <p:cNvSpPr>
            <a:spLocks noGrp="1" noChangeArrowheads="1"/>
          </p:cNvSpPr>
          <p:nvPr>
            <p:ph sz="quarter" idx="4"/>
          </p:nvPr>
        </p:nvSpPr>
        <p:spPr>
          <a:xfrm>
            <a:off x="5026025" y="3938588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2669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836613"/>
            <a:ext cx="936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00" name="Rectangle 12"/>
          <p:cNvSpPr>
            <a:spLocks noChangeArrowheads="1"/>
          </p:cNvSpPr>
          <p:nvPr/>
        </p:nvSpPr>
        <p:spPr bwMode="auto">
          <a:xfrm>
            <a:off x="1476375" y="1628775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26701" name="Rectangle 13"/>
          <p:cNvSpPr>
            <a:spLocks noChangeArrowheads="1"/>
          </p:cNvSpPr>
          <p:nvPr/>
        </p:nvSpPr>
        <p:spPr bwMode="auto">
          <a:xfrm>
            <a:off x="1547813" y="17002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2670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5888" y="908050"/>
            <a:ext cx="574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670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213100"/>
            <a:ext cx="3111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04" name="Text Box 16"/>
          <p:cNvSpPr txBox="1">
            <a:spLocks noChangeArrowheads="1"/>
          </p:cNvSpPr>
          <p:nvPr/>
        </p:nvSpPr>
        <p:spPr bwMode="auto">
          <a:xfrm>
            <a:off x="2916238" y="3694113"/>
            <a:ext cx="56753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25. 1. 3 مثال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ترانهاده هر یک از ماتریس های زیر را پیدا می کنیم .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                                        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2670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150" y="5710238"/>
            <a:ext cx="1657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6706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5349875"/>
            <a:ext cx="16573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266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626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6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6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6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6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62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6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2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3" grpId="0"/>
      <p:bldP spid="626694" grpId="0"/>
      <p:bldP spid="626698" grpId="0" build="p" animBg="1"/>
      <p:bldP spid="626700" grpId="0" animBg="1"/>
      <p:bldP spid="626701" grpId="0" animBg="1"/>
      <p:bldP spid="6267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539750" y="496888"/>
            <a:ext cx="79406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22 . 1 . 1 مثال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با                  کوشی است ، زیرا همگراست.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چون به ازای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0&lt;a&lt;1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دنباله           همگراست ، پس کوشی است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بی کران ولذا واگراست و بنابراين کوشی نیست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96975"/>
            <a:ext cx="1008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341438"/>
            <a:ext cx="5032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4513" y="2420938"/>
            <a:ext cx="5048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559175"/>
            <a:ext cx="504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56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56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710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710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27717" name="Text Box 5"/>
          <p:cNvSpPr txBox="1">
            <a:spLocks noChangeArrowheads="1"/>
          </p:cNvSpPr>
          <p:nvPr/>
        </p:nvSpPr>
        <p:spPr bwMode="auto">
          <a:xfrm>
            <a:off x="7740650" y="44450"/>
            <a:ext cx="722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endParaRPr lang="en-US" sz="2400">
              <a:solidFill>
                <a:srgbClr val="FA6306"/>
              </a:solidFill>
              <a:cs typeface="B Nazanin" pitchFamily="2" charset="-78"/>
            </a:endParaRPr>
          </a:p>
        </p:txBody>
      </p:sp>
      <p:pic>
        <p:nvPicPr>
          <p:cNvPr id="62772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700213"/>
            <a:ext cx="1300163" cy="1511300"/>
          </a:xfrm>
          <a:noFill/>
        </p:spPr>
      </p:pic>
      <p:pic>
        <p:nvPicPr>
          <p:cNvPr id="62772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3741738"/>
            <a:ext cx="431800" cy="187325"/>
          </a:xfrm>
          <a:noFill/>
        </p:spPr>
      </p:pic>
      <p:pic>
        <p:nvPicPr>
          <p:cNvPr id="62771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563938" y="333375"/>
            <a:ext cx="1727200" cy="1165225"/>
          </a:xfrm>
          <a:noFill/>
        </p:spPr>
      </p:pic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7235825" y="198913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داریم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27722" name="Text Box 10"/>
          <p:cNvSpPr txBox="1">
            <a:spLocks noChangeArrowheads="1"/>
          </p:cNvSpPr>
          <p:nvPr/>
        </p:nvSpPr>
        <p:spPr bwMode="auto">
          <a:xfrm>
            <a:off x="820738" y="2951163"/>
            <a:ext cx="789146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30. 1. 3 تعریف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کنید            ماتریسی      باشد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متقارن می نامیم اگر       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به عبارت دیگر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متقارن است اگر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پاد متقارن می نامیم اگر           به عبارت دیگر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پاد متقارن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است اگر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</a:t>
            </a:r>
            <a:endParaRPr lang="en-US" sz="3200">
              <a:solidFill>
                <a:srgbClr val="0066CC"/>
              </a:solidFill>
              <a:cs typeface="B Nazanin" pitchFamily="2" charset="-78"/>
            </a:endParaRPr>
          </a:p>
        </p:txBody>
      </p:sp>
      <p:pic>
        <p:nvPicPr>
          <p:cNvPr id="6277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046788"/>
            <a:ext cx="36718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72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4678363"/>
            <a:ext cx="35274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72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598863"/>
            <a:ext cx="8651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726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4175125"/>
            <a:ext cx="720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72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5254625"/>
            <a:ext cx="86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2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6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6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6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7" grpId="0"/>
      <p:bldP spid="627719" grpId="0"/>
      <p:bldP spid="627722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812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812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2116138" y="361950"/>
            <a:ext cx="64166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1.</a:t>
            </a:r>
            <a:r>
              <a:rPr lang="fa-IR" sz="2400">
                <a:cs typeface="B Nazanin" pitchFamily="2" charset="-78"/>
              </a:rPr>
              <a:t> ماتریس های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متقارن اند ولی ماتریس                           متقارن نیست 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</p:txBody>
      </p:sp>
      <p:sp>
        <p:nvSpPr>
          <p:cNvPr id="62874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836613" y="5715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2874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0350"/>
            <a:ext cx="5256212" cy="1520825"/>
          </a:xfrm>
          <a:noFill/>
        </p:spPr>
      </p:pic>
      <p:sp>
        <p:nvSpPr>
          <p:cNvPr id="628744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835025" y="2909888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28745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2133600"/>
            <a:ext cx="1584325" cy="1198563"/>
          </a:xfrm>
          <a:noFill/>
        </p:spPr>
      </p:pic>
      <p:sp>
        <p:nvSpPr>
          <p:cNvPr id="628746" name="Rectangle 10"/>
          <p:cNvSpPr>
            <a:spLocks noChangeArrowheads="1"/>
          </p:cNvSpPr>
          <p:nvPr/>
        </p:nvSpPr>
        <p:spPr bwMode="auto">
          <a:xfrm>
            <a:off x="395288" y="3163888"/>
            <a:ext cx="84963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2.</a:t>
            </a:r>
            <a:r>
              <a:rPr lang="fa-IR" sz="2400">
                <a:cs typeface="B Nazanin" pitchFamily="2" charset="-78"/>
              </a:rPr>
              <a:t> ماتریس های</a:t>
            </a:r>
          </a:p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پاد متقارن اند . توجه </a:t>
            </a:r>
            <a:r>
              <a:rPr lang="fa-IR" sz="3200">
                <a:cs typeface="B Nazanin" pitchFamily="2" charset="-78"/>
              </a:rPr>
              <a:t>کنید</a:t>
            </a:r>
            <a:r>
              <a:rPr lang="fa-IR" sz="2400">
                <a:cs typeface="B Nazanin" pitchFamily="2" charset="-78"/>
              </a:rPr>
              <a:t> که اعضای روی قطر اصلی هر ماتریس پاد متقارن </a:t>
            </a:r>
          </a:p>
          <a:p>
            <a:r>
              <a:rPr lang="fa-IR" sz="2400">
                <a:cs typeface="B Nazanin" pitchFamily="2" charset="-78"/>
              </a:rPr>
              <a:t>صفر اند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2874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933825"/>
            <a:ext cx="6480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287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2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6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6287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628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6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62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1" grpId="0"/>
      <p:bldP spid="628742" grpId="0" build="p" animBg="1"/>
      <p:bldP spid="628744" grpId="0" build="p" animBg="1"/>
      <p:bldP spid="628746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1914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914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5724525" y="115888"/>
            <a:ext cx="27130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34. 1. 3 مثال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به ازای ماتریسهای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2976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3617913"/>
            <a:ext cx="4248150" cy="1182687"/>
          </a:xfrm>
          <a:noFill/>
        </p:spPr>
      </p:pic>
      <p:pic>
        <p:nvPicPr>
          <p:cNvPr id="62976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1052513"/>
            <a:ext cx="3024188" cy="760412"/>
          </a:xfrm>
          <a:noFill/>
        </p:spPr>
      </p:pic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250825" y="1989138"/>
            <a:ext cx="8407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cs typeface="B Nazanin" pitchFamily="2" charset="-78"/>
              </a:rPr>
              <a:t>مشاهده می کنیم که</a:t>
            </a:r>
            <a:r>
              <a:rPr lang="en-US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fa-IR" sz="2400">
                <a:cs typeface="B Nazanin" pitchFamily="2" charset="-78"/>
              </a:rPr>
              <a:t> تعریف نشده است . بنابراین صحبت از برابری</a:t>
            </a:r>
            <a:endParaRPr lang="en-US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(AB)C=A(BC)</a:t>
            </a:r>
            <a:r>
              <a:rPr lang="fa-IR" sz="2400">
                <a:cs typeface="B Nazanin" pitchFamily="2" charset="-78"/>
              </a:rPr>
              <a:t> در مورد این ماتریسها بی مورد است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887413" y="2781300"/>
            <a:ext cx="76914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به ازای ماتریسهای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مشاهده می کنیم که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(AB)C</a:t>
            </a:r>
            <a:r>
              <a:rPr lang="fa-IR" sz="2400">
                <a:cs typeface="B Nazanin" pitchFamily="2" charset="-78"/>
              </a:rPr>
              <a:t> تعریف شده است بنابراین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A(BC)</a:t>
            </a:r>
            <a:r>
              <a:rPr lang="fa-IR" sz="2400">
                <a:cs typeface="B Nazanin" pitchFamily="2" charset="-78"/>
              </a:rPr>
              <a:t> نیز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شده است و داریم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297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489575"/>
            <a:ext cx="5256212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  <p:bldP spid="629767" grpId="0"/>
      <p:bldP spid="629768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1171575" y="593725"/>
            <a:ext cx="75771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 </a:t>
            </a:r>
            <a:r>
              <a:rPr lang="fa-IR" sz="2400">
                <a:cs typeface="B Nazanin" pitchFamily="2" charset="-78"/>
              </a:rPr>
              <a:t>به ازای ماتریس های واحد   و   و ماتریس</a:t>
            </a: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r>
              <a:rPr lang="fa-IR" sz="2400">
                <a:cs typeface="B Nazanin" pitchFamily="2" charset="-78"/>
              </a:rPr>
              <a:t>مشاهده می کنیم که ماتریس های      و      تعریف شده اند بنابراین </a:t>
            </a:r>
          </a:p>
          <a:p>
            <a:pPr rtl="0"/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</p:txBody>
      </p:sp>
      <p:pic>
        <p:nvPicPr>
          <p:cNvPr id="6307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593725"/>
            <a:ext cx="254000" cy="360363"/>
          </a:xfrm>
          <a:noFill/>
        </p:spPr>
      </p:pic>
      <p:pic>
        <p:nvPicPr>
          <p:cNvPr id="63078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611188"/>
            <a:ext cx="222250" cy="342900"/>
          </a:xfrm>
          <a:noFill/>
        </p:spPr>
      </p:pic>
      <p:pic>
        <p:nvPicPr>
          <p:cNvPr id="6307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385888"/>
            <a:ext cx="18002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07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73325"/>
            <a:ext cx="4143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07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2465388"/>
            <a:ext cx="431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07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2897188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0793" name="Text Box 9"/>
          <p:cNvSpPr txBox="1">
            <a:spLocks noChangeArrowheads="1"/>
          </p:cNvSpPr>
          <p:nvPr/>
        </p:nvSpPr>
        <p:spPr bwMode="auto">
          <a:xfrm>
            <a:off x="1054100" y="4224338"/>
            <a:ext cx="74945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ولی ماتریس های       و      تعریف نشده اند و لذا صحبت از برابری آن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بی مورد است . </a:t>
            </a:r>
            <a:endParaRPr lang="en-US" sz="2400">
              <a:solidFill>
                <a:srgbClr val="FA6306"/>
              </a:solidFill>
              <a:cs typeface="B Nazanin" pitchFamily="2" charset="-78"/>
            </a:endParaRPr>
          </a:p>
        </p:txBody>
      </p:sp>
      <p:pic>
        <p:nvPicPr>
          <p:cNvPr id="63079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4292600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079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8625" y="4292600"/>
            <a:ext cx="3603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0173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0174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/>
      <p:bldP spid="630793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2"/>
          <p:cNvSpPr txBox="1">
            <a:spLocks noChangeArrowheads="1"/>
          </p:cNvSpPr>
          <p:nvPr/>
        </p:nvSpPr>
        <p:spPr bwMode="auto">
          <a:xfrm>
            <a:off x="619125" y="620713"/>
            <a:ext cx="806608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36. 1. 3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کنید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ماتریسی       باشد ، توانهای صحیح نامنفی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به صورت زیر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تعریف می کنیم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ماتریس واحد     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318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339850"/>
            <a:ext cx="431800" cy="190500"/>
          </a:xfrm>
          <a:noFill/>
        </p:spPr>
      </p:pic>
      <p:pic>
        <p:nvPicPr>
          <p:cNvPr id="6318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2420938"/>
            <a:ext cx="504825" cy="195262"/>
          </a:xfrm>
          <a:noFill/>
        </p:spPr>
      </p:pic>
      <p:sp>
        <p:nvSpPr>
          <p:cNvPr id="631813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835025" y="2570163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3181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420938"/>
            <a:ext cx="1227138" cy="1871662"/>
          </a:xfr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119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119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6318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3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6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/>
      <p:bldP spid="631813" grpId="0" build="p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221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221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6423025" y="136525"/>
            <a:ext cx="21812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37. 1. 3 مثال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ازای</a:t>
            </a:r>
          </a:p>
        </p:txBody>
      </p:sp>
      <p:pic>
        <p:nvPicPr>
          <p:cNvPr id="63283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989138"/>
            <a:ext cx="6192837" cy="1708150"/>
          </a:xfrm>
          <a:noFill/>
        </p:spPr>
      </p:pic>
      <p:pic>
        <p:nvPicPr>
          <p:cNvPr id="63283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1123950"/>
            <a:ext cx="1295400" cy="765175"/>
          </a:xfrm>
          <a:noFill/>
        </p:spPr>
      </p:pic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5508625" y="11969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داریم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4578350" y="3925888"/>
            <a:ext cx="42735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39. 1. 3 تعریف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 rtl="0"/>
            <a:r>
              <a:rPr lang="fa-IR" sz="2400">
                <a:cs typeface="B Nazanin" pitchFamily="2" charset="-78"/>
              </a:rPr>
              <a:t>منظور از یک جواب دستگاه معادله های</a:t>
            </a:r>
          </a:p>
          <a:p>
            <a:pPr rtl="0"/>
            <a:r>
              <a:rPr lang="fa-IR" sz="2400">
                <a:cs typeface="B Nazanin" pitchFamily="2" charset="-78"/>
              </a:rPr>
              <a:t>                              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*</a:t>
            </a:r>
            <a:r>
              <a:rPr lang="fa-IR" sz="2400">
                <a:cs typeface="B Nazanin" pitchFamily="2" charset="-78"/>
              </a:rPr>
              <a:t>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3284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365625"/>
            <a:ext cx="3313112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6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7" grpId="0"/>
      <p:bldP spid="632840" grpId="0"/>
      <p:bldP spid="632841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324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324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474663" y="288925"/>
            <a:ext cx="84756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عدد چون                                است ، که در تمام معادله های این دستگاه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صدق می کنند . به عبارت دیگر                                یک جواب دستگاه (</a:t>
            </a:r>
            <a:r>
              <a:rPr lang="fa-IR" sz="2400">
                <a:solidFill>
                  <a:srgbClr val="FF6600"/>
                </a:solidFill>
                <a:cs typeface="B Nazanin" pitchFamily="2" charset="-78"/>
              </a:rPr>
              <a:t>*</a:t>
            </a:r>
            <a:r>
              <a:rPr lang="fa-IR" sz="2400">
                <a:cs typeface="B Nazanin" pitchFamily="2" charset="-7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است اگر داشته باشیم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338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06400"/>
            <a:ext cx="2376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38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981075"/>
            <a:ext cx="2376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38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989138"/>
            <a:ext cx="36322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2206625" y="3649663"/>
            <a:ext cx="65627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حال اگر</a:t>
            </a: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r>
              <a:rPr lang="fa-IR" sz="2400">
                <a:cs typeface="B Nazanin" pitchFamily="2" charset="-78"/>
              </a:rPr>
              <a:t>آنگاه ملاحظه می کنیم که دستگاه معادلات بالا معادل است با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338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076700"/>
            <a:ext cx="18430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/>
      <p:bldP spid="633865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426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426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34885" name="Text Box 5"/>
          <p:cNvSpPr txBox="1">
            <a:spLocks noChangeArrowheads="1"/>
          </p:cNvSpPr>
          <p:nvPr/>
        </p:nvSpPr>
        <p:spPr bwMode="auto">
          <a:xfrm>
            <a:off x="6011863" y="3068638"/>
            <a:ext cx="26479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40. 1. 3مثال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صورت ماتریسی دستگاه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عبارت است از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3488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4581525"/>
            <a:ext cx="1728788" cy="1416050"/>
          </a:xfrm>
          <a:noFill/>
        </p:spPr>
      </p:pic>
      <p:pic>
        <p:nvPicPr>
          <p:cNvPr id="6348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15888"/>
            <a:ext cx="12430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88" name="Text Box 8"/>
          <p:cNvSpPr txBox="1">
            <a:spLocks noChangeArrowheads="1"/>
          </p:cNvSpPr>
          <p:nvPr/>
        </p:nvSpPr>
        <p:spPr bwMode="auto">
          <a:xfrm>
            <a:off x="395288" y="1844675"/>
            <a:ext cx="8269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که در آن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ماتریس ضرایب (</a:t>
            </a:r>
            <a:r>
              <a:rPr lang="fa-IR" sz="2400">
                <a:solidFill>
                  <a:srgbClr val="FF6600"/>
                </a:solidFill>
                <a:cs typeface="B Nazanin" pitchFamily="2" charset="-78"/>
              </a:rPr>
              <a:t>*</a:t>
            </a:r>
            <a:r>
              <a:rPr lang="fa-IR" sz="2400">
                <a:cs typeface="B Nazanin" pitchFamily="2" charset="-78"/>
              </a:rPr>
              <a:t>) و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ماتریس طرفهای دوم (</a:t>
            </a:r>
            <a:r>
              <a:rPr lang="fa-IR" sz="2400">
                <a:solidFill>
                  <a:srgbClr val="FF6600"/>
                </a:solidFill>
                <a:cs typeface="B Nazanin" pitchFamily="2" charset="-78"/>
              </a:rPr>
              <a:t>*</a:t>
            </a:r>
            <a:r>
              <a:rPr lang="fa-IR" sz="2400">
                <a:cs typeface="B Nazanin" pitchFamily="2" charset="-78"/>
              </a:rPr>
              <a:t>) است.</a:t>
            </a:r>
          </a:p>
          <a:p>
            <a:r>
              <a:rPr lang="fa-IR" sz="2400">
                <a:cs typeface="B Nazanin" pitchFamily="2" charset="-78"/>
              </a:rPr>
              <a:t>بنابراین اگر دستگاه معادله های داده شده ای جواب داشته باشد ، آنگاه معادله </a:t>
            </a:r>
          </a:p>
          <a:p>
            <a:r>
              <a:rPr lang="fa-IR" sz="2400">
                <a:cs typeface="B Nazanin" pitchFamily="2" charset="-78"/>
              </a:rPr>
              <a:t>ماتریسی متناظر با آن نیز جواب دارد و بر عکس.</a:t>
            </a:r>
            <a:endParaRPr lang="en-US" sz="2400">
              <a:cs typeface="B Nazanin" pitchFamily="2" charset="-78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3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5" grpId="0"/>
      <p:bldP spid="634888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528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28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35909" name="Text Box 5"/>
          <p:cNvSpPr txBox="1">
            <a:spLocks noChangeArrowheads="1"/>
          </p:cNvSpPr>
          <p:nvPr/>
        </p:nvSpPr>
        <p:spPr bwMode="auto">
          <a:xfrm>
            <a:off x="3563938" y="2239963"/>
            <a:ext cx="49879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ملاحظه می کنیم که 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r>
              <a:rPr lang="fa-IR" sz="2400">
                <a:cs typeface="B Nazanin" pitchFamily="2" charset="-78"/>
              </a:rPr>
              <a:t>یک جواب دستگاه وبنابراین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یک جواب معادله ماتریسی متناظر با آن است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3591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836613" y="3690938"/>
            <a:ext cx="3279775" cy="2185987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3591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2598738"/>
            <a:ext cx="2879725" cy="666750"/>
          </a:xfrm>
          <a:noFill/>
        </p:spPr>
      </p:pic>
      <p:pic>
        <p:nvPicPr>
          <p:cNvPr id="635912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708400" y="4111625"/>
            <a:ext cx="1223963" cy="1182688"/>
          </a:xfrm>
          <a:noFill/>
        </p:spPr>
      </p:pic>
      <p:pic>
        <p:nvPicPr>
          <p:cNvPr id="6359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942975"/>
            <a:ext cx="25193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359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35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63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9" grpId="0"/>
      <p:bldP spid="635910" grpId="0" build="p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333375" y="333375"/>
            <a:ext cx="8226425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41. 1. 3 تعریف</a:t>
            </a:r>
          </a:p>
          <a:p>
            <a:pPr>
              <a:lnSpc>
                <a:spcPct val="150000"/>
              </a:lnSpc>
            </a:pPr>
            <a:endParaRPr lang="fa-IR" sz="2400">
              <a:solidFill>
                <a:srgbClr val="336699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مربع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وارون پذیر می نامیم اگر ماتریس مربع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وجود داشته باشد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AB=BA=I                                                              </a:t>
            </a:r>
            <a:endParaRPr lang="fa-IR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این صورت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را یک وارون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می نامیم 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یعنی وارون هر ماتریس در صورت وجود یکتاست 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وارون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در صورت وجود با نماد زیر نشان می دهیم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369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6488" y="4870450"/>
            <a:ext cx="792162" cy="296863"/>
          </a:xfr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6309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6310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3132138" y="260350"/>
            <a:ext cx="2954337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3203575" y="333375"/>
            <a:ext cx="290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2 .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قواعد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محاسبه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539750" y="1144588"/>
            <a:ext cx="8228013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 . 2 . 1 قضيه 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دنباله های                 به ترتیب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 , 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همگرا باشند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عددی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دلخواه باشد . در این صورت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       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a+b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همگراست ، یعنی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628775"/>
            <a:ext cx="1081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437063"/>
            <a:ext cx="8397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141663"/>
            <a:ext cx="958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721100"/>
            <a:ext cx="34559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5135563"/>
            <a:ext cx="2952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5210" name="Rectangle 10"/>
          <p:cNvSpPr>
            <a:spLocks noChangeArrowheads="1"/>
          </p:cNvSpPr>
          <p:nvPr/>
        </p:nvSpPr>
        <p:spPr bwMode="auto">
          <a:xfrm>
            <a:off x="3925888" y="4437063"/>
            <a:ext cx="4778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    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ab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همگراست ، یعنی: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ویژه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521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6061075"/>
            <a:ext cx="2447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5212" name="Line 12"/>
          <p:cNvSpPr>
            <a:spLocks noChangeShapeType="1"/>
          </p:cNvSpPr>
          <p:nvPr/>
        </p:nvSpPr>
        <p:spPr bwMode="auto">
          <a:xfrm>
            <a:off x="468313" y="1125538"/>
            <a:ext cx="8207375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590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591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 animBg="1"/>
      <p:bldP spid="435203" grpId="0"/>
      <p:bldP spid="435204" grpId="0"/>
      <p:bldP spid="435210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5899150" y="476250"/>
            <a:ext cx="250983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42. 1. 3 مثال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وارون ماتریس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پیدا می کنیم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6205538" y="3068638"/>
            <a:ext cx="21780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 rtl="0"/>
            <a:r>
              <a:rPr lang="fa-IR" sz="2400">
                <a:cs typeface="B Nazanin" pitchFamily="2" charset="-78"/>
              </a:rPr>
              <a:t>فرض می کنیم که</a:t>
            </a: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وارون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باشد .داریم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3795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3795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1484313"/>
            <a:ext cx="1223963" cy="758825"/>
          </a:xfrm>
          <a:noFill/>
        </p:spPr>
      </p:pic>
      <p:pic>
        <p:nvPicPr>
          <p:cNvPr id="63795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4076700"/>
            <a:ext cx="1223963" cy="760413"/>
          </a:xfrm>
          <a:noFill/>
        </p:spPr>
      </p:pic>
      <p:pic>
        <p:nvPicPr>
          <p:cNvPr id="6379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5661025"/>
            <a:ext cx="5327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7337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7338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379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3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/>
      <p:bldP spid="637955" grpId="0"/>
      <p:bldP spid="637956" grpId="0" build="p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836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836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38981" name="Text Box 5"/>
          <p:cNvSpPr txBox="1">
            <a:spLocks noChangeArrowheads="1"/>
          </p:cNvSpPr>
          <p:nvPr/>
        </p:nvSpPr>
        <p:spPr bwMode="auto">
          <a:xfrm>
            <a:off x="3924300" y="157163"/>
            <a:ext cx="462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بنابراین طبق تعریف تساوی ماتریسها داریم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3898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894013"/>
            <a:ext cx="5400675" cy="666750"/>
          </a:xfrm>
          <a:noFill/>
        </p:spPr>
      </p:pic>
      <p:pic>
        <p:nvPicPr>
          <p:cNvPr id="63898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733425"/>
            <a:ext cx="2735262" cy="849313"/>
          </a:xfrm>
          <a:noFill/>
        </p:spPr>
      </p:pic>
      <p:sp>
        <p:nvSpPr>
          <p:cNvPr id="638983" name="Text Box 7"/>
          <p:cNvSpPr txBox="1">
            <a:spLocks noChangeArrowheads="1"/>
          </p:cNvSpPr>
          <p:nvPr/>
        </p:nvSpPr>
        <p:spPr bwMode="auto">
          <a:xfrm>
            <a:off x="1187450" y="1741488"/>
            <a:ext cx="76215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از دو معادله طرف چپ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>
                <a:cs typeface="B Nazanin" pitchFamily="2" charset="-78"/>
              </a:rPr>
              <a:t>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a-IR" sz="2400">
                <a:cs typeface="B Nazanin" pitchFamily="2" charset="-78"/>
              </a:rPr>
              <a:t>و از دو معادله طرف راست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400">
                <a:cs typeface="B Nazanin" pitchFamily="2" charset="-78"/>
              </a:rPr>
              <a:t> بدست می آیند،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مشروط بر این که               در واقع داریم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389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317750"/>
            <a:ext cx="10810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60" name="Rectangle 10"/>
          <p:cNvSpPr>
            <a:spLocks noChangeArrowheads="1"/>
          </p:cNvSpPr>
          <p:nvPr/>
        </p:nvSpPr>
        <p:spPr bwMode="auto">
          <a:xfrm>
            <a:off x="5364163" y="3644900"/>
            <a:ext cx="3157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در نتیجه اگر              آنگاه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389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716338"/>
            <a:ext cx="11144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89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6950" y="3933825"/>
            <a:ext cx="460851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898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6308725"/>
            <a:ext cx="7921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8990" name="Text Box 14"/>
          <p:cNvSpPr txBox="1">
            <a:spLocks noChangeArrowheads="1"/>
          </p:cNvSpPr>
          <p:nvPr/>
        </p:nvSpPr>
        <p:spPr bwMode="auto">
          <a:xfrm>
            <a:off x="-641350" y="5300663"/>
            <a:ext cx="93900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با یک امتحان ساده ملاحظه می کنیم که</a:t>
            </a:r>
            <a:endParaRPr lang="en-US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AB=I=BA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نتیجه </a:t>
            </a:r>
            <a:r>
              <a:rPr lang="en-US" sz="2400">
                <a:cs typeface="B Nazanin" pitchFamily="2" charset="-78"/>
              </a:rPr>
              <a:t>  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6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6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6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6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1" grpId="0"/>
      <p:bldP spid="638983" grpId="0"/>
      <p:bldP spid="638990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973138" y="620713"/>
            <a:ext cx="769937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43. 1. 3 قضیه</a:t>
            </a:r>
            <a:r>
              <a:rPr lang="fa-IR" sz="32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ماتریس مربع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وارون داشته باشد ، آنگاه معادله ماتریسی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AX=B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فقط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یک جواب دارد . این جواب عبارت است 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6142038" y="2997200"/>
            <a:ext cx="2265362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44. 1. 3 مثال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r>
              <a:rPr lang="fa-IR" sz="2400">
                <a:cs typeface="B Nazanin" pitchFamily="2" charset="-78"/>
              </a:rPr>
              <a:t>دستگاه </a:t>
            </a: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r>
              <a:rPr lang="fa-IR" sz="2400">
                <a:cs typeface="B Nazanin" pitchFamily="2" charset="-78"/>
              </a:rPr>
              <a:t>را حل می کنیم .</a:t>
            </a:r>
          </a:p>
          <a:p>
            <a:pPr rtl="0"/>
            <a:endParaRPr lang="en-US" sz="2400">
              <a:cs typeface="B Nazanin" pitchFamily="2" charset="-78"/>
            </a:endParaRPr>
          </a:p>
        </p:txBody>
      </p:sp>
      <p:sp>
        <p:nvSpPr>
          <p:cNvPr id="64000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4000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2349500"/>
            <a:ext cx="1008063" cy="307975"/>
          </a:xfrm>
          <a:noFill/>
        </p:spPr>
      </p:pic>
      <p:sp>
        <p:nvSpPr>
          <p:cNvPr id="640006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835025" y="3938588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40007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4437063"/>
            <a:ext cx="1366838" cy="815975"/>
          </a:xfr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29385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9386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4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4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400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40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400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40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2" grpId="0"/>
      <p:bldP spid="640003" grpId="0"/>
      <p:bldP spid="640004" grpId="0" build="p" animBg="1"/>
      <p:bldP spid="640006" grpId="0" build="p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859713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  <a:endParaRPr lang="fa-IR" sz="2400">
              <a:solidFill>
                <a:srgbClr val="336699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ضرایب این دستگاه عبارت است از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ملاحظه می کنیم که                              بنابراین    وجود دارد و داریم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ولذا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</p:txBody>
      </p:sp>
      <p:pic>
        <p:nvPicPr>
          <p:cNvPr id="64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27525" y="2604332"/>
            <a:ext cx="1497950" cy="177723"/>
          </a:xfrm>
          <a:noFill/>
        </p:spPr>
      </p:pic>
      <p:pic>
        <p:nvPicPr>
          <p:cNvPr id="64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1844675"/>
            <a:ext cx="1296987" cy="754063"/>
          </a:xfrm>
          <a:noFill/>
        </p:spPr>
      </p:pic>
      <p:sp>
        <p:nvSpPr>
          <p:cNvPr id="641029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835025" y="3938588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41031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2771775" y="2997200"/>
            <a:ext cx="360363" cy="269875"/>
          </a:xfrm>
          <a:noFill/>
        </p:spPr>
      </p:pic>
      <p:pic>
        <p:nvPicPr>
          <p:cNvPr id="64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716338"/>
            <a:ext cx="47513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1032" name="Text Box 8"/>
          <p:cNvSpPr txBox="1">
            <a:spLocks noChangeArrowheads="1"/>
          </p:cNvSpPr>
          <p:nvPr/>
        </p:nvSpPr>
        <p:spPr bwMode="auto">
          <a:xfrm>
            <a:off x="4859338" y="4724400"/>
            <a:ext cx="383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cs typeface="B Nazanin" pitchFamily="2" charset="-78"/>
              </a:rPr>
              <a:t>یعنی جواب دستگاه  عبارت است از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41033" name="Rectangle 9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4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6950" y="5229225"/>
            <a:ext cx="24495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0412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0413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41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4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4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4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6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6" grpId="0"/>
      <p:bldP spid="641029" grpId="0" build="p" animBg="1"/>
      <p:bldP spid="641032" grpId="0"/>
      <p:bldP spid="641033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4205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4724400"/>
            <a:ext cx="433388" cy="236538"/>
          </a:xfrm>
          <a:noFill/>
        </p:spPr>
      </p:pic>
      <p:pic>
        <p:nvPicPr>
          <p:cNvPr id="642051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2997200"/>
            <a:ext cx="319087" cy="398463"/>
          </a:xfrm>
          <a:noFill/>
        </p:spPr>
      </p:pic>
      <p:sp>
        <p:nvSpPr>
          <p:cNvPr id="642052" name="Text Box 4"/>
          <p:cNvSpPr txBox="1">
            <a:spLocks noChangeArrowheads="1"/>
          </p:cNvSpPr>
          <p:nvPr/>
        </p:nvSpPr>
        <p:spPr bwMode="auto">
          <a:xfrm>
            <a:off x="8316913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>
              <a:cs typeface="B Nazanin" pitchFamily="2" charset="-78"/>
            </a:endParaRPr>
          </a:p>
        </p:txBody>
      </p:sp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684213" y="1052513"/>
            <a:ext cx="804862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1. 2. 3 تعریف (دترمینان )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ازای ماتریس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عدد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ad-bc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را دترمینان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می نامیم و آن را با نماد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detA</a:t>
            </a:r>
            <a:r>
              <a:rPr lang="fa-IR" sz="2400">
                <a:cs typeface="B Nazanin" pitchFamily="2" charset="-78"/>
              </a:rPr>
              <a:t> یا    نشان می دهیم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برای تعریف مفهوم دترمینان در مورد ماتریس های     ،      و...ابتدا مفهوم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همسازه را تعریف می کنیم .  </a:t>
            </a:r>
            <a:r>
              <a:rPr lang="fa-IR" sz="3200">
                <a:cs typeface="B Nazanin" pitchFamily="2" charset="-78"/>
              </a:rPr>
              <a:t> </a:t>
            </a:r>
            <a:endParaRPr lang="en-US" sz="3200">
              <a:cs typeface="B Nazanin" pitchFamily="2" charset="-78"/>
            </a:endParaRPr>
          </a:p>
        </p:txBody>
      </p:sp>
      <p:pic>
        <p:nvPicPr>
          <p:cNvPr id="64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860800"/>
            <a:ext cx="20891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724400"/>
            <a:ext cx="431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2133600"/>
            <a:ext cx="12239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3059113" y="404813"/>
            <a:ext cx="3025775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C9CA">
                  <a:gamma/>
                  <a:tint val="0"/>
                  <a:invGamma/>
                </a:srgbClr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fa-IR"/>
          </a:p>
        </p:txBody>
      </p:sp>
      <p:sp>
        <p:nvSpPr>
          <p:cNvPr id="642059" name="Line 11"/>
          <p:cNvSpPr>
            <a:spLocks noChangeShapeType="1"/>
          </p:cNvSpPr>
          <p:nvPr/>
        </p:nvSpPr>
        <p:spPr bwMode="auto">
          <a:xfrm>
            <a:off x="898525" y="12684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42060" name="Text Box 12"/>
          <p:cNvSpPr txBox="1">
            <a:spLocks noChangeArrowheads="1"/>
          </p:cNvSpPr>
          <p:nvPr/>
        </p:nvSpPr>
        <p:spPr bwMode="auto">
          <a:xfrm>
            <a:off x="3348038" y="495300"/>
            <a:ext cx="263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4000">
                <a:solidFill>
                  <a:srgbClr val="800000"/>
                </a:solidFill>
                <a:cs typeface="B Nazanin" pitchFamily="2" charset="-78"/>
              </a:rPr>
              <a:t>2. 3 دترمینان</a:t>
            </a:r>
            <a:endParaRPr lang="en-US" sz="4000">
              <a:solidFill>
                <a:srgbClr val="800000"/>
              </a:solidFill>
              <a:cs typeface="B Nazanin" pitchFamily="2" charset="-7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1438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1439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4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4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2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0" grpId="0" build="p" animBg="1"/>
      <p:bldP spid="642052" grpId="0"/>
      <p:bldP spid="642053" grpId="0"/>
      <p:bldP spid="642058" grpId="0" animBg="1"/>
      <p:bldP spid="642060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246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246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442913" y="115888"/>
            <a:ext cx="8151812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2. 2. 3 تعریف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ازای ماتریس      ای چون 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ودرایه     از آن ، دترمینان ماتریس     حاصل از حذف سطر و ستونی که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آن قرار دارد را </a:t>
            </a:r>
            <a:r>
              <a:rPr lang="fa-IR" sz="2400" b="1" i="1">
                <a:solidFill>
                  <a:srgbClr val="FA6306"/>
                </a:solidFill>
                <a:cs typeface="B Nazanin" pitchFamily="2" charset="-78"/>
              </a:rPr>
              <a:t>کهاد</a:t>
            </a:r>
            <a:r>
              <a:rPr lang="fa-IR" sz="2400" b="1" i="1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   می نامیم و آن را با    </a:t>
            </a:r>
            <a:r>
              <a:rPr lang="en-US" sz="2400">
                <a:cs typeface="B Nazanin" pitchFamily="2" charset="-78"/>
              </a:rPr>
              <a:t>  </a:t>
            </a:r>
            <a:r>
              <a:rPr lang="fa-IR" sz="2400">
                <a:cs typeface="B Nazanin" pitchFamily="2" charset="-78"/>
              </a:rPr>
              <a:t>نشان می دهیم  . منظور از</a:t>
            </a:r>
          </a:p>
          <a:p>
            <a:pPr rtl="0">
              <a:lnSpc>
                <a:spcPct val="150000"/>
              </a:lnSpc>
            </a:pPr>
            <a:r>
              <a:rPr lang="en-US" sz="2400">
                <a:cs typeface="B Nazanin" pitchFamily="2" charset="-78"/>
              </a:rPr>
              <a:t>   </a:t>
            </a:r>
            <a:r>
              <a:rPr lang="fa-IR" sz="2400">
                <a:cs typeface="B Nazanin" pitchFamily="2" charset="-78"/>
              </a:rPr>
              <a:t>  همسازه درایه    عبارت است از عدد 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4307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5902" y="2572596"/>
            <a:ext cx="241195" cy="241195"/>
          </a:xfrm>
          <a:noFill/>
        </p:spPr>
      </p:pic>
      <p:pic>
        <p:nvPicPr>
          <p:cNvPr id="64307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00725" y="2924175"/>
            <a:ext cx="284163" cy="385763"/>
          </a:xfrm>
          <a:noFill/>
        </p:spPr>
      </p:pic>
      <p:pic>
        <p:nvPicPr>
          <p:cNvPr id="643088" name="Picture 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2324232" y="4949897"/>
            <a:ext cx="304536" cy="164957"/>
          </a:xfrm>
          <a:noFill/>
        </p:spPr>
      </p:pic>
      <p:pic>
        <p:nvPicPr>
          <p:cNvPr id="64308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203575" y="3860800"/>
            <a:ext cx="1584325" cy="422275"/>
          </a:xfrm>
          <a:noFill/>
        </p:spPr>
      </p:pic>
      <p:pic>
        <p:nvPicPr>
          <p:cNvPr id="64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836613"/>
            <a:ext cx="431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08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2420938"/>
            <a:ext cx="4333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08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1052513"/>
            <a:ext cx="208756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0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3429000"/>
            <a:ext cx="2841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08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349500"/>
            <a:ext cx="2984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429000"/>
            <a:ext cx="2841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87" name="Text Box 15"/>
          <p:cNvSpPr txBox="1">
            <a:spLocks noChangeArrowheads="1"/>
          </p:cNvSpPr>
          <p:nvPr/>
        </p:nvSpPr>
        <p:spPr bwMode="auto">
          <a:xfrm>
            <a:off x="1908175" y="4365625"/>
            <a:ext cx="65357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3. 2. 3 تعریف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کنید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ماتریس      مذکور در بالا باشد دترمینان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با</a:t>
            </a:r>
          </a:p>
        </p:txBody>
      </p:sp>
      <p:pic>
        <p:nvPicPr>
          <p:cNvPr id="643089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5878513"/>
            <a:ext cx="609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090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6238" y="5446713"/>
            <a:ext cx="1582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91" name="Text Box 19"/>
          <p:cNvSpPr txBox="1">
            <a:spLocks noChangeArrowheads="1"/>
          </p:cNvSpPr>
          <p:nvPr/>
        </p:nvSpPr>
        <p:spPr bwMode="auto">
          <a:xfrm>
            <a:off x="4787900" y="5734050"/>
            <a:ext cx="34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cs typeface="B Nazanin" pitchFamily="2" charset="-78"/>
              </a:rPr>
              <a:t>یا</a:t>
            </a:r>
            <a:endParaRPr lang="en-US" sz="2400">
              <a:cs typeface="B Nazanin" pitchFamily="2" charset="-78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4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4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1000"/>
                                        <p:tgtEl>
                                          <p:spTgt spid="6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6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6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1000"/>
                                        <p:tgtEl>
                                          <p:spTgt spid="6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6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7" grpId="0"/>
      <p:bldP spid="643087" grpId="0"/>
      <p:bldP spid="643091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348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348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3187700" y="195263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نشان می دهیم و به صورت زیر تعریف می کنیم :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4410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908050"/>
            <a:ext cx="3097212" cy="358775"/>
          </a:xfrm>
          <a:noFill/>
        </p:spPr>
      </p:pic>
      <p:pic>
        <p:nvPicPr>
          <p:cNvPr id="644106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5661025"/>
            <a:ext cx="6624638" cy="357188"/>
          </a:xfrm>
          <a:noFill/>
        </p:spPr>
      </p:pic>
      <p:sp>
        <p:nvSpPr>
          <p:cNvPr id="644103" name="Text Box 7"/>
          <p:cNvSpPr txBox="1">
            <a:spLocks noChangeArrowheads="1"/>
          </p:cNvSpPr>
          <p:nvPr/>
        </p:nvSpPr>
        <p:spPr bwMode="auto">
          <a:xfrm>
            <a:off x="6956425" y="1230313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cs typeface="B Nazanin" pitchFamily="2" charset="-78"/>
              </a:rPr>
              <a:t>توجه کنید که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7913" y="1682750"/>
            <a:ext cx="46815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382588" y="4843463"/>
            <a:ext cx="837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بنابراین دترمینان </a:t>
            </a:r>
            <a:r>
              <a:rPr lang="en-US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را می توانیم بر حسب درایه های آن به صورت زیر بنویسیم </a:t>
            </a:r>
            <a:endParaRPr lang="en-US" sz="2400">
              <a:cs typeface="B Nazanin" pitchFamily="2" charset="-78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4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6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1" grpId="0"/>
      <p:bldP spid="644103" grpId="0"/>
      <p:bldP spid="644105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1116013" y="549275"/>
            <a:ext cx="760571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4. 2.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در مورد ماتریس زیر تمام همسازه های درایه ها را محاسبه و آنگاه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دترمینان آن را محاسبه می کنیم .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45123" name="Text Box 3"/>
          <p:cNvSpPr txBox="1">
            <a:spLocks noChangeArrowheads="1"/>
          </p:cNvSpPr>
          <p:nvPr/>
        </p:nvSpPr>
        <p:spPr bwMode="auto">
          <a:xfrm>
            <a:off x="4230688" y="3429000"/>
            <a:ext cx="4371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همسازه های درایه 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از این قرارند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4512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451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2565400"/>
            <a:ext cx="1655762" cy="1171575"/>
          </a:xfrm>
          <a:noFill/>
        </p:spPr>
      </p:pic>
      <p:pic>
        <p:nvPicPr>
          <p:cNvPr id="64512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4868863"/>
            <a:ext cx="5545138" cy="769937"/>
          </a:xfr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450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450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4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645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64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6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2" grpId="0"/>
      <p:bldP spid="645123" grpId="0"/>
      <p:bldP spid="645124" grpId="0" build="p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2516188"/>
            <a:ext cx="4038600" cy="2692400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4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620713"/>
            <a:ext cx="5472113" cy="3989387"/>
          </a:xfrm>
          <a:noFill/>
        </p:spPr>
      </p:pic>
      <p:pic>
        <p:nvPicPr>
          <p:cNvPr id="64614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266950" y="5445125"/>
            <a:ext cx="4392613" cy="360363"/>
          </a:xfrm>
          <a:noFill/>
        </p:spPr>
      </p:pic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6877050" y="4797425"/>
            <a:ext cx="166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cs typeface="B Nazanin" pitchFamily="2" charset="-78"/>
              </a:rPr>
              <a:t>بنابراین داریم 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5527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5528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6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4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 build="p" animBg="1"/>
      <p:bldP spid="646148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1023938" y="260350"/>
            <a:ext cx="7715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6. 2. 3 قضیه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های   </a:t>
            </a:r>
            <a:r>
              <a:rPr lang="en-US" sz="2400">
                <a:cs typeface="B Nazanin" pitchFamily="2" charset="-78"/>
              </a:rPr>
              <a:t>  </a:t>
            </a:r>
            <a:r>
              <a:rPr lang="fa-IR" sz="2400">
                <a:cs typeface="B Nazanin" pitchFamily="2" charset="-78"/>
              </a:rPr>
              <a:t> ای چون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را در نظر می گیریم</a:t>
            </a:r>
            <a:r>
              <a:rPr lang="fa-IR">
                <a:cs typeface="B Nazanin" pitchFamily="2" charset="-78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فرض کنید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از ضرب یکی از سطرها (یا ستونهای )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در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عددی چون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a-IR" sz="2400">
                <a:cs typeface="B Nazanin" pitchFamily="2" charset="-78"/>
              </a:rPr>
              <a:t> بدست آمده باشد .در این صورت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detB=kdetA</a:t>
            </a:r>
            <a:r>
              <a:rPr lang="en-US" sz="2400">
                <a:cs typeface="B Nazanin" pitchFamily="2" charset="-78"/>
              </a:rPr>
              <a:t>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اگر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از تعویض جای دو سطر (ستون )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بدست آمده باشد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آنگاه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                    </a:t>
            </a:r>
            <a:r>
              <a:rPr lang="en-US" sz="2400">
                <a:cs typeface="B Nazanin" pitchFamily="2" charset="-78"/>
              </a:rPr>
              <a:t>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detB=-detA</a:t>
            </a:r>
            <a:r>
              <a:rPr lang="en-US" sz="2400">
                <a:cs typeface="B Nazanin" pitchFamily="2" charset="-78"/>
              </a:rPr>
              <a:t>      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r>
              <a:rPr lang="fa-IR" sz="2400">
                <a:cs typeface="B Nazanin" pitchFamily="2" charset="-78"/>
              </a:rPr>
              <a:t> اگر دو سطر (ستون )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مساوی باشند ، آنگاه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detA=0</a:t>
            </a:r>
            <a:r>
              <a:rPr lang="en-US" sz="2400">
                <a:cs typeface="B Nazanin" pitchFamily="2" charset="-78"/>
              </a:rPr>
              <a:t>                                                      </a:t>
            </a:r>
            <a:r>
              <a:rPr lang="fa-IR" sz="2400">
                <a:cs typeface="B Nazanin" pitchFamily="2" charset="-78"/>
              </a:rPr>
              <a:t>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47171" name="Picture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77050" y="1268413"/>
            <a:ext cx="439738" cy="238125"/>
          </a:xfr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6549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6550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794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اگر            و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           آنگاه         به      همگرا ست 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یعنی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692150"/>
            <a:ext cx="5191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660400"/>
            <a:ext cx="593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76250"/>
            <a:ext cx="51276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549275"/>
            <a:ext cx="2317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1492250"/>
            <a:ext cx="23050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32" name="Text Box 8"/>
          <p:cNvSpPr txBox="1">
            <a:spLocks noChangeArrowheads="1"/>
          </p:cNvSpPr>
          <p:nvPr/>
        </p:nvSpPr>
        <p:spPr bwMode="auto">
          <a:xfrm>
            <a:off x="684213" y="2801938"/>
            <a:ext cx="78676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 . 2 . 1 مثال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را محاسبه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62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573463"/>
            <a:ext cx="13684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34" name="Text Box 10"/>
          <p:cNvSpPr txBox="1">
            <a:spLocks noChangeArrowheads="1"/>
          </p:cNvSpPr>
          <p:nvPr/>
        </p:nvSpPr>
        <p:spPr bwMode="auto">
          <a:xfrm>
            <a:off x="468313" y="4384675"/>
            <a:ext cx="80121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                       . چون 			   پس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62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4797425"/>
            <a:ext cx="1609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79613" y="4941888"/>
            <a:ext cx="23987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5150" y="5827713"/>
            <a:ext cx="5900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615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16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4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/>
      <p:bldP spid="436232" grpId="0"/>
      <p:bldP spid="436234" grpId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758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758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48197" name="Text Box 5"/>
          <p:cNvSpPr txBox="1">
            <a:spLocks noChangeArrowheads="1"/>
          </p:cNvSpPr>
          <p:nvPr/>
        </p:nvSpPr>
        <p:spPr bwMode="auto">
          <a:xfrm>
            <a:off x="4643438" y="125413"/>
            <a:ext cx="392588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8. 2. 3 مثال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دترمینانهای زیر را بدست می آوریم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4819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196975"/>
            <a:ext cx="1727200" cy="1173163"/>
          </a:xfrm>
          <a:noFill/>
        </p:spPr>
      </p:pic>
      <p:pic>
        <p:nvPicPr>
          <p:cNvPr id="64819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196975"/>
            <a:ext cx="1370013" cy="1166813"/>
          </a:xfrm>
          <a:noFill/>
        </p:spPr>
      </p:pic>
      <p:pic>
        <p:nvPicPr>
          <p:cNvPr id="648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997200"/>
            <a:ext cx="1420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82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925763"/>
            <a:ext cx="1298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8202" name="Text Box 10"/>
          <p:cNvSpPr txBox="1">
            <a:spLocks noChangeArrowheads="1"/>
          </p:cNvSpPr>
          <p:nvPr/>
        </p:nvSpPr>
        <p:spPr bwMode="auto">
          <a:xfrm>
            <a:off x="7524750" y="1485900"/>
            <a:ext cx="722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</a:p>
          <a:p>
            <a:pPr rtl="0"/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rtl="0"/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rtl="0"/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rtl="0"/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endParaRPr lang="en-US" sz="2400">
              <a:solidFill>
                <a:srgbClr val="FA6306"/>
              </a:solidFill>
              <a:cs typeface="B Nazanin" pitchFamily="2" charset="-78"/>
            </a:endParaRPr>
          </a:p>
        </p:txBody>
      </p:sp>
      <p:sp>
        <p:nvSpPr>
          <p:cNvPr id="648203" name="Text Box 11"/>
          <p:cNvSpPr txBox="1">
            <a:spLocks noChangeArrowheads="1"/>
          </p:cNvSpPr>
          <p:nvPr/>
        </p:nvSpPr>
        <p:spPr bwMode="auto">
          <a:xfrm>
            <a:off x="435610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>
              <a:cs typeface="B Nazanin" pitchFamily="2" charset="-78"/>
            </a:endParaRPr>
          </a:p>
        </p:txBody>
      </p:sp>
      <p:sp>
        <p:nvSpPr>
          <p:cNvPr id="648204" name="Text Box 12"/>
          <p:cNvSpPr txBox="1">
            <a:spLocks noChangeArrowheads="1"/>
          </p:cNvSpPr>
          <p:nvPr/>
        </p:nvSpPr>
        <p:spPr bwMode="auto">
          <a:xfrm>
            <a:off x="3851275" y="1557338"/>
            <a:ext cx="5984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</a:p>
          <a:p>
            <a:pPr rtl="0"/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rtl="0"/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rtl="0"/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rtl="0"/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endParaRPr lang="en-US" sz="2400">
              <a:solidFill>
                <a:srgbClr val="FA6306"/>
              </a:solidFill>
              <a:cs typeface="B Nazanin" pitchFamily="2" charset="-78"/>
            </a:endParaRPr>
          </a:p>
        </p:txBody>
      </p:sp>
      <p:sp>
        <p:nvSpPr>
          <p:cNvPr id="648205" name="Text Box 13"/>
          <p:cNvSpPr txBox="1">
            <a:spLocks noChangeArrowheads="1"/>
          </p:cNvSpPr>
          <p:nvPr/>
        </p:nvSpPr>
        <p:spPr bwMode="auto">
          <a:xfrm>
            <a:off x="7380288" y="4003675"/>
            <a:ext cx="806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4820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5229225"/>
            <a:ext cx="640873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4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4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7" grpId="0"/>
      <p:bldP spid="648202" grpId="0"/>
      <p:bldP spid="648203" grpId="0"/>
      <p:bldP spid="648204" grpId="0"/>
      <p:bldP spid="648205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860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860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49221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92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سطر سوم این دترمینان 2 برابر سطر اول آن است . لذا داریم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4922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3068638"/>
            <a:ext cx="3959225" cy="1195387"/>
          </a:xfrm>
          <a:noFill/>
        </p:spPr>
      </p:pic>
      <p:pic>
        <p:nvPicPr>
          <p:cNvPr id="64922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692150"/>
            <a:ext cx="4032250" cy="1187450"/>
          </a:xfrm>
          <a:noFill/>
        </p:spPr>
      </p:pic>
      <p:sp>
        <p:nvSpPr>
          <p:cNvPr id="649223" name="Text Box 7"/>
          <p:cNvSpPr txBox="1">
            <a:spLocks noChangeArrowheads="1"/>
          </p:cNvSpPr>
          <p:nvPr/>
        </p:nvSpPr>
        <p:spPr bwMode="auto">
          <a:xfrm>
            <a:off x="971550" y="2133600"/>
            <a:ext cx="7783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در سطر اول از عدد 2 می توان فاکتور گرفت و دترمینان را با استفاده</a:t>
            </a:r>
          </a:p>
          <a:p>
            <a:r>
              <a:rPr lang="fa-IR" sz="2400">
                <a:cs typeface="B Nazanin" pitchFamily="2" charset="-78"/>
              </a:rPr>
              <a:t> از تعریف  محاسبه کرد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49225" name="Text Box 9"/>
          <p:cNvSpPr txBox="1">
            <a:spLocks noChangeArrowheads="1"/>
          </p:cNvSpPr>
          <p:nvPr/>
        </p:nvSpPr>
        <p:spPr bwMode="auto">
          <a:xfrm>
            <a:off x="1619250" y="4581525"/>
            <a:ext cx="708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r>
              <a:rPr lang="fa-IR" sz="2400">
                <a:cs typeface="B Nazanin" pitchFamily="2" charset="-78"/>
              </a:rPr>
              <a:t> ستون سوم این دترمینان 3 برابر ستون اول آن است از این رو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49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300663"/>
            <a:ext cx="316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1" grpId="0"/>
      <p:bldP spid="649223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39629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9630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50245" name="Text Box 5"/>
          <p:cNvSpPr txBox="1">
            <a:spLocks noChangeArrowheads="1"/>
          </p:cNvSpPr>
          <p:nvPr/>
        </p:nvSpPr>
        <p:spPr bwMode="auto">
          <a:xfrm>
            <a:off x="304800" y="-19050"/>
            <a:ext cx="84058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9. 2. 3 تعریف (دترمینان)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      ای چون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را در نظر می گیریم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دترمینان ماتریس                   ای که از حذف سطر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>
                <a:cs typeface="B Nazanin" pitchFamily="2" charset="-78"/>
              </a:rPr>
              <a:t> ام و ستون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a-IR" sz="2400">
                <a:cs typeface="B Nazanin" pitchFamily="2" charset="-78"/>
              </a:rPr>
              <a:t> ام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a-IR" sz="2400">
                <a:cs typeface="B Nazanin" pitchFamily="2" charset="-78"/>
              </a:rPr>
              <a:t> حاصل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شود را با     نشان می دهیم  و آن را کهاد    و عدد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همسازه</a:t>
            </a:r>
            <a:r>
              <a:rPr lang="fa-IR" sz="2400">
                <a:cs typeface="B Nazanin" pitchFamily="2" charset="-78"/>
              </a:rPr>
              <a:t>    می نامیم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5024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456" y="2566249"/>
            <a:ext cx="952087" cy="253890"/>
          </a:xfrm>
          <a:noFill/>
        </p:spPr>
      </p:pic>
      <p:pic>
        <p:nvPicPr>
          <p:cNvPr id="65024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3573463"/>
            <a:ext cx="284162" cy="385762"/>
          </a:xfrm>
          <a:noFill/>
        </p:spPr>
      </p:pic>
      <p:pic>
        <p:nvPicPr>
          <p:cNvPr id="65024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964363" y="3589338"/>
            <a:ext cx="344487" cy="344487"/>
          </a:xfrm>
          <a:noFill/>
        </p:spPr>
      </p:pic>
      <p:pic>
        <p:nvPicPr>
          <p:cNvPr id="650249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484438" y="1052513"/>
            <a:ext cx="3384550" cy="1584325"/>
          </a:xfrm>
          <a:noFill/>
        </p:spPr>
      </p:pic>
      <p:pic>
        <p:nvPicPr>
          <p:cNvPr id="6502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963613"/>
            <a:ext cx="431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025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3068638"/>
            <a:ext cx="14398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025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724400"/>
            <a:ext cx="2841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0253" name="Text Box 13"/>
          <p:cNvSpPr txBox="1">
            <a:spLocks noChangeArrowheads="1"/>
          </p:cNvSpPr>
          <p:nvPr/>
        </p:nvSpPr>
        <p:spPr bwMode="auto">
          <a:xfrm>
            <a:off x="4932363" y="5300663"/>
            <a:ext cx="3852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A6306"/>
              </a:buClr>
              <a:buFont typeface="Wingdings" pitchFamily="2" charset="2"/>
              <a:buChar char="µ"/>
            </a:pPr>
            <a:r>
              <a:rPr lang="fa-IR" sz="2400">
                <a:cs typeface="B Nazanin" pitchFamily="2" charset="-78"/>
              </a:rPr>
              <a:t>بسط دترمینان نسبت به سطر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>
                <a:cs typeface="B Nazanin" pitchFamily="2" charset="-78"/>
              </a:rPr>
              <a:t>ام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5025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5805488"/>
            <a:ext cx="16557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65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65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5" grpId="0"/>
      <p:bldP spid="650253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065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065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pic>
        <p:nvPicPr>
          <p:cNvPr id="651273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38350" y="2591594"/>
            <a:ext cx="876300" cy="203200"/>
          </a:xfrm>
          <a:noFill/>
        </p:spPr>
      </p:pic>
      <p:pic>
        <p:nvPicPr>
          <p:cNvPr id="65126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19350" y="1844675"/>
            <a:ext cx="114300" cy="215900"/>
          </a:xfrm>
          <a:noFill/>
        </p:spPr>
      </p:pic>
      <p:pic>
        <p:nvPicPr>
          <p:cNvPr id="651275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348038" y="5181600"/>
            <a:ext cx="2160587" cy="357188"/>
          </a:xfrm>
          <a:noFill/>
        </p:spPr>
      </p:pic>
      <p:sp>
        <p:nvSpPr>
          <p:cNvPr id="651270" name="Text Box 6"/>
          <p:cNvSpPr txBox="1">
            <a:spLocks noChangeArrowheads="1"/>
          </p:cNvSpPr>
          <p:nvPr/>
        </p:nvSpPr>
        <p:spPr bwMode="auto">
          <a:xfrm>
            <a:off x="2916238" y="-100013"/>
            <a:ext cx="5641975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13. 2. 3 مثال دترمینان ماتریس مثلثی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خواهیم دترمینان ماتریس زیر را محاسبه کنیم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5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1052513"/>
            <a:ext cx="26638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1272" name="Text Box 8"/>
          <p:cNvSpPr txBox="1">
            <a:spLocks noChangeArrowheads="1"/>
          </p:cNvSpPr>
          <p:nvPr/>
        </p:nvSpPr>
        <p:spPr bwMode="auto">
          <a:xfrm>
            <a:off x="827088" y="1870075"/>
            <a:ext cx="7839075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دترمینان را نسبت به ستون اول بسط می دهیم 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ملاحظه می کنیم که    دترمینانی                  و از نوع دترمینان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است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واز این رو به استقرا داریم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یعنی دترمینان یک ماتریس بالا (پایین ) مثلثی یا قطری مساوی است با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حاصلضرب درایه های روی قطر اصلی آن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512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3597275"/>
            <a:ext cx="38877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0" grpId="0"/>
      <p:bldP spid="651272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167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167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52293" name="Text Box 5"/>
          <p:cNvSpPr txBox="1">
            <a:spLocks noChangeArrowheads="1"/>
          </p:cNvSpPr>
          <p:nvPr/>
        </p:nvSpPr>
        <p:spPr bwMode="auto">
          <a:xfrm>
            <a:off x="750888" y="188913"/>
            <a:ext cx="8205787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15. 2. 3 قضیه ( ویژگیهای دترمینان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Nazanin" pitchFamily="2" charset="-78"/>
              </a:rPr>
              <a:t>     </a:t>
            </a:r>
            <a:r>
              <a:rPr lang="fa-IR" sz="2400">
                <a:cs typeface="B Nazanin" pitchFamily="2" charset="-78"/>
              </a:rPr>
              <a:t>ماتریس    </a:t>
            </a:r>
            <a:r>
              <a:rPr lang="en-US" sz="2400">
                <a:cs typeface="B Nazanin" pitchFamily="2" charset="-78"/>
              </a:rPr>
              <a:t>   </a:t>
            </a:r>
            <a:r>
              <a:rPr lang="fa-IR" sz="2400">
                <a:cs typeface="B Nazanin" pitchFamily="2" charset="-78"/>
              </a:rPr>
              <a:t>ای چون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را در نظر می گیریم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</a:t>
            </a:r>
            <a:r>
              <a:rPr lang="en-US" sz="2400">
                <a:cs typeface="B Nazanin" pitchFamily="2" charset="-78"/>
              </a:rPr>
              <a:t>  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اگر     ترانهاده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باشد . آنگاه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</a:t>
            </a:r>
            <a:r>
              <a:rPr lang="en-US" sz="2400">
                <a:cs typeface="B Nazanin" pitchFamily="2" charset="-78"/>
              </a:rPr>
              <a:t>  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اگر تمام درایه های یک سطر (ستون )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مساوی با صفر باشند .</a:t>
            </a:r>
            <a:endParaRPr lang="en-US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آنگاه </a:t>
            </a:r>
            <a:endParaRPr lang="en-US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cs typeface="B Nazanin" pitchFamily="2" charset="-78"/>
              </a:rPr>
              <a:t>      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اگر یکی از سطر (ستون) 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مضربی از سطری ( ستون ) دیگر</a:t>
            </a:r>
            <a:endParaRPr lang="en-US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باشد ، آنگاه</a:t>
            </a:r>
            <a:endParaRPr lang="en-US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cs typeface="B Nazanin" pitchFamily="2" charset="-78"/>
              </a:rPr>
              <a:t>     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836613" y="1176338"/>
            <a:ext cx="3279775" cy="2185987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5229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4292600"/>
            <a:ext cx="920750" cy="293688"/>
          </a:xfrm>
          <a:noFill/>
        </p:spPr>
      </p:pic>
      <p:pic>
        <p:nvPicPr>
          <p:cNvPr id="652296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1925638"/>
            <a:ext cx="1439863" cy="292100"/>
          </a:xfrm>
          <a:noFill/>
        </p:spPr>
      </p:pic>
      <p:pic>
        <p:nvPicPr>
          <p:cNvPr id="6522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141663"/>
            <a:ext cx="9366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22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420813"/>
            <a:ext cx="3603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229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917575"/>
            <a:ext cx="431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2300" name="Rectangle 12"/>
          <p:cNvSpPr>
            <a:spLocks noChangeArrowheads="1"/>
          </p:cNvSpPr>
          <p:nvPr/>
        </p:nvSpPr>
        <p:spPr bwMode="auto">
          <a:xfrm>
            <a:off x="-541338" y="4868863"/>
            <a:ext cx="9342438" cy="1004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      ت )</a:t>
            </a:r>
            <a:r>
              <a:rPr lang="fa-IR" sz="2400">
                <a:cs typeface="B Nazanin" pitchFamily="2" charset="-78"/>
              </a:rPr>
              <a:t> اگر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از ضرب یکی از سطرها (ستونها )ی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در عددی ناصفر </a:t>
            </a:r>
          </a:p>
          <a:p>
            <a:r>
              <a:rPr lang="fa-IR" sz="2400">
                <a:cs typeface="B Nazanin" pitchFamily="2" charset="-78"/>
              </a:rPr>
              <a:t>چون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بدست آمده باشد ، آنگاه </a:t>
            </a:r>
          </a:p>
        </p:txBody>
      </p:sp>
      <p:pic>
        <p:nvPicPr>
          <p:cNvPr id="65230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5876925"/>
            <a:ext cx="15128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522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65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6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6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6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6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3" grpId="0"/>
      <p:bldP spid="652294" grpId="0" build="p" animBg="1"/>
      <p:bldP spid="652300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269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269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684213" y="-676275"/>
            <a:ext cx="80264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ث )</a:t>
            </a:r>
            <a:r>
              <a:rPr lang="fa-IR" sz="2400">
                <a:cs typeface="B Nazanin" pitchFamily="2" charset="-78"/>
              </a:rPr>
              <a:t> اگر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و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دو ماتریس       باشند . بطوری که درایه های سطر (ستون)</a:t>
            </a:r>
          </a:p>
          <a:p>
            <a:pPr>
              <a:lnSpc>
                <a:spcPct val="150000"/>
              </a:lnSpc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a-IR" sz="2400">
                <a:cs typeface="B Nazanin" pitchFamily="2" charset="-78"/>
              </a:rPr>
              <a:t>ام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و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مساوی باشند و اگر سایر درایه 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یکسان باشند .آنگاه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ج )</a:t>
            </a:r>
            <a:r>
              <a:rPr lang="fa-IR" sz="2400">
                <a:cs typeface="B Nazanin" pitchFamily="2" charset="-78"/>
              </a:rPr>
              <a:t> اگر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از تعویضهای دو سطر (ستون )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بدست آمده باشد .آنگاه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65331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422400"/>
            <a:ext cx="2159000" cy="298450"/>
          </a:xfrm>
          <a:noFill/>
        </p:spPr>
      </p:pic>
      <p:pic>
        <p:nvPicPr>
          <p:cNvPr id="65331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19350" y="3579813"/>
            <a:ext cx="114300" cy="215900"/>
          </a:xfrm>
          <a:noFill/>
        </p:spPr>
      </p:pic>
      <p:pic>
        <p:nvPicPr>
          <p:cNvPr id="65332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80063" y="285750"/>
            <a:ext cx="517525" cy="200025"/>
          </a:xfrm>
          <a:noFill/>
        </p:spPr>
      </p:pic>
      <p:pic>
        <p:nvPicPr>
          <p:cNvPr id="6533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997200"/>
            <a:ext cx="15843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827088" y="3692525"/>
            <a:ext cx="78533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چ )</a:t>
            </a:r>
            <a:r>
              <a:rPr lang="fa-IR" sz="2400">
                <a:cs typeface="B Nazanin" pitchFamily="2" charset="-78"/>
              </a:rPr>
              <a:t> اگر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از تعویضهای دو سطر ( ستون )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a-IR" sz="2400">
                <a:cs typeface="B Nazanin" pitchFamily="2" charset="-78"/>
              </a:rPr>
              <a:t> ام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با مجموع مضربی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از سطر(ستون )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ام و سطر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a-IR" sz="2400">
                <a:cs typeface="B Nazanin" pitchFamily="2" charset="-78"/>
              </a:rPr>
              <a:t> ام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بدست آمده باشد . آنگاه </a:t>
            </a:r>
          </a:p>
          <a:p>
            <a:pPr>
              <a:lnSpc>
                <a:spcPct val="150000"/>
              </a:lnSpc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det B=det A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ح )</a:t>
            </a:r>
            <a:r>
              <a:rPr lang="fa-IR" sz="2400">
                <a:cs typeface="B Nazanin" pitchFamily="2" charset="-78"/>
              </a:rPr>
              <a:t>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ماتریسی      باشد آنگاه</a:t>
            </a:r>
          </a:p>
          <a:p>
            <a:r>
              <a:rPr lang="fa-IR" sz="2400">
                <a:cs typeface="B Nazanin" pitchFamily="2" charset="-78"/>
              </a:rPr>
              <a:t>                                   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det AB = detA  detB</a:t>
            </a:r>
          </a:p>
        </p:txBody>
      </p:sp>
      <p:pic>
        <p:nvPicPr>
          <p:cNvPr id="65332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819775"/>
            <a:ext cx="5032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5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5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5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  <p:bldP spid="653322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372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372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54341" name="Text Box 5"/>
          <p:cNvSpPr txBox="1">
            <a:spLocks noChangeArrowheads="1"/>
          </p:cNvSpPr>
          <p:nvPr/>
        </p:nvSpPr>
        <p:spPr bwMode="auto">
          <a:xfrm>
            <a:off x="1835150" y="103188"/>
            <a:ext cx="672147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16. 2. 3 مثال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چون سطر دوم دترمینان زیر مضربی از سطر اول است پس</a:t>
            </a:r>
          </a:p>
          <a:p>
            <a:pPr rtl="0">
              <a:lnSpc>
                <a:spcPct val="150000"/>
              </a:lnSpc>
            </a:pPr>
            <a:endParaRPr lang="en-US" sz="3200">
              <a:cs typeface="B Nazanin" pitchFamily="2" charset="-78"/>
            </a:endParaRPr>
          </a:p>
        </p:txBody>
      </p:sp>
      <p:pic>
        <p:nvPicPr>
          <p:cNvPr id="65434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765175"/>
            <a:ext cx="2447925" cy="1522413"/>
          </a:xfrm>
          <a:noFill/>
        </p:spPr>
      </p:pic>
      <p:pic>
        <p:nvPicPr>
          <p:cNvPr id="65434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3141663"/>
            <a:ext cx="2520950" cy="1525587"/>
          </a:xfrm>
          <a:noFill/>
        </p:spPr>
      </p:pic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7235825" y="4797425"/>
            <a:ext cx="1223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داریم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5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5229225"/>
            <a:ext cx="19431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1" grpId="0"/>
      <p:bldP spid="654344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36613" y="9525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655364" name="Text Box 4"/>
          <p:cNvSpPr txBox="1">
            <a:spLocks noChangeArrowheads="1"/>
          </p:cNvSpPr>
          <p:nvPr/>
        </p:nvSpPr>
        <p:spPr bwMode="auto">
          <a:xfrm>
            <a:off x="6156325" y="1844675"/>
            <a:ext cx="129063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 به الف :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 به ت :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65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989138"/>
            <a:ext cx="1728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573463"/>
            <a:ext cx="18716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474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474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5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 build="p" animBg="1"/>
      <p:bldP spid="655364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1079500" y="404813"/>
            <a:ext cx="75755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A_GIT-FS85" pitchFamily="2" charset="0"/>
                <a:cs typeface="B Nazanin" pitchFamily="2" charset="-78"/>
              </a:rPr>
              <a:t>18. 2. 3 تعريف</a:t>
            </a:r>
            <a:r>
              <a:rPr lang="fa-IR" sz="2400">
                <a:latin typeface="A_GIT-FS85" pitchFamily="2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A_GIT-FS85" pitchFamily="2" charset="0"/>
                <a:cs typeface="B Nazanin" pitchFamily="2" charset="-78"/>
              </a:rPr>
              <a:t>ماتريس مربع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نا منفرد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مي ناميم اگر وارون پذير باشد . ماتريسي كه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نامنفرد نباشد ،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منفرد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ناميده مي شود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56387" name="Text Box 3"/>
          <p:cNvSpPr txBox="1">
            <a:spLocks noChangeArrowheads="1"/>
          </p:cNvSpPr>
          <p:nvPr/>
        </p:nvSpPr>
        <p:spPr bwMode="auto">
          <a:xfrm>
            <a:off x="5224463" y="2395538"/>
            <a:ext cx="327501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19 .2.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ماتريس هاي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وارون پذيرند . در واقع داريم 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5638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2516188"/>
            <a:ext cx="4038600" cy="2692400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5638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3933825"/>
            <a:ext cx="3240087" cy="1201738"/>
          </a:xfr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5767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5768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563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5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/>
      <p:bldP spid="656387" grpId="0"/>
      <p:bldP spid="656388" grpId="0" build="p" animBg="1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404813"/>
            <a:ext cx="4967287" cy="1920875"/>
          </a:xfrm>
          <a:noFill/>
        </p:spPr>
      </p:pic>
      <p:pic>
        <p:nvPicPr>
          <p:cNvPr id="65741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3573463"/>
            <a:ext cx="1512887" cy="1160462"/>
          </a:xfrm>
          <a:noFill/>
        </p:spPr>
      </p:pic>
      <p:sp>
        <p:nvSpPr>
          <p:cNvPr id="657411" name="Text Box 3"/>
          <p:cNvSpPr txBox="1">
            <a:spLocks noChangeArrowheads="1"/>
          </p:cNvSpPr>
          <p:nvPr/>
        </p:nvSpPr>
        <p:spPr bwMode="auto">
          <a:xfrm>
            <a:off x="4572000" y="2565400"/>
            <a:ext cx="384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cs typeface="B Nazanin" pitchFamily="2" charset="-78"/>
              </a:rPr>
              <a:t>بنا براين اين ماتريس ها نا منفردند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1833563" y="3357563"/>
            <a:ext cx="6657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ماتريس</a:t>
            </a: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منفرد است براي مشاهده اين امر از برهان خلف استفاده كنيد .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6791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6792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/>
      <p:bldP spid="6574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634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635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3419475" y="425450"/>
            <a:ext cx="513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			را محاسبه کنید.            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72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93688"/>
            <a:ext cx="18716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1908175" y="1268413"/>
            <a:ext cx="6716713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نویسیم: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حدهای صورت و مخرج را جداگانه محاسبه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72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343025"/>
            <a:ext cx="28082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819525"/>
            <a:ext cx="417671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58" name="Text Box 10"/>
          <p:cNvSpPr txBox="1">
            <a:spLocks noChangeArrowheads="1"/>
          </p:cNvSpPr>
          <p:nvPr/>
        </p:nvSpPr>
        <p:spPr bwMode="auto">
          <a:xfrm>
            <a:off x="7451725" y="5229225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بنابراين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72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5772150"/>
            <a:ext cx="230346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3" grpId="0"/>
      <p:bldP spid="437255" grpId="0"/>
      <p:bldP spid="437258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5580063" y="260350"/>
            <a:ext cx="30670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21. 2. 3 قضيه</a:t>
            </a:r>
            <a:r>
              <a:rPr lang="fa-IR" sz="2400">
                <a:solidFill>
                  <a:srgbClr val="0066CC"/>
                </a:solidFill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وارون پذير باشد آنگاه 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1619250" y="1700213"/>
            <a:ext cx="6980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22. 3. 2 قضيه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ماتريسي مربع باشد و             آنگاه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نامنفرداست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1289050" y="3213100"/>
            <a:ext cx="74342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23. 2. 3 تعريف (ماتريس الحاقي )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كنيد             ماتريسي        و      همسازه درايه      آن باشد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ماتريس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را ماتريس الحاقي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مي ناميم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5843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4221163"/>
            <a:ext cx="503238" cy="193675"/>
          </a:xfrm>
          <a:noFill/>
        </p:spPr>
      </p:pic>
      <p:pic>
        <p:nvPicPr>
          <p:cNvPr id="65843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636838"/>
            <a:ext cx="936625" cy="300037"/>
          </a:xfrm>
          <a:noFill/>
        </p:spPr>
      </p:pic>
      <p:pic>
        <p:nvPicPr>
          <p:cNvPr id="65843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196975"/>
            <a:ext cx="936625" cy="298450"/>
          </a:xfrm>
          <a:noFill/>
        </p:spPr>
      </p:pic>
      <p:pic>
        <p:nvPicPr>
          <p:cNvPr id="6584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149725"/>
            <a:ext cx="8651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5084763"/>
            <a:ext cx="1295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4838" y="4100513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4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407670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7821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7822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5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5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/>
      <p:bldP spid="658435" grpId="0"/>
      <p:bldP spid="658436" grpId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884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884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1196975" y="-7938"/>
            <a:ext cx="74803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24. 2. 3 قضيه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ماتريسي        باشد ، آنگاه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A(adjA)=(adjA)A=(detA)I                                       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كه در آن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>
                <a:cs typeface="B Nazanin" pitchFamily="2" charset="-78"/>
              </a:rPr>
              <a:t> ماتريس واحد      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بنابراين قضيه ، اگر               آنگاه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وارون پذير است و داريم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5946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67488" y="1000125"/>
            <a:ext cx="531812" cy="204788"/>
          </a:xfrm>
          <a:noFill/>
        </p:spPr>
      </p:pic>
      <p:pic>
        <p:nvPicPr>
          <p:cNvPr id="65946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2997200"/>
            <a:ext cx="936625" cy="296863"/>
          </a:xfrm>
          <a:noFill/>
        </p:spPr>
      </p:pic>
      <p:pic>
        <p:nvPicPr>
          <p:cNvPr id="65946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2513013"/>
            <a:ext cx="531813" cy="204787"/>
          </a:xfrm>
          <a:noFill/>
        </p:spPr>
      </p:pic>
      <p:pic>
        <p:nvPicPr>
          <p:cNvPr id="659464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924300" y="3500438"/>
            <a:ext cx="1800225" cy="1060450"/>
          </a:xfrm>
          <a:noFill/>
        </p:spPr>
      </p:pic>
      <p:sp>
        <p:nvSpPr>
          <p:cNvPr id="659466" name="Text Box 10"/>
          <p:cNvSpPr txBox="1">
            <a:spLocks noChangeArrowheads="1"/>
          </p:cNvSpPr>
          <p:nvPr/>
        </p:nvSpPr>
        <p:spPr bwMode="auto">
          <a:xfrm>
            <a:off x="4622800" y="4149725"/>
            <a:ext cx="39100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25. 2.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وارون ماتریس زیر را پیدا می کنیم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5946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5300663"/>
            <a:ext cx="16573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5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5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5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1" grpId="0"/>
      <p:bldP spid="659466" grpId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3851275" y="185738"/>
            <a:ext cx="4778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ابتدا همسازه های درایه ها را پیدا می کنیم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048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78000" y="2337594"/>
            <a:ext cx="1397000" cy="711200"/>
          </a:xfrm>
          <a:noFill/>
        </p:spPr>
      </p:pic>
      <p:pic>
        <p:nvPicPr>
          <p:cNvPr id="66048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689100"/>
            <a:ext cx="6769100" cy="2655888"/>
          </a:xfrm>
          <a:noFill/>
        </p:spPr>
      </p:pic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2124075" y="4919663"/>
            <a:ext cx="6481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بنابراین ماتریس همسازه ها و ماتریس الحاقی </a:t>
            </a:r>
            <a:r>
              <a:rPr lang="en-US" sz="2400">
                <a:cs typeface="B Nazanin" pitchFamily="2" charset="-78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عبارت اند از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4986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986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2" grpId="0"/>
      <p:bldP spid="660484" grpId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8224838" y="14795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 sz="2000">
              <a:cs typeface="B Nazanin" pitchFamily="2" charset="-78"/>
            </a:endParaRPr>
          </a:p>
        </p:txBody>
      </p:sp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4356100" y="1773238"/>
            <a:ext cx="434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اکنون دترمینان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محاسبه می کنیم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15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565400"/>
            <a:ext cx="5040313" cy="352425"/>
          </a:xfrm>
          <a:noFill/>
        </p:spPr>
      </p:pic>
      <p:pic>
        <p:nvPicPr>
          <p:cNvPr id="66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33375"/>
            <a:ext cx="3097212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1510" name="Rectangle 6"/>
          <p:cNvSpPr>
            <a:spLocks noChangeArrowheads="1"/>
          </p:cNvSpPr>
          <p:nvPr/>
        </p:nvSpPr>
        <p:spPr bwMode="auto">
          <a:xfrm>
            <a:off x="611188" y="3500438"/>
            <a:ext cx="7832725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بنابراین     وجود دارد و داریم </a:t>
            </a: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r>
              <a:rPr lang="fa-IR" sz="2400">
                <a:cs typeface="B Nazanin" pitchFamily="2" charset="-78"/>
              </a:rPr>
              <a:t>بهتر است نتیجه را آزمایش کنیم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15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076700"/>
            <a:ext cx="37449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15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3500438"/>
            <a:ext cx="415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0890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0891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6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6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6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/>
      <p:bldP spid="661510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Text Box 2"/>
          <p:cNvSpPr txBox="1">
            <a:spLocks noChangeArrowheads="1"/>
          </p:cNvSpPr>
          <p:nvPr/>
        </p:nvSpPr>
        <p:spPr bwMode="auto">
          <a:xfrm>
            <a:off x="3563938" y="3409950"/>
            <a:ext cx="484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و از این رو ، نتیجه بدست آمده درست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322388"/>
            <a:ext cx="7127875" cy="1717675"/>
          </a:xfr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1909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1910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6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6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0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ChangeArrowheads="1"/>
          </p:cNvSpPr>
          <p:nvPr/>
        </p:nvSpPr>
        <p:spPr bwMode="auto">
          <a:xfrm>
            <a:off x="1981200" y="331788"/>
            <a:ext cx="5256213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2124075" y="339725"/>
            <a:ext cx="505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3600">
                <a:solidFill>
                  <a:srgbClr val="800000"/>
                </a:solidFill>
                <a:cs typeface="B Nazanin" pitchFamily="2" charset="-78"/>
              </a:rPr>
              <a:t>3. 3 فضای برداری و تابع خطی</a:t>
            </a:r>
            <a:endParaRPr lang="en-US" sz="3600">
              <a:solidFill>
                <a:srgbClr val="800000"/>
              </a:solidFill>
              <a:cs typeface="B Nazanin" pitchFamily="2" charset="-78"/>
            </a:endParaRP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901700" y="1196975"/>
            <a:ext cx="7696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تاکنون ساختارهای ریاضی بسیاری را دیده ایم که ازویژگیهای یکســـانی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برخوردارند . مثلاً در ریاضی عمومی 1 دیدیم که اگر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مجموعه تمام توابع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پیوسته با دامنه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[0, 1]</a:t>
            </a:r>
            <a:r>
              <a:rPr lang="fa-IR" sz="2400">
                <a:cs typeface="B Nazanin" pitchFamily="2" charset="-78"/>
              </a:rPr>
              <a:t> باشد ، آنگاه به ازای هر سه تابع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a-IR" sz="2400"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a-IR" sz="2400">
                <a:cs typeface="B Nazanin" pitchFamily="2" charset="-78"/>
              </a:rPr>
              <a:t> متعلــق به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endParaRPr lang="fa-IR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هر دو عدد حقیقی   و   داریم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1-</a:t>
            </a:r>
            <a:endParaRPr lang="en-US" sz="2400">
              <a:solidFill>
                <a:srgbClr val="FA6306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2-</a:t>
            </a:r>
          </a:p>
        </p:txBody>
      </p:sp>
      <p:pic>
        <p:nvPicPr>
          <p:cNvPr id="663562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4868863"/>
            <a:ext cx="431800" cy="234950"/>
          </a:xfrm>
          <a:noFill/>
        </p:spPr>
      </p:pic>
      <p:pic>
        <p:nvPicPr>
          <p:cNvPr id="66355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3429000"/>
            <a:ext cx="2376488" cy="334963"/>
          </a:xfrm>
          <a:noFill/>
        </p:spPr>
      </p:pic>
      <p:pic>
        <p:nvPicPr>
          <p:cNvPr id="66355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4005263"/>
            <a:ext cx="2376488" cy="339725"/>
          </a:xfrm>
          <a:noFill/>
        </p:spPr>
      </p:pic>
      <p:sp>
        <p:nvSpPr>
          <p:cNvPr id="663559" name="Line 7"/>
          <p:cNvSpPr>
            <a:spLocks noChangeShapeType="1"/>
          </p:cNvSpPr>
          <p:nvPr/>
        </p:nvSpPr>
        <p:spPr bwMode="auto">
          <a:xfrm>
            <a:off x="898525" y="12684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pic>
        <p:nvPicPr>
          <p:cNvPr id="6635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3425" y="3068638"/>
            <a:ext cx="5286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61" name="Rectangle 9"/>
          <p:cNvSpPr>
            <a:spLocks noChangeArrowheads="1"/>
          </p:cNvSpPr>
          <p:nvPr/>
        </p:nvSpPr>
        <p:spPr bwMode="auto">
          <a:xfrm>
            <a:off x="539750" y="4652963"/>
            <a:ext cx="811847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3-</a:t>
            </a:r>
            <a:r>
              <a:rPr lang="fa-IR" sz="2400">
                <a:cs typeface="B Nazanin" pitchFamily="2" charset="-78"/>
              </a:rPr>
              <a:t> تابع صفر               ، با تعریف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0(x)=0</a:t>
            </a:r>
            <a:r>
              <a:rPr lang="fa-IR" sz="2400">
                <a:cs typeface="B Nazanin" pitchFamily="2" charset="-78"/>
              </a:rPr>
              <a:t> پیوسته است ، یعنی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وداریم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356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797425"/>
            <a:ext cx="1150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5805488"/>
            <a:ext cx="1368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2942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2943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6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6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6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6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6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6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4" grpId="0" animBg="1"/>
      <p:bldP spid="663555" grpId="0"/>
      <p:bldP spid="663556" grpId="0"/>
      <p:bldP spid="663561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396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396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684213" y="-963613"/>
            <a:ext cx="8170862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4-</a:t>
            </a:r>
            <a:r>
              <a:rPr lang="fa-IR" sz="2400">
                <a:cs typeface="B Nazanin" pitchFamily="2" charset="-78"/>
              </a:rPr>
              <a:t> تابع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دارای قرینه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(-f)</a:t>
            </a:r>
            <a:r>
              <a:rPr lang="fa-IR" sz="2400">
                <a:cs typeface="B Nazanin" pitchFamily="2" charset="-78"/>
              </a:rPr>
              <a:t> است ، یعنی          وداریم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5-</a:t>
            </a:r>
            <a:r>
              <a:rPr lang="fa-IR" sz="2400">
                <a:cs typeface="B Nazanin" pitchFamily="2" charset="-78"/>
              </a:rPr>
              <a:t> تابع ثابت یک را به صورت                 ،            در نظر می گیریم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نخست توجه می کنیم که        سپس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1f=f</a:t>
            </a:r>
            <a:r>
              <a:rPr lang="en-US" sz="2400">
                <a:cs typeface="B Nazanin" pitchFamily="2" charset="-78"/>
              </a:rPr>
              <a:t>                       </a:t>
            </a:r>
            <a:r>
              <a:rPr lang="fa-IR" sz="2400">
                <a:cs typeface="B Nazanin" pitchFamily="2" charset="-78"/>
              </a:rPr>
              <a:t> یعنی عدد1 ضربدر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مساوی است با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endParaRPr lang="fa-IR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664588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19300" y="2591594"/>
            <a:ext cx="914400" cy="203200"/>
          </a:xfrm>
          <a:noFill/>
        </p:spPr>
      </p:pic>
      <p:pic>
        <p:nvPicPr>
          <p:cNvPr id="664589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83553" y="2591638"/>
            <a:ext cx="1167893" cy="203112"/>
          </a:xfrm>
          <a:noFill/>
        </p:spPr>
      </p:pic>
      <p:pic>
        <p:nvPicPr>
          <p:cNvPr id="664582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924300" y="352425"/>
            <a:ext cx="725488" cy="261938"/>
          </a:xfrm>
          <a:noFill/>
        </p:spPr>
      </p:pic>
      <p:pic>
        <p:nvPicPr>
          <p:cNvPr id="66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928688"/>
            <a:ext cx="114141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5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2565400"/>
            <a:ext cx="504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5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1916113"/>
            <a:ext cx="1150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58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1916113"/>
            <a:ext cx="7921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684213" y="3573463"/>
            <a:ext cx="81375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6- </a:t>
            </a:r>
            <a:r>
              <a:rPr lang="fa-IR" sz="2400">
                <a:cs typeface="B Nazanin" pitchFamily="2" charset="-78"/>
              </a:rPr>
              <a:t>                       یعنی توابع هر دو طرف به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تعلق دارند و تساوی برقرار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7- </a:t>
            </a:r>
          </a:p>
          <a:p>
            <a:pPr>
              <a:lnSpc>
                <a:spcPct val="150000"/>
              </a:lnSpc>
            </a:pPr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8-</a:t>
            </a:r>
            <a:endParaRPr lang="en-US" sz="2400">
              <a:solidFill>
                <a:srgbClr val="FA6306"/>
              </a:solidFill>
              <a:cs typeface="B Nazanin" pitchFamily="2" charset="-78"/>
            </a:endParaRPr>
          </a:p>
        </p:txBody>
      </p:sp>
      <p:pic>
        <p:nvPicPr>
          <p:cNvPr id="66459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97425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6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6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6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1" grpId="0"/>
      <p:bldP spid="664587" grpId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35025" y="2033588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6560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3036888"/>
            <a:ext cx="936625" cy="358775"/>
          </a:xfrm>
          <a:noFill/>
        </p:spPr>
      </p:pic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8316913" y="2244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 sz="2400">
              <a:cs typeface="B Nazanin" pitchFamily="2" charset="-78"/>
            </a:endParaRPr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0" y="1236663"/>
            <a:ext cx="87185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هر مجموعه ای که روی آن عمل جمع اعضا و عمل ضرب اعداد در اعضا تعریف شده باشد ودر شرایط 1-8مذکورصدق کند یک فضایی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برداری</a:t>
            </a:r>
            <a:r>
              <a:rPr lang="fa-IR" sz="2400">
                <a:cs typeface="B Nazanin" pitchFamily="2" charset="-78"/>
              </a:rPr>
              <a:t>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حقیقی</a:t>
            </a:r>
            <a:r>
              <a:rPr lang="fa-IR" sz="2400">
                <a:cs typeface="B Nazanin" pitchFamily="2" charset="-78"/>
              </a:rPr>
              <a:t> نامیده 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شود .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این درس فقط با فضاهای برداری حقیقی           که در مثال زیر معرفی 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کنیم سر وکار داریم . 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498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498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65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66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6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6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build="p" animBg="1"/>
      <p:bldP spid="665603" grpId="0"/>
      <p:bldP spid="665604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971550" y="1281113"/>
            <a:ext cx="734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6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281113"/>
            <a:ext cx="41767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3100388"/>
            <a:ext cx="914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900113" y="70485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cs typeface="B Nazanin" pitchFamily="2" charset="-78"/>
              </a:rPr>
              <a:t>توجه كنيد كه بردارهاي </a:t>
            </a:r>
          </a:p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كه در آن ها فقط مؤلفه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>
                <a:cs typeface="B Nazanin" pitchFamily="2" charset="-78"/>
              </a:rPr>
              <a:t>‌ ام برابر با 1 و بقيه صفرند اعضايي از      هستند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855788"/>
            <a:ext cx="317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631" name="Text Box 7"/>
          <p:cNvSpPr txBox="1">
            <a:spLocks noChangeArrowheads="1"/>
          </p:cNvSpPr>
          <p:nvPr/>
        </p:nvSpPr>
        <p:spPr bwMode="auto">
          <a:xfrm>
            <a:off x="755650" y="2720975"/>
            <a:ext cx="79930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a-IR" sz="2400">
                <a:cs typeface="B Nazanin" pitchFamily="2" charset="-78"/>
              </a:rPr>
              <a:t>تذكر اين نكته نيز اهميت دارد كه اعضاي      را مي توان ماتريس هاي        تلقي كرد .در اين صورت هر عضو     را يك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بردار سطري</a:t>
            </a:r>
            <a:r>
              <a:rPr lang="fa-IR" sz="2400">
                <a:cs typeface="B Nazanin" pitchFamily="2" charset="-78"/>
              </a:rPr>
              <a:t> مي ناميم .</a:t>
            </a:r>
          </a:p>
          <a:p>
            <a:pPr algn="justLow">
              <a:lnSpc>
                <a:spcPct val="150000"/>
              </a:lnSpc>
              <a:spcBef>
                <a:spcPct val="50000"/>
              </a:spcBef>
            </a:pPr>
            <a:r>
              <a:rPr lang="fa-IR" sz="2400">
                <a:cs typeface="B Nazanin" pitchFamily="2" charset="-78"/>
              </a:rPr>
              <a:t>ترانهاده هر بردار سطري را يك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بردار ستوني</a:t>
            </a:r>
            <a:r>
              <a:rPr lang="fa-IR" sz="2400">
                <a:cs typeface="B Nazanin" pitchFamily="2" charset="-78"/>
              </a:rPr>
              <a:t> مي ناميم . چون يك تناظر يك به يك بين بدارهاي سطري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a-IR" sz="20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بعدي و ترانهاده آنها وجود دارد ، هر عضو     را مي توان به صورت برداري  ستوني نيز در نظر گرفت .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6632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368643" y="2598026"/>
            <a:ext cx="215713" cy="190335"/>
          </a:xfrm>
          <a:noFill/>
        </p:spPr>
      </p:pic>
      <p:sp>
        <p:nvSpPr>
          <p:cNvPr id="666633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6738938" y="4865688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fa-IR" smtClean="0"/>
          </a:p>
        </p:txBody>
      </p:sp>
      <p:pic>
        <p:nvPicPr>
          <p:cNvPr id="66663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971550" y="2936875"/>
            <a:ext cx="431800" cy="234950"/>
          </a:xfrm>
          <a:noFill/>
        </p:spPr>
      </p:pic>
      <p:pic>
        <p:nvPicPr>
          <p:cNvPr id="6666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440113"/>
            <a:ext cx="3317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6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936875"/>
            <a:ext cx="3317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6014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015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6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6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6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6666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66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66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66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6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6" grpId="0"/>
      <p:bldP spid="666629" grpId="0"/>
      <p:bldP spid="666631" grpId="0"/>
      <p:bldP spid="666633" grpId="0" build="p" animBg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704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4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611188" y="53975"/>
            <a:ext cx="79946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2. 3. 3 تعريف</a:t>
            </a:r>
            <a:r>
              <a:rPr lang="fa-IR" sz="2400">
                <a:solidFill>
                  <a:srgbClr val="0066CC"/>
                </a:solidFill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               بردارهايي در     و              اعدادي حقيقي باشند، بردار                                        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يك تركيب خطي                 مي ناميم .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667659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0848" y="2323629"/>
            <a:ext cx="391303" cy="739129"/>
          </a:xfrm>
          <a:noFill/>
        </p:spPr>
      </p:pic>
      <p:pic>
        <p:nvPicPr>
          <p:cNvPr id="667660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71775" y="3468688"/>
            <a:ext cx="4356100" cy="360362"/>
          </a:xfrm>
          <a:noFill/>
        </p:spPr>
      </p:pic>
      <p:pic>
        <p:nvPicPr>
          <p:cNvPr id="66765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019925" y="919163"/>
            <a:ext cx="1036638" cy="346075"/>
          </a:xfrm>
          <a:noFill/>
        </p:spPr>
      </p:pic>
      <p:pic>
        <p:nvPicPr>
          <p:cNvPr id="6676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557338"/>
            <a:ext cx="26638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919163"/>
            <a:ext cx="863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990600"/>
            <a:ext cx="288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070100"/>
            <a:ext cx="1081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7661" name="Text Box 13"/>
          <p:cNvSpPr txBox="1">
            <a:spLocks noChangeArrowheads="1"/>
          </p:cNvSpPr>
          <p:nvPr/>
        </p:nvSpPr>
        <p:spPr bwMode="auto">
          <a:xfrm>
            <a:off x="539750" y="2603500"/>
            <a:ext cx="81311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3. 3.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بردارهای                                                   متعلق به    را در نظرمی گیریم . اگر                 بردار دلخواهی از     باشد آنگاه بنابه تعریف جمع برداری و ضرب عدد در بردار ، داریم 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یعنی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یک ترکیب خطی از  و   و  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766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3540125"/>
            <a:ext cx="288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6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725" y="4043363"/>
            <a:ext cx="129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64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7813" y="5124450"/>
            <a:ext cx="52562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65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8625" y="5700713"/>
            <a:ext cx="212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66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8263" y="5700713"/>
            <a:ext cx="233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67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7900" y="5700713"/>
            <a:ext cx="25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68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4043363"/>
            <a:ext cx="288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6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6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66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66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6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6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66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6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66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66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66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66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3" grpId="0"/>
      <p:bldP spid="6676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229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 . 2 . 1 قضيه ساندویچی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دنباله                   هر دو به عـــدد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همـــــگرا باشند ، و دنباله چون  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		  صدق کند ، آنگاه        نیز به همگراست.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8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341438"/>
            <a:ext cx="1057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060575"/>
            <a:ext cx="12255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060575"/>
            <a:ext cx="434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2060575"/>
            <a:ext cx="506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539750" y="2728913"/>
            <a:ext cx="80121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اثبات: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 را در نظر بگیرید. بنا به تعريف همگرایی       ی وجود دارد که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بنابراين اگر          آنگاه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بنابراين        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همگراست.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82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5805488"/>
            <a:ext cx="5048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206875"/>
            <a:ext cx="3168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8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3573463"/>
            <a:ext cx="5842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8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4652963"/>
            <a:ext cx="6619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8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0088" y="3605213"/>
            <a:ext cx="25241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85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5135563"/>
            <a:ext cx="31686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663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664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3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4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4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43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43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4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/>
      <p:bldP spid="438279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2"/>
          <p:cNvSpPr txBox="1">
            <a:spLocks noChangeArrowheads="1"/>
          </p:cNvSpPr>
          <p:nvPr/>
        </p:nvSpPr>
        <p:spPr bwMode="auto">
          <a:xfrm>
            <a:off x="827088" y="800100"/>
            <a:ext cx="7796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بردارهای                                                           در   را در نظر میگیریم . چند ترکیب خطی از این بردارها به قرار زیرند :                                                                          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86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1816894"/>
            <a:ext cx="2057400" cy="1752600"/>
          </a:xfrm>
          <a:noFill/>
        </p:spPr>
      </p:pic>
      <p:pic>
        <p:nvPicPr>
          <p:cNvPr id="6686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944563"/>
            <a:ext cx="4752975" cy="344487"/>
          </a:xfrm>
          <a:noFill/>
        </p:spPr>
      </p:pic>
      <p:pic>
        <p:nvPicPr>
          <p:cNvPr id="66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944563"/>
            <a:ext cx="4318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8055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8056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4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900113" y="115888"/>
            <a:ext cx="77041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7. 3 .3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گوییم فضای برداری              توسط زیر مجموعه                تولید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شده است ، اگر هر عضو         یک ترکیب خطی از بردارهای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باشد . در این صورت                  را یک مجموعه مولد    می نامیم.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96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979488"/>
            <a:ext cx="935038" cy="357187"/>
          </a:xfrm>
          <a:noFill/>
        </p:spPr>
      </p:pic>
      <p:pic>
        <p:nvPicPr>
          <p:cNvPr id="669706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076700"/>
            <a:ext cx="1079500" cy="352425"/>
          </a:xfrm>
          <a:noFill/>
        </p:spPr>
      </p:pic>
      <p:pic>
        <p:nvPicPr>
          <p:cNvPr id="66970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484438" y="2132013"/>
            <a:ext cx="331787" cy="292100"/>
          </a:xfrm>
          <a:noFill/>
        </p:spPr>
      </p:pic>
      <p:pic>
        <p:nvPicPr>
          <p:cNvPr id="66970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971550" y="1555750"/>
            <a:ext cx="1368425" cy="360363"/>
          </a:xfrm>
          <a:noFill/>
        </p:spPr>
      </p:pic>
      <p:pic>
        <p:nvPicPr>
          <p:cNvPr id="66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2132013"/>
            <a:ext cx="14843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1052513"/>
            <a:ext cx="13684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1555750"/>
            <a:ext cx="8175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9705" name="Text Box 9"/>
          <p:cNvSpPr txBox="1">
            <a:spLocks noChangeArrowheads="1"/>
          </p:cNvSpPr>
          <p:nvPr/>
        </p:nvSpPr>
        <p:spPr bwMode="auto">
          <a:xfrm>
            <a:off x="971550" y="2635250"/>
            <a:ext cx="760888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8. 3.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مجموعه         مذکور                              یک مولد   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مجموعه             مذکور   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یک مولد   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970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4579938"/>
            <a:ext cx="33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0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3500438"/>
            <a:ext cx="2873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0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4888" y="3500438"/>
            <a:ext cx="7921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10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32138" y="3571875"/>
            <a:ext cx="2305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11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31913" y="4076700"/>
            <a:ext cx="38877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9712" name="Rectangle 16"/>
          <p:cNvSpPr>
            <a:spLocks noChangeArrowheads="1"/>
          </p:cNvSpPr>
          <p:nvPr/>
        </p:nvSpPr>
        <p:spPr bwMode="auto">
          <a:xfrm>
            <a:off x="1331913" y="5084763"/>
            <a:ext cx="7034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مجموعه             مذکور یک مولد                                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               نیست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69713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98525" y="5229225"/>
            <a:ext cx="3024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1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229225"/>
            <a:ext cx="1079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15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88125" y="5803900"/>
            <a:ext cx="16557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59093" name="Rectangle 2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9094" name="Rectangle 2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6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6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6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6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6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6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6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6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6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6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6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6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6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6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6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/>
      <p:bldP spid="669705" grpId="0"/>
      <p:bldP spid="669712" grpId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011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011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827088" y="115888"/>
            <a:ext cx="79200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r>
              <a:rPr lang="fa-IR" sz="2400">
                <a:cs typeface="B Nazanin" pitchFamily="2" charset="-78"/>
              </a:rPr>
              <a:t> مجموعه         با                            مستقل خطی است ولی مولد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نیست . برای مشاهده این مطلب فرض کنید 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داریم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x=0</a:t>
            </a:r>
            <a:r>
              <a:rPr lang="fa-IR" sz="2400">
                <a:cs typeface="B Nazanin" pitchFamily="2" charset="-78"/>
              </a:rPr>
              <a:t>و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y=0</a:t>
            </a:r>
            <a:r>
              <a:rPr lang="fa-IR" sz="2400">
                <a:cs typeface="B Nazanin" pitchFamily="2" charset="-78"/>
              </a:rPr>
              <a:t>. بنابراین        مستقل خطی است . حال اگر 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ترکیبی خطی از    و    باشد ، آنگاه باید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>
                <a:cs typeface="B Nazanin" pitchFamily="2" charset="-78"/>
              </a:rPr>
              <a:t>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a-IR" sz="2400">
                <a:cs typeface="B Nazanin" pitchFamily="2" charset="-78"/>
              </a:rPr>
              <a:t> وجود داشته باشد بطوری که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یا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</p:txBody>
      </p:sp>
      <p:pic>
        <p:nvPicPr>
          <p:cNvPr id="67072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8350" y="836613"/>
            <a:ext cx="331788" cy="284162"/>
          </a:xfrm>
          <a:noFill/>
        </p:spPr>
      </p:pic>
      <p:pic>
        <p:nvPicPr>
          <p:cNvPr id="67072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916113"/>
            <a:ext cx="725488" cy="342900"/>
          </a:xfrm>
        </p:spPr>
      </p:pic>
      <p:pic>
        <p:nvPicPr>
          <p:cNvPr id="67072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067175" y="331788"/>
            <a:ext cx="2374900" cy="350837"/>
          </a:xfrm>
          <a:noFill/>
        </p:spPr>
      </p:pic>
      <p:pic>
        <p:nvPicPr>
          <p:cNvPr id="670729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659563" y="331788"/>
            <a:ext cx="725487" cy="342900"/>
          </a:xfrm>
          <a:noFill/>
        </p:spPr>
      </p:pic>
      <p:pic>
        <p:nvPicPr>
          <p:cNvPr id="6707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1339850"/>
            <a:ext cx="55451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3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2492375"/>
            <a:ext cx="25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3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2492375"/>
            <a:ext cx="274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3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3211513"/>
            <a:ext cx="2663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34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4148138"/>
            <a:ext cx="26638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35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6013" y="1916113"/>
            <a:ext cx="129698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0736" name="Rectangle 16"/>
          <p:cNvSpPr>
            <a:spLocks noChangeArrowheads="1"/>
          </p:cNvSpPr>
          <p:nvPr/>
        </p:nvSpPr>
        <p:spPr bwMode="auto">
          <a:xfrm>
            <a:off x="827088" y="4437063"/>
            <a:ext cx="7848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باید داشته باشیم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لذا                 یا             . بنابراین بردار              یک ترکیب خطی از     و    نیست .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0737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5084763"/>
            <a:ext cx="201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38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5732463"/>
            <a:ext cx="1238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39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35600" y="5732463"/>
            <a:ext cx="10255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40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43213" y="5661025"/>
            <a:ext cx="11493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41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6237288"/>
            <a:ext cx="25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42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6188" y="6237288"/>
            <a:ext cx="274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6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67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67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7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67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67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5" grpId="0"/>
      <p:bldP spid="670736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71760" name="Picture 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3933825"/>
            <a:ext cx="2087562" cy="357188"/>
          </a:xfrm>
          <a:noFill/>
        </p:spPr>
      </p:pic>
      <p:sp>
        <p:nvSpPr>
          <p:cNvPr id="671747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835025" y="1057275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850900" y="115888"/>
            <a:ext cx="77882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12. 3. 3 قضیه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         و           دو پایه    باشند آنگاه تعداد اعضای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مساوی است با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تعداداعضای   و این عدد برابر است با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cs typeface="B Nazanin" pitchFamily="2" charset="-78"/>
              </a:rPr>
              <a:t> . عدد اصلی تمام پایه های     را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بعد    می نامیم و می نویسیم 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71749" name="Rectangle 5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717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979488"/>
            <a:ext cx="7921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1751" name="Rectangle 7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717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981075"/>
            <a:ext cx="8651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1753" name="Rectangle 9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717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2565400"/>
            <a:ext cx="11509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175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2132013"/>
            <a:ext cx="3317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175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1557338"/>
            <a:ext cx="33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175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981075"/>
            <a:ext cx="3317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175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1555750"/>
            <a:ext cx="2889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1759" name="Rectangle 15"/>
          <p:cNvSpPr>
            <a:spLocks noChangeArrowheads="1"/>
          </p:cNvSpPr>
          <p:nvPr/>
        </p:nvSpPr>
        <p:spPr bwMode="auto">
          <a:xfrm>
            <a:off x="1133475" y="2997200"/>
            <a:ext cx="7470775" cy="3744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13. 3 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با توجه به                           و قضیه فوق می ببینیم که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همین ترتیب                                           نشان می دهد که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fa-IR" sz="2400">
              <a:cs typeface="B Nazanin" pitchFamily="2" charset="-78"/>
            </a:endParaRPr>
          </a:p>
        </p:txBody>
      </p:sp>
      <p:pic>
        <p:nvPicPr>
          <p:cNvPr id="67176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5516563"/>
            <a:ext cx="33115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1762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0200" y="4652963"/>
            <a:ext cx="10795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1763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6021388"/>
            <a:ext cx="115252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1141" name="Rectangle 2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1142" name="Rectangle 2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17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17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17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7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7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7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7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7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7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7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7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7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7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7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7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7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7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7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7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build="p" animBg="1"/>
      <p:bldP spid="671747" grpId="0" build="p" animBg="1"/>
      <p:bldP spid="671748" grpId="0"/>
      <p:bldP spid="671749" grpId="0" animBg="1"/>
      <p:bldP spid="671751" grpId="0" animBg="1"/>
      <p:bldP spid="671753" grpId="0" animBg="1"/>
      <p:bldP spid="671759" grpId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ext Box 2"/>
          <p:cNvSpPr txBox="1">
            <a:spLocks noChangeArrowheads="1"/>
          </p:cNvSpPr>
          <p:nvPr/>
        </p:nvSpPr>
        <p:spPr bwMode="auto">
          <a:xfrm>
            <a:off x="3276600" y="188913"/>
            <a:ext cx="535146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فرض کنید         و در     مجموعه بردارهای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در نظر می گیریم .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2777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21054" y="2591638"/>
            <a:ext cx="710891" cy="203112"/>
          </a:xfrm>
          <a:noFill/>
        </p:spPr>
      </p:pic>
      <p:pic>
        <p:nvPicPr>
          <p:cNvPr id="6727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47913" y="2070100"/>
            <a:ext cx="114300" cy="215900"/>
          </a:xfrm>
          <a:noFill/>
        </p:spPr>
      </p:pic>
      <p:pic>
        <p:nvPicPr>
          <p:cNvPr id="67277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051050" y="836613"/>
            <a:ext cx="4752975" cy="357187"/>
          </a:xfrm>
          <a:noFill/>
        </p:spPr>
      </p:pic>
      <p:pic>
        <p:nvPicPr>
          <p:cNvPr id="67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2046288"/>
            <a:ext cx="914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04813"/>
            <a:ext cx="5762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2738" y="333375"/>
            <a:ext cx="3317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755650" y="1949450"/>
            <a:ext cx="7848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بینیم که اگر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آنگاه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لذا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مستقل خطی است . حال اگر                         بردار دلخواهی باشد آنگاه بنابر ویژگیهای جمع برداری و ضرب عدد در بردار داریم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از این رو 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یک مولد    است . در نتیجه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پایه ای برای     است و      بنابراین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27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2381250"/>
            <a:ext cx="4103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038" y="2957513"/>
            <a:ext cx="20177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8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00338" y="3749675"/>
            <a:ext cx="18716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8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4829175"/>
            <a:ext cx="3527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8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5405438"/>
            <a:ext cx="33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8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5405438"/>
            <a:ext cx="33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2161" name="Rectangle 1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2162" name="Rectangle 1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6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6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6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6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6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7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6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6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67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0" grpId="0"/>
      <p:bldP spid="672776" grpId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319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319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539750" y="255588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fa-IR" sz="2400">
                <a:cs typeface="B Nazanin" pitchFamily="2" charset="-78"/>
              </a:rPr>
              <a:t>برخی زیر مجموعه های    خود در اصول فضای برداری صدق می کنند .   این زیر مجموعه ها را زیر فضاهای    می نامیم . در زیر به تعریف این مفهوم می پردازیم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379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687388"/>
            <a:ext cx="287337" cy="252412"/>
          </a:xfrm>
          <a:noFill/>
        </p:spPr>
      </p:pic>
      <p:pic>
        <p:nvPicPr>
          <p:cNvPr id="67379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327025"/>
            <a:ext cx="288925" cy="254000"/>
          </a:xfrm>
          <a:noFill/>
        </p:spPr>
      </p:pic>
      <p:pic>
        <p:nvPicPr>
          <p:cNvPr id="67380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2560638"/>
            <a:ext cx="758825" cy="346075"/>
          </a:xfrm>
          <a:noFill/>
        </p:spPr>
      </p:pic>
      <p:sp>
        <p:nvSpPr>
          <p:cNvPr id="673800" name="Text Box 8"/>
          <p:cNvSpPr txBox="1">
            <a:spLocks noChangeArrowheads="1"/>
          </p:cNvSpPr>
          <p:nvPr/>
        </p:nvSpPr>
        <p:spPr bwMode="auto">
          <a:xfrm>
            <a:off x="684213" y="1695450"/>
            <a:ext cx="79216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15. 3. 3 تعریف</a:t>
            </a:r>
            <a:r>
              <a:rPr lang="fa-IR" sz="2400">
                <a:solidFill>
                  <a:srgbClr val="336699"/>
                </a:solidFill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زیر مجموعه ناتهی        را یک زیر فضای     می نامیم اگر در شرایط زیر صدق کند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          به ازای هر         و هر        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            به ازای هر         و هر        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6738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711575"/>
            <a:ext cx="7921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0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711575"/>
            <a:ext cx="576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0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3640138"/>
            <a:ext cx="914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0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632075"/>
            <a:ext cx="2873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0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4287838"/>
            <a:ext cx="7191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0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4287838"/>
            <a:ext cx="6477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08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0200" y="4287838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09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3711575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3810" name="Rectangle 18"/>
          <p:cNvSpPr>
            <a:spLocks noChangeArrowheads="1"/>
          </p:cNvSpPr>
          <p:nvPr/>
        </p:nvSpPr>
        <p:spPr bwMode="auto">
          <a:xfrm>
            <a:off x="874713" y="4724400"/>
            <a:ext cx="78025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 توجه به شرط (ب) روشن است که اگر      و        دلخواه باشد ، آنگاه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       از این رو ،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زیر فضایی از    باشد آنگاه لزوماً         بنابراین 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یک شرط کافی برای اینکه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زیر فضا نباشد آن است که         .      </a:t>
            </a:r>
          </a:p>
        </p:txBody>
      </p:sp>
      <p:pic>
        <p:nvPicPr>
          <p:cNvPr id="673811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78175" y="4940300"/>
            <a:ext cx="5445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12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70338" y="5011738"/>
            <a:ext cx="504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13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2225" y="5445125"/>
            <a:ext cx="1008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14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82775" y="5445125"/>
            <a:ext cx="576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15" name="Picture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41550" y="6019800"/>
            <a:ext cx="574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1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5445125"/>
            <a:ext cx="288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6" dur="1000"/>
                                        <p:tgtEl>
                                          <p:spTgt spid="6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6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1000"/>
                                        <p:tgtEl>
                                          <p:spTgt spid="6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5" dur="1000"/>
                                        <p:tgtEl>
                                          <p:spTgt spid="6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8" dur="1000"/>
                                        <p:tgtEl>
                                          <p:spTgt spid="6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6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4" dur="1000"/>
                                        <p:tgtEl>
                                          <p:spTgt spid="67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7" grpId="0"/>
      <p:bldP spid="673800" grpId="0"/>
      <p:bldP spid="673810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420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420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74821" name="Text Box 5"/>
          <p:cNvSpPr txBox="1">
            <a:spLocks noChangeArrowheads="1"/>
          </p:cNvSpPr>
          <p:nvPr/>
        </p:nvSpPr>
        <p:spPr bwMode="auto">
          <a:xfrm>
            <a:off x="403225" y="44450"/>
            <a:ext cx="81359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16. 3.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مجموعه تمام ترکیبهای خطی بردار </a:t>
            </a:r>
            <a:r>
              <a:rPr lang="fa-IR" sz="2000">
                <a:cs typeface="B Nazanin" pitchFamily="2" charset="-78"/>
              </a:rPr>
              <a:t>(1و1و1)</a:t>
            </a:r>
            <a:r>
              <a:rPr lang="fa-IR" sz="2400">
                <a:cs typeface="B Nazanin" pitchFamily="2" charset="-78"/>
              </a:rPr>
              <a:t> را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می نامیم . داریم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روشن است که اگر       و                                   دو عضو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باشند ، آنگاه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12875"/>
            <a:ext cx="3527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060575"/>
            <a:ext cx="6492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48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060575"/>
            <a:ext cx="2805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48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2708275"/>
            <a:ext cx="42497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4826" name="Text Box 10"/>
          <p:cNvSpPr txBox="1">
            <a:spLocks noChangeArrowheads="1"/>
          </p:cNvSpPr>
          <p:nvPr/>
        </p:nvSpPr>
        <p:spPr bwMode="auto">
          <a:xfrm>
            <a:off x="755650" y="3063875"/>
            <a:ext cx="77406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مجموعه تمامی ترکیبهای خطی بردار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(1و1و1)</a:t>
            </a:r>
            <a:r>
              <a:rPr lang="fa-IR" sz="2400">
                <a:cs typeface="B Nazanin" pitchFamily="2" charset="-78"/>
              </a:rPr>
              <a:t> یک زیر فضای   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است . چون این مجموعه فقط توسط یک بردار غیر صفر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(1و1و1)</a:t>
            </a:r>
            <a:r>
              <a:rPr lang="fa-IR" sz="2400">
                <a:cs typeface="B Nazanin" pitchFamily="2" charset="-78"/>
              </a:rPr>
              <a:t> تولید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شده است .داریم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dimS=1</a:t>
            </a:r>
            <a:r>
              <a:rPr lang="en-US" sz="2400">
                <a:cs typeface="B Nazanin" pitchFamily="2" charset="-78"/>
              </a:rPr>
              <a:t>                                       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4827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2419424" y="2585384"/>
            <a:ext cx="114151" cy="215619"/>
          </a:xfrm>
          <a:noFill/>
        </p:spPr>
      </p:pic>
      <p:sp>
        <p:nvSpPr>
          <p:cNvPr id="674828" name="Rectangle 12"/>
          <p:cNvSpPr>
            <a:spLocks noGrp="1" noChangeArrowheads="1"/>
          </p:cNvSpPr>
          <p:nvPr>
            <p:ph sz="quarter" idx="2"/>
          </p:nvPr>
        </p:nvSpPr>
        <p:spPr>
          <a:xfrm>
            <a:off x="5027613" y="41148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74829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3492500" y="3638550"/>
            <a:ext cx="2016125" cy="357188"/>
          </a:xfrm>
          <a:noFill/>
        </p:spPr>
      </p:pic>
      <p:pic>
        <p:nvPicPr>
          <p:cNvPr id="674830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1042988" y="4359275"/>
            <a:ext cx="317500" cy="279400"/>
          </a:xfr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7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67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6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000"/>
                                        <p:tgtEl>
                                          <p:spTgt spid="6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67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67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67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6748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1000"/>
                                        <p:tgtEl>
                                          <p:spTgt spid="67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1000"/>
                                        <p:tgtEl>
                                          <p:spTgt spid="67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1000"/>
                                        <p:tgtEl>
                                          <p:spTgt spid="67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1" grpId="0"/>
      <p:bldP spid="674826" grpId="0"/>
      <p:bldP spid="674828" grpId="0" build="p" animBg="1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4963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مجموعه تمام ترکیبهای خطی بردار صفر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(0و0و0)</a:t>
            </a:r>
            <a:r>
              <a:rPr lang="fa-IR" sz="2400">
                <a:cs typeface="B Nazanin" pitchFamily="2" charset="-78"/>
              </a:rPr>
              <a:t> مســـــاوی است با</a:t>
            </a:r>
          </a:p>
          <a:p>
            <a:pPr>
              <a:lnSpc>
                <a:spcPct val="150000"/>
              </a:lnSpc>
            </a:pPr>
            <a:r>
              <a:rPr lang="fa-IR" sz="2000">
                <a:latin typeface="Times New Roman" pitchFamily="18" charset="0"/>
                <a:cs typeface="Times New Roman" pitchFamily="18" charset="0"/>
              </a:rPr>
              <a:t>{(0و0و0)}</a:t>
            </a:r>
            <a:r>
              <a:rPr lang="fa-IR" sz="2400">
                <a:cs typeface="B Nazanin" pitchFamily="2" charset="-78"/>
              </a:rPr>
              <a:t> روشن است که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{(0و0و0)}=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a-IR" sz="2400">
                <a:cs typeface="B Nazanin" pitchFamily="2" charset="-78"/>
              </a:rPr>
              <a:t> یک زیر فضای    است .بنابه تعریف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dimS=0                                                         </a:t>
            </a:r>
          </a:p>
        </p:txBody>
      </p:sp>
      <p:pic>
        <p:nvPicPr>
          <p:cNvPr id="6758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19424" y="2585384"/>
            <a:ext cx="114151" cy="215619"/>
          </a:xfrm>
          <a:noFill/>
        </p:spPr>
      </p:pic>
      <p:sp>
        <p:nvSpPr>
          <p:cNvPr id="67584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027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7585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2924175"/>
            <a:ext cx="1152525" cy="341313"/>
          </a:xfrm>
          <a:noFill/>
        </p:spPr>
      </p:pic>
      <p:pic>
        <p:nvPicPr>
          <p:cNvPr id="67584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2771775" y="1123950"/>
            <a:ext cx="317500" cy="279400"/>
          </a:xfrm>
          <a:noFill/>
        </p:spPr>
      </p:pic>
      <p:sp>
        <p:nvSpPr>
          <p:cNvPr id="675846" name="Text Box 6"/>
          <p:cNvSpPr txBox="1">
            <a:spLocks noChangeArrowheads="1"/>
          </p:cNvSpPr>
          <p:nvPr/>
        </p:nvSpPr>
        <p:spPr bwMode="auto">
          <a:xfrm>
            <a:off x="755650" y="1700213"/>
            <a:ext cx="748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cs typeface="B Nazanin" pitchFamily="2" charset="-78"/>
            </a:endParaRPr>
          </a:p>
        </p:txBody>
      </p:sp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1119188" y="1700213"/>
            <a:ext cx="7462837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فرض کنیم 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راحتی دیده می شود که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یک زیرفضای  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 است . در واقع اگر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            دو عضو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و       عددی دلخواه باشد آنگاه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روشن است که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{(0و1و0) و (0و0و1)}</a:t>
            </a:r>
            <a:r>
              <a:rPr lang="fa-IR" sz="2400">
                <a:cs typeface="B Nazanin" pitchFamily="2" charset="-78"/>
              </a:rPr>
              <a:t> مستقل خطی و یک مولد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است ،</a:t>
            </a:r>
          </a:p>
          <a:p>
            <a:r>
              <a:rPr lang="fa-IR" sz="2400">
                <a:cs typeface="B Nazanin" pitchFamily="2" charset="-78"/>
              </a:rPr>
              <a:t>بنابراین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dimS=2                                                     </a:t>
            </a:r>
            <a:endParaRPr lang="fa-IR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58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995613"/>
            <a:ext cx="2873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347913"/>
            <a:ext cx="32400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5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3571875"/>
            <a:ext cx="936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5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4076700"/>
            <a:ext cx="4318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5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7038" y="3500438"/>
            <a:ext cx="6492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5231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32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6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6758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67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6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6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1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6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1000"/>
                                        <p:tgtEl>
                                          <p:spTgt spid="6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1000"/>
                                        <p:tgtEl>
                                          <p:spTgt spid="6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6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1000"/>
                                        <p:tgtEl>
                                          <p:spTgt spid="6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/>
      <p:bldP spid="675844" grpId="0" build="p" animBg="1"/>
      <p:bldP spid="675846" grpId="0"/>
      <p:bldP spid="675847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625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625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8500" y="44450"/>
            <a:ext cx="78771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18. 3. 3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می کنیم       و       دو عدد طبیعی باشند . تابع                  رایک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تابع خطی می گوییم اگر شرایط زیر برقرار باشد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6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027113"/>
            <a:ext cx="5762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8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027113"/>
            <a:ext cx="5032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8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908050"/>
            <a:ext cx="1368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8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565400"/>
            <a:ext cx="3024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8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060575"/>
            <a:ext cx="33131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875" name="Text Box 11"/>
          <p:cNvSpPr txBox="1">
            <a:spLocks noChangeArrowheads="1"/>
          </p:cNvSpPr>
          <p:nvPr/>
        </p:nvSpPr>
        <p:spPr bwMode="auto">
          <a:xfrm>
            <a:off x="658813" y="3068638"/>
            <a:ext cx="79152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در شرط (ب) قرار دهیم       بدست می آوریم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یک شرط لازم برای خطی بودن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برقرار بودن تساوی          است . 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اکنون فرض می کنیم                یک تابع خطی است و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                                                                    می نویسیم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6876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/>
          <a:stretch>
            <a:fillRect/>
          </a:stretch>
        </p:blipFill>
        <p:spPr>
          <a:xfrm>
            <a:off x="2311400" y="2623344"/>
            <a:ext cx="330200" cy="139700"/>
          </a:xfrm>
          <a:noFill/>
        </p:spPr>
      </p:pic>
      <p:pic>
        <p:nvPicPr>
          <p:cNvPr id="676877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/>
          <a:srcRect/>
          <a:stretch>
            <a:fillRect/>
          </a:stretch>
        </p:blipFill>
        <p:spPr>
          <a:xfrm>
            <a:off x="3276600" y="3860800"/>
            <a:ext cx="2449513" cy="336550"/>
          </a:xfrm>
          <a:noFill/>
        </p:spPr>
      </p:pic>
      <p:pic>
        <p:nvPicPr>
          <p:cNvPr id="67687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4365625"/>
            <a:ext cx="920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87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849813"/>
            <a:ext cx="1368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880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39975" y="5445125"/>
            <a:ext cx="6337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881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1413" y="6021388"/>
            <a:ext cx="42497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7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7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7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7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67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10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67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6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1000"/>
                                        <p:tgtEl>
                                          <p:spTgt spid="67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/>
      <p:bldP spid="676875" grpId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1042988" y="549275"/>
            <a:ext cx="7481887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بدست می آوریم</a:t>
            </a:r>
          </a:p>
          <a:p>
            <a:pPr algn="just"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"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"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"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بینیم که مقدار هریک از توابع    در نقطه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>
                <a:cs typeface="B Nazanin" pitchFamily="2" charset="-78"/>
              </a:rPr>
              <a:t> ، عددی حقیقی است .</a:t>
            </a:r>
          </a:p>
          <a:p>
            <a:pPr algn="just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   تابعی از    به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a-IR" sz="2400">
                <a:cs typeface="B Nazanin" pitchFamily="2" charset="-78"/>
              </a:rPr>
              <a:t> است . به علاوه     ها تابعی خطی هستند . </a:t>
            </a:r>
          </a:p>
          <a:p>
            <a:pPr algn="just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نتیجه تابع خطی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را ی توان توسط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>
                <a:cs typeface="B Nazanin" pitchFamily="2" charset="-78"/>
              </a:rPr>
              <a:t> تابع خطی حقیقی </a:t>
            </a:r>
          </a:p>
          <a:p>
            <a:pPr algn="just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معین کرد . این توابع حقیقی را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موءلفه های</a:t>
            </a:r>
            <a:r>
              <a:rPr lang="fa-IR" sz="2400">
                <a:cs typeface="B Nazanin" pitchFamily="2" charset="-78"/>
              </a:rPr>
              <a:t> تابع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می نامیم .  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778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836613"/>
            <a:ext cx="1196975" cy="2308225"/>
          </a:xfrm>
          <a:noFill/>
        </p:spPr>
      </p:pic>
      <p:pic>
        <p:nvPicPr>
          <p:cNvPr id="6778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4508500"/>
            <a:ext cx="1079500" cy="360363"/>
          </a:xfrm>
          <a:noFill/>
        </p:spPr>
      </p:pic>
      <p:pic>
        <p:nvPicPr>
          <p:cNvPr id="677895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3429000"/>
            <a:ext cx="212725" cy="360363"/>
          </a:xfrm>
          <a:noFill/>
        </p:spPr>
      </p:pic>
      <p:pic>
        <p:nvPicPr>
          <p:cNvPr id="67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005263"/>
            <a:ext cx="212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78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933825"/>
            <a:ext cx="2127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78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005263"/>
            <a:ext cx="317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727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727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7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6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67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67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67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6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0" grpId="0"/>
      <p:bldP spid="677891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4572000" y="425450"/>
            <a:ext cx="397986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 . 2 . 1 مثال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راپیدا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125538"/>
            <a:ext cx="131921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3635375" y="1989138"/>
            <a:ext cx="4989513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لذا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                              پس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39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636838"/>
            <a:ext cx="16795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151313"/>
            <a:ext cx="17287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5208588"/>
            <a:ext cx="1989138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456238"/>
            <a:ext cx="15113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682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83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  <p:bldP spid="439300" grpId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829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829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2179638" y="-100013"/>
            <a:ext cx="6605587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19. 3. 3 مثال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تابع                   با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                          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f(x,y)=(2x+3y,x+2y)</a:t>
            </a:r>
            <a:endParaRPr lang="fa-IR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خطی است . در واقع به ازای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u=(x,y)</a:t>
            </a:r>
            <a:r>
              <a:rPr lang="fa-IR" sz="2400">
                <a:cs typeface="B Nazanin" pitchFamily="2" charset="-78"/>
              </a:rPr>
              <a:t> و             و       داریم :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8922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3300" y="2362994"/>
            <a:ext cx="2946400" cy="660400"/>
          </a:xfrm>
          <a:noFill/>
        </p:spPr>
      </p:pic>
      <p:pic>
        <p:nvPicPr>
          <p:cNvPr id="67891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08400" y="1890713"/>
            <a:ext cx="1079500" cy="325437"/>
          </a:xfrm>
          <a:noFill/>
        </p:spPr>
      </p:pic>
      <p:pic>
        <p:nvPicPr>
          <p:cNvPr id="67891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987675" y="1890713"/>
            <a:ext cx="647700" cy="284162"/>
          </a:xfrm>
          <a:noFill/>
        </p:spPr>
      </p:pic>
      <p:pic>
        <p:nvPicPr>
          <p:cNvPr id="6789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2349500"/>
            <a:ext cx="4968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892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738188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7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7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67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67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7" grpId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6932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932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799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027613" y="663575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7994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692150"/>
            <a:ext cx="4248150" cy="350838"/>
          </a:xfrm>
          <a:noFill/>
        </p:spPr>
      </p:pic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1835150" y="44450"/>
            <a:ext cx="65563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موءلفه های این تابع عبارتند از :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آسانی دیده می شود که این موءلفه ها توابع خطی هستند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79944" name="Text Box 8"/>
          <p:cNvSpPr txBox="1">
            <a:spLocks noChangeArrowheads="1"/>
          </p:cNvSpPr>
          <p:nvPr/>
        </p:nvSpPr>
        <p:spPr bwMode="auto">
          <a:xfrm>
            <a:off x="539750" y="1844675"/>
            <a:ext cx="8059738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تابع                  با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در آن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خطی نیست .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خطی باشد باید داشته باشیم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f(0, 0)=(0, 0, 0)</a:t>
            </a:r>
            <a:r>
              <a:rPr lang="fa-IR" sz="2400">
                <a:cs typeface="B Nazanin" pitchFamily="2" charset="-78"/>
              </a:rPr>
              <a:t> چون داریم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پس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خطی نیست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توجه کنید که علت خطی نبودن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وجود جمله ثابت 1در موءلفه اول </a:t>
            </a:r>
            <a:r>
              <a:rPr lang="en-US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799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989138"/>
            <a:ext cx="3024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99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989138"/>
            <a:ext cx="12239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99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781300"/>
            <a:ext cx="24479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994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6950" y="5445125"/>
            <a:ext cx="44640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799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6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6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6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7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67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6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1" grpId="0" build="p" animBg="1"/>
      <p:bldP spid="679942" grpId="0"/>
      <p:bldP spid="679944" grpId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2"/>
          <p:cNvSpPr txBox="1">
            <a:spLocks noChangeArrowheads="1"/>
          </p:cNvSpPr>
          <p:nvPr/>
        </p:nvSpPr>
        <p:spPr bwMode="auto">
          <a:xfrm>
            <a:off x="1042988" y="476250"/>
            <a:ext cx="7735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ث )</a:t>
            </a:r>
            <a:r>
              <a:rPr lang="fa-IR" sz="2400">
                <a:cs typeface="B Nazanin" pitchFamily="2" charset="-78"/>
              </a:rPr>
              <a:t> دوران به اندازه زاویه ثابت   حول مبدأ مختصات ، یک تابع خطی ا ز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  تعریف می کند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2424113" y="1557338"/>
            <a:ext cx="62420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می کنیم که با دوران مذکور نقطه         </a:t>
            </a:r>
            <a:r>
              <a:rPr lang="en-US" sz="2400">
                <a:cs typeface="B Nazanin" pitchFamily="2" charset="-78"/>
              </a:rPr>
              <a:t>  </a:t>
            </a:r>
            <a:r>
              <a:rPr lang="fa-IR" sz="2400">
                <a:cs typeface="B Nazanin" pitchFamily="2" charset="-78"/>
              </a:rPr>
              <a:t>   به نقطه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تبدیل شود . با توجه به شکل 1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80964" name="Line 4"/>
          <p:cNvSpPr>
            <a:spLocks noChangeShapeType="1"/>
          </p:cNvSpPr>
          <p:nvPr/>
        </p:nvSpPr>
        <p:spPr bwMode="auto">
          <a:xfrm flipV="1">
            <a:off x="1979613" y="32845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80965" name="Line 5"/>
          <p:cNvSpPr>
            <a:spLocks noChangeShapeType="1"/>
          </p:cNvSpPr>
          <p:nvPr/>
        </p:nvSpPr>
        <p:spPr bwMode="auto">
          <a:xfrm>
            <a:off x="1116013" y="5661025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80966" name="Line 6"/>
          <p:cNvSpPr>
            <a:spLocks noChangeShapeType="1"/>
          </p:cNvSpPr>
          <p:nvPr/>
        </p:nvSpPr>
        <p:spPr bwMode="auto">
          <a:xfrm flipV="1">
            <a:off x="1979613" y="3789363"/>
            <a:ext cx="2160587" cy="1871662"/>
          </a:xfrm>
          <a:prstGeom prst="line">
            <a:avLst/>
          </a:prstGeom>
          <a:noFill/>
          <a:ln w="28575">
            <a:solidFill>
              <a:srgbClr val="FA6306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80967" name="Line 7"/>
          <p:cNvSpPr>
            <a:spLocks noChangeShapeType="1"/>
          </p:cNvSpPr>
          <p:nvPr/>
        </p:nvSpPr>
        <p:spPr bwMode="auto">
          <a:xfrm flipV="1">
            <a:off x="1979613" y="5084763"/>
            <a:ext cx="3384550" cy="576262"/>
          </a:xfrm>
          <a:prstGeom prst="line">
            <a:avLst/>
          </a:prstGeom>
          <a:noFill/>
          <a:ln w="28575">
            <a:solidFill>
              <a:srgbClr val="FA6306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80968" name="Line 8"/>
          <p:cNvSpPr>
            <a:spLocks noChangeShapeType="1"/>
          </p:cNvSpPr>
          <p:nvPr/>
        </p:nvSpPr>
        <p:spPr bwMode="auto">
          <a:xfrm>
            <a:off x="4140200" y="3789363"/>
            <a:ext cx="0" cy="1871662"/>
          </a:xfrm>
          <a:prstGeom prst="line">
            <a:avLst/>
          </a:prstGeom>
          <a:noFill/>
          <a:ln w="9525">
            <a:solidFill>
              <a:srgbClr val="CC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80969" name="Line 9"/>
          <p:cNvSpPr>
            <a:spLocks noChangeShapeType="1"/>
          </p:cNvSpPr>
          <p:nvPr/>
        </p:nvSpPr>
        <p:spPr bwMode="auto">
          <a:xfrm>
            <a:off x="5364163" y="5084763"/>
            <a:ext cx="0" cy="576262"/>
          </a:xfrm>
          <a:prstGeom prst="line">
            <a:avLst/>
          </a:prstGeom>
          <a:noFill/>
          <a:ln w="9525">
            <a:solidFill>
              <a:srgbClr val="CC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80970" name="AutoShape 10"/>
          <p:cNvSpPr>
            <a:spLocks noChangeArrowheads="1"/>
          </p:cNvSpPr>
          <p:nvPr/>
        </p:nvSpPr>
        <p:spPr bwMode="auto">
          <a:xfrm rot="3329488">
            <a:off x="2257425" y="5383213"/>
            <a:ext cx="211137" cy="192088"/>
          </a:xfrm>
          <a:custGeom>
            <a:avLst/>
            <a:gdLst>
              <a:gd name="T0" fmla="*/ 105559 w 21600"/>
              <a:gd name="T1" fmla="*/ 0 h 21600"/>
              <a:gd name="T2" fmla="*/ 26392 w 21600"/>
              <a:gd name="T3" fmla="*/ 96044 h 21600"/>
              <a:gd name="T4" fmla="*/ 105559 w 21600"/>
              <a:gd name="T5" fmla="*/ 48022 h 21600"/>
              <a:gd name="T6" fmla="*/ 237529 w 21600"/>
              <a:gd name="T7" fmla="*/ 96044 h 21600"/>
              <a:gd name="T8" fmla="*/ 184745 w 21600"/>
              <a:gd name="T9" fmla="*/ 144066 h 21600"/>
              <a:gd name="T10" fmla="*/ 131961 w 21600"/>
              <a:gd name="T11" fmla="*/ 960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80971" name="AutoShape 11"/>
          <p:cNvSpPr>
            <a:spLocks noChangeArrowheads="1"/>
          </p:cNvSpPr>
          <p:nvPr/>
        </p:nvSpPr>
        <p:spPr bwMode="auto">
          <a:xfrm rot="3329488">
            <a:off x="2704307" y="5528469"/>
            <a:ext cx="125412" cy="146050"/>
          </a:xfrm>
          <a:custGeom>
            <a:avLst/>
            <a:gdLst>
              <a:gd name="T0" fmla="*/ 62700 w 21600"/>
              <a:gd name="T1" fmla="*/ 0 h 21600"/>
              <a:gd name="T2" fmla="*/ 15677 w 21600"/>
              <a:gd name="T3" fmla="*/ 73025 h 21600"/>
              <a:gd name="T4" fmla="*/ 62700 w 21600"/>
              <a:gd name="T5" fmla="*/ 36513 h 21600"/>
              <a:gd name="T6" fmla="*/ 141088 w 21600"/>
              <a:gd name="T7" fmla="*/ 73025 h 21600"/>
              <a:gd name="T8" fmla="*/ 109736 w 21600"/>
              <a:gd name="T9" fmla="*/ 109537 h 21600"/>
              <a:gd name="T10" fmla="*/ 78382 w 21600"/>
              <a:gd name="T11" fmla="*/ 7302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80972" name="Text Box 12"/>
          <p:cNvSpPr txBox="1">
            <a:spLocks noChangeArrowheads="1"/>
          </p:cNvSpPr>
          <p:nvPr/>
        </p:nvSpPr>
        <p:spPr bwMode="auto">
          <a:xfrm>
            <a:off x="1619250" y="5589588"/>
            <a:ext cx="523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>
                <a:latin typeface="Times New Roman" pitchFamily="18" charset="0"/>
                <a:cs typeface="Times New Roman" pitchFamily="18" charset="0"/>
              </a:rPr>
              <a:t>O                                 B                A                    x</a:t>
            </a:r>
          </a:p>
        </p:txBody>
      </p:sp>
      <p:sp>
        <p:nvSpPr>
          <p:cNvPr id="680973" name="Text Box 13"/>
          <p:cNvSpPr txBox="1">
            <a:spLocks noChangeArrowheads="1"/>
          </p:cNvSpPr>
          <p:nvPr/>
        </p:nvSpPr>
        <p:spPr bwMode="auto">
          <a:xfrm>
            <a:off x="1835150" y="28527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680974" name="Picture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692150"/>
            <a:ext cx="177800" cy="249238"/>
          </a:xfrm>
          <a:noFill/>
        </p:spPr>
      </p:pic>
      <p:pic>
        <p:nvPicPr>
          <p:cNvPr id="680975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604137" y="2604486"/>
            <a:ext cx="126725" cy="177415"/>
          </a:xfrm>
          <a:noFill/>
        </p:spPr>
      </p:pic>
      <p:pic>
        <p:nvPicPr>
          <p:cNvPr id="68097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420938"/>
            <a:ext cx="12239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97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420938"/>
            <a:ext cx="1152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97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141663"/>
            <a:ext cx="554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97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4567238"/>
            <a:ext cx="498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980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544512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981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43888" y="1196975"/>
            <a:ext cx="2873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982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692150"/>
            <a:ext cx="2873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0360" name="Rectangle 2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0361" name="Rectangle 2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8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8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8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8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6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6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68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68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68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68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6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68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68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6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68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68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68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68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68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68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2" grpId="0"/>
      <p:bldP spid="680963" grpId="0"/>
      <p:bldP spid="680964" grpId="0" animBg="1"/>
      <p:bldP spid="680965" grpId="0" animBg="1"/>
      <p:bldP spid="680966" grpId="0" animBg="1"/>
      <p:bldP spid="680967" grpId="0" animBg="1"/>
      <p:bldP spid="680968" grpId="0" animBg="1"/>
      <p:bldP spid="680969" grpId="0" animBg="1"/>
      <p:bldP spid="680970" grpId="0" animBg="1"/>
      <p:bldP spid="680971" grpId="0" animBg="1"/>
      <p:bldP spid="680972" grpId="0"/>
      <p:bldP spid="680973" grpId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137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137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684213" y="-26988"/>
            <a:ext cx="789305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داریم </a:t>
            </a:r>
          </a:p>
          <a:p>
            <a:pPr rtl="0"/>
            <a:endParaRPr lang="fa-IR" sz="2400">
              <a:cs typeface="B Nazanin" pitchFamily="2" charset="-78"/>
            </a:endParaRPr>
          </a:p>
          <a:p>
            <a:pPr rtl="0"/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چون    و    یعنی مختصات نقطه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a-IR" sz="2400">
                <a:cs typeface="B Nazanin" pitchFamily="2" charset="-78"/>
              </a:rPr>
              <a:t> به ترتیب عبارتند از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fa-IR" sz="2400">
                <a:cs typeface="B Nazanin" pitchFamily="2" charset="-78"/>
              </a:rPr>
              <a:t>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fa-IR" sz="2400">
                <a:cs typeface="B Nazanin" pitchFamily="2" charset="-78"/>
              </a:rPr>
              <a:t> و به دلیل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دوران 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OY=OX </a:t>
            </a:r>
            <a:r>
              <a:rPr lang="fa-IR" sz="2400">
                <a:cs typeface="B Nazanin" pitchFamily="2" charset="-78"/>
              </a:rPr>
              <a:t> پس برابریهای فوق به برابریهای زیر تبدیل می شوند.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681990" name="Rectangle 6"/>
          <p:cNvSpPr>
            <a:spLocks noChangeArrowheads="1"/>
          </p:cNvSpPr>
          <p:nvPr/>
        </p:nvSpPr>
        <p:spPr bwMode="auto">
          <a:xfrm>
            <a:off x="836613" y="881063"/>
            <a:ext cx="32797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819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622300"/>
            <a:ext cx="20875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1992" name="Rectangle 8"/>
          <p:cNvSpPr>
            <a:spLocks noChangeArrowheads="1"/>
          </p:cNvSpPr>
          <p:nvPr/>
        </p:nvSpPr>
        <p:spPr bwMode="auto">
          <a:xfrm>
            <a:off x="5026025" y="3219450"/>
            <a:ext cx="32813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81993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836613" y="881063"/>
            <a:ext cx="3279775" cy="2185987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81994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40650" y="1773238"/>
            <a:ext cx="296863" cy="360362"/>
          </a:xfrm>
          <a:noFill/>
        </p:spPr>
      </p:pic>
      <p:pic>
        <p:nvPicPr>
          <p:cNvPr id="681995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763713" y="3068638"/>
            <a:ext cx="5545137" cy="1014412"/>
          </a:xfrm>
          <a:noFill/>
        </p:spPr>
      </p:pic>
      <p:pic>
        <p:nvPicPr>
          <p:cNvPr id="681996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7308850" y="1773238"/>
            <a:ext cx="263525" cy="342900"/>
          </a:xfrm>
          <a:noFill/>
        </p:spPr>
      </p:pic>
      <p:pic>
        <p:nvPicPr>
          <p:cNvPr id="68199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4254500"/>
            <a:ext cx="1239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199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4652963"/>
            <a:ext cx="33845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1999" name="Text Box 15"/>
          <p:cNvSpPr txBox="1">
            <a:spLocks noChangeArrowheads="1"/>
          </p:cNvSpPr>
          <p:nvPr/>
        </p:nvSpPr>
        <p:spPr bwMode="auto">
          <a:xfrm>
            <a:off x="2700338" y="4076700"/>
            <a:ext cx="5749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اکنون تابع                را توسط              و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تعریف می کنیم . روشن است که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تابعی خطی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8200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4254500"/>
            <a:ext cx="10080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819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8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68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68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68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8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9" grpId="0"/>
      <p:bldP spid="681990" grpId="0" animBg="1"/>
      <p:bldP spid="681992" grpId="0" animBg="1"/>
      <p:bldP spid="681993" grpId="0" build="p" animBg="1"/>
      <p:bldP spid="681999" grpId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1185863" y="333375"/>
            <a:ext cx="74580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21 .3. 3 تعریف (ماتریس تابع خطی )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تابع خطی              را در نظر می گیریم .فرض می کنیم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مقدار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در نقطه                    برابر با                          باشد . در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اینصورت توابع                 به صورت زیر هستند . 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6830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1196975"/>
            <a:ext cx="1343025" cy="341313"/>
          </a:xfrm>
          <a:noFill/>
        </p:spPr>
      </p:pic>
      <p:pic>
        <p:nvPicPr>
          <p:cNvPr id="6830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773238"/>
            <a:ext cx="1871662" cy="360362"/>
          </a:xfrm>
          <a:noFill/>
        </p:spPr>
      </p:pic>
      <p:sp>
        <p:nvSpPr>
          <p:cNvPr id="683013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5026025" y="3938588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830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773238"/>
            <a:ext cx="18002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196975"/>
            <a:ext cx="16557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3016" name="Rectangle 8"/>
          <p:cNvSpPr>
            <a:spLocks noChangeArrowheads="1"/>
          </p:cNvSpPr>
          <p:nvPr/>
        </p:nvSpPr>
        <p:spPr bwMode="auto">
          <a:xfrm>
            <a:off x="1258888" y="21336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8301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276475"/>
            <a:ext cx="1081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997200"/>
            <a:ext cx="396081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2396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2397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8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830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8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0" grpId="0"/>
      <p:bldP spid="683013" grpId="0" build="p" animBg="1"/>
      <p:bldP spid="683016" grpId="0" animBg="1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341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341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84037" name="Text Box 5"/>
          <p:cNvSpPr txBox="1">
            <a:spLocks noChangeArrowheads="1"/>
          </p:cNvSpPr>
          <p:nvPr/>
        </p:nvSpPr>
        <p:spPr bwMode="auto">
          <a:xfrm>
            <a:off x="971550" y="44450"/>
            <a:ext cx="770413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ضرایب دستگاه معادله های فوق را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(نسبت به پایه های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متعارفی ) می نامیم . بنابراین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عبارت است از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مشاهده می کنیم که ماتریسی تابع                ماتریسی       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8404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6623" y="2591638"/>
            <a:ext cx="799753" cy="203112"/>
          </a:xfrm>
          <a:noFill/>
        </p:spPr>
      </p:pic>
      <p:pic>
        <p:nvPicPr>
          <p:cNvPr id="68403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3573463"/>
            <a:ext cx="576263" cy="198437"/>
          </a:xfrm>
          <a:noFill/>
        </p:spPr>
      </p:pic>
      <p:pic>
        <p:nvPicPr>
          <p:cNvPr id="68404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1403815" y="4924472"/>
            <a:ext cx="2145369" cy="215806"/>
          </a:xfrm>
          <a:noFill/>
        </p:spPr>
      </p:pic>
      <p:pic>
        <p:nvPicPr>
          <p:cNvPr id="68403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059113" y="1557338"/>
            <a:ext cx="2879725" cy="1568450"/>
          </a:xfrm>
          <a:noFill/>
        </p:spPr>
      </p:pic>
      <p:sp>
        <p:nvSpPr>
          <p:cNvPr id="684041" name="Rectangle 9"/>
          <p:cNvSpPr>
            <a:spLocks noChangeArrowheads="1"/>
          </p:cNvSpPr>
          <p:nvPr/>
        </p:nvSpPr>
        <p:spPr bwMode="auto">
          <a:xfrm>
            <a:off x="0" y="4221163"/>
            <a:ext cx="86233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22 .3 .3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در مورد تابع خطی          </a:t>
            </a:r>
            <a:r>
              <a:rPr lang="en-US" sz="2400">
                <a:cs typeface="B Nazanin" pitchFamily="2" charset="-78"/>
              </a:rPr>
              <a:t>     </a:t>
            </a:r>
            <a:r>
              <a:rPr lang="fa-IR" sz="2400">
                <a:cs typeface="B Nazanin" pitchFamily="2" charset="-78"/>
              </a:rPr>
              <a:t>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f(x,y)=(2x+3y,x+2y)</a:t>
            </a:r>
            <a:r>
              <a:rPr lang="fa-IR" sz="2400">
                <a:cs typeface="B Nazanin" pitchFamily="2" charset="-78"/>
              </a:rPr>
              <a:t>داریم</a:t>
            </a:r>
          </a:p>
        </p:txBody>
      </p:sp>
      <p:pic>
        <p:nvPicPr>
          <p:cNvPr id="6840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084763"/>
            <a:ext cx="1239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7" grpId="0"/>
      <p:bldP spid="684041" grpId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2124075" y="1700213"/>
            <a:ext cx="6362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A6306"/>
                </a:solidFill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در مورد تابع خطی         </a:t>
            </a:r>
            <a:r>
              <a:rPr lang="en-US" sz="2400">
                <a:cs typeface="B Nazanin" pitchFamily="2" charset="-78"/>
              </a:rPr>
              <a:t>     </a:t>
            </a:r>
            <a:r>
              <a:rPr lang="fa-IR" sz="2400">
                <a:cs typeface="B Nazanin" pitchFamily="2" charset="-78"/>
              </a:rPr>
              <a:t> ،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f(x)=(2x,3x,0)</a:t>
            </a:r>
            <a:r>
              <a:rPr lang="fa-IR" sz="2400">
                <a:cs typeface="B Nazanin" pitchFamily="2" charset="-78"/>
              </a:rPr>
              <a:t> داریم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8506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3429000"/>
            <a:ext cx="4824412" cy="360363"/>
          </a:xfrm>
          <a:noFill/>
        </p:spPr>
      </p:pic>
      <p:pic>
        <p:nvPicPr>
          <p:cNvPr id="6850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549275"/>
            <a:ext cx="431800" cy="255588"/>
          </a:xfrm>
          <a:noFill/>
        </p:spPr>
      </p:pic>
      <p:pic>
        <p:nvPicPr>
          <p:cNvPr id="68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123950"/>
            <a:ext cx="12239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6237288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0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3495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900113" y="333375"/>
            <a:ext cx="7686675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ماتریس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ماتریسی        و عبارت است از </a:t>
            </a:r>
          </a:p>
        </p:txBody>
      </p:sp>
      <p:pic>
        <p:nvPicPr>
          <p:cNvPr id="68506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5373688"/>
            <a:ext cx="8223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06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4510088"/>
            <a:ext cx="4318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43" name="Rectangle 11"/>
          <p:cNvSpPr>
            <a:spLocks noChangeArrowheads="1"/>
          </p:cNvSpPr>
          <p:nvPr/>
        </p:nvSpPr>
        <p:spPr bwMode="auto">
          <a:xfrm>
            <a:off x="3276600" y="4365625"/>
            <a:ext cx="5211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بنابراین ماتریس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، ماتریس       و عبارت است از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4445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4446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8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8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8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8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1000"/>
                                        <p:tgtEl>
                                          <p:spTgt spid="6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6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1000"/>
                                        <p:tgtEl>
                                          <p:spTgt spid="6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546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546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86085" name="Text Box 5"/>
          <p:cNvSpPr txBox="1">
            <a:spLocks noChangeArrowheads="1"/>
          </p:cNvSpPr>
          <p:nvPr/>
        </p:nvSpPr>
        <p:spPr bwMode="auto">
          <a:xfrm>
            <a:off x="1241425" y="-26988"/>
            <a:ext cx="7221538" cy="35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24. 3. 3 تعریف</a:t>
            </a:r>
            <a:r>
              <a:rPr lang="fa-IR" sz="2400">
                <a:solidFill>
                  <a:srgbClr val="336699"/>
                </a:solidFill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تابع خطی                را در نظر می گیریم مجموعه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هسته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می نامیم . به عبارت دیگر هسته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مجموعه تمام جوابهای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معادله زیر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هسته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را بانماد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fa-IR" sz="2400">
                <a:cs typeface="B Nazanin" pitchFamily="2" charset="-78"/>
              </a:rPr>
              <a:t> یا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kerf </a:t>
            </a:r>
            <a:r>
              <a:rPr lang="fa-IR" sz="2400">
                <a:cs typeface="B Nazanin" pitchFamily="2" charset="-78"/>
              </a:rPr>
              <a:t> نشان می دهیم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8608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0031" y="2604371"/>
            <a:ext cx="532937" cy="177646"/>
          </a:xfrm>
          <a:noFill/>
        </p:spPr>
      </p:pic>
      <p:pic>
        <p:nvPicPr>
          <p:cNvPr id="68608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838200"/>
            <a:ext cx="1296987" cy="330200"/>
          </a:xfrm>
          <a:noFill/>
        </p:spPr>
      </p:pic>
      <p:pic>
        <p:nvPicPr>
          <p:cNvPr id="686091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308850" y="4124325"/>
            <a:ext cx="935038" cy="403225"/>
          </a:xfrm>
          <a:noFill/>
        </p:spPr>
      </p:pic>
      <p:pic>
        <p:nvPicPr>
          <p:cNvPr id="68608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284663" y="2565400"/>
            <a:ext cx="863600" cy="320675"/>
          </a:xfrm>
          <a:noFill/>
        </p:spPr>
      </p:pic>
      <p:pic>
        <p:nvPicPr>
          <p:cNvPr id="6860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412875"/>
            <a:ext cx="23050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9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4124325"/>
            <a:ext cx="18732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2" name="Text Box 12"/>
          <p:cNvSpPr txBox="1">
            <a:spLocks noChangeArrowheads="1"/>
          </p:cNvSpPr>
          <p:nvPr/>
        </p:nvSpPr>
        <p:spPr bwMode="auto">
          <a:xfrm>
            <a:off x="885825" y="4005263"/>
            <a:ext cx="77581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          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و                       آنگاه می توان معادله فوق را به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صورت معادله ماتریسی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یا دستگاه معادله های زیر نوشت</a:t>
            </a:r>
            <a:endParaRPr lang="en-US" sz="2400">
              <a:cs typeface="B Nazanin" pitchFamily="2" charset="-78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8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8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5" grpId="0"/>
      <p:bldP spid="686092" grpId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765175"/>
            <a:ext cx="43195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1187450" y="4076700"/>
            <a:ext cx="7396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ker f</a:t>
            </a:r>
            <a:r>
              <a:rPr lang="fa-IR" sz="2400">
                <a:cs typeface="B Nazanin" pitchFamily="2" charset="-78"/>
              </a:rPr>
              <a:t> مجموعه جوابهای دستگاه معادله های فوق است . دستگاه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معادله هایی را که طرف دوم آنها صفر است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همگون</a:t>
            </a:r>
            <a:r>
              <a:rPr lang="fa-IR" sz="2400">
                <a:cs typeface="B Nazanin" pitchFamily="2" charset="-78"/>
              </a:rPr>
              <a:t> می نامند .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6485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6486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779463" y="153988"/>
            <a:ext cx="769143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25. 3. 3 تعریف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               یک تابع خطی باشد ، مجموعه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تصویر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می نامیم .به عبارت دیگر تصویر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مجموعه تمام مقادیر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بینیم که اگر             آنگاه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 پوشا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در قضیه زیر ویژگیهای اصلی هسته و تصویر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را بیان می کنیم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881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04025" y="1052513"/>
            <a:ext cx="1295400" cy="328612"/>
          </a:xfrm>
          <a:noFill/>
        </p:spPr>
      </p:pic>
      <p:pic>
        <p:nvPicPr>
          <p:cNvPr id="68813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7038" y="4508500"/>
            <a:ext cx="1296987" cy="331788"/>
          </a:xfrm>
          <a:noFill/>
        </p:spPr>
      </p:pic>
      <p:pic>
        <p:nvPicPr>
          <p:cNvPr id="68813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1593850"/>
            <a:ext cx="2160587" cy="465138"/>
          </a:xfrm>
          <a:noFill/>
        </p:spPr>
      </p:pic>
      <p:pic>
        <p:nvPicPr>
          <p:cNvPr id="68813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580063" y="2674938"/>
            <a:ext cx="1152525" cy="385762"/>
          </a:xfrm>
          <a:noFill/>
        </p:spPr>
      </p:pic>
      <p:sp>
        <p:nvSpPr>
          <p:cNvPr id="688134" name="Text Box 6"/>
          <p:cNvSpPr txBox="1">
            <a:spLocks noChangeArrowheads="1"/>
          </p:cNvSpPr>
          <p:nvPr/>
        </p:nvSpPr>
        <p:spPr bwMode="auto">
          <a:xfrm>
            <a:off x="466725" y="3644900"/>
            <a:ext cx="813752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26 .3. 3 قضیه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می کنیم                   تابعی خطی باشد .                                         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a-IR" sz="2400">
                <a:cs typeface="B Nazanin" pitchFamily="2" charset="-78"/>
              </a:rPr>
              <a:t> هسته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یک زیر فضای    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R(f)</a:t>
            </a:r>
            <a:r>
              <a:rPr lang="fa-IR" sz="2400">
                <a:cs typeface="B Nazanin" pitchFamily="2" charset="-78"/>
              </a:rPr>
              <a:t> تصویر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یک زیر فضای    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dim K+dim R(f)=n</a:t>
            </a:r>
          </a:p>
        </p:txBody>
      </p:sp>
      <p:pic>
        <p:nvPicPr>
          <p:cNvPr id="6881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0775" y="5661025"/>
            <a:ext cx="3603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81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2213" y="5084763"/>
            <a:ext cx="3238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751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751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6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6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6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0" grpId="0"/>
      <p:bldP spid="6881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4716463" y="404813"/>
            <a:ext cx="390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ثابت کنید                     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76250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1403350" y="1289050"/>
            <a:ext cx="70770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دنباله          را به صورت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تعريف می کنیم . روشن است که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         . 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0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44675"/>
            <a:ext cx="506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406650"/>
            <a:ext cx="324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3141663"/>
            <a:ext cx="649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3932238"/>
            <a:ext cx="74882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9" name="Text Box 9"/>
          <p:cNvSpPr txBox="1">
            <a:spLocks noChangeArrowheads="1"/>
          </p:cNvSpPr>
          <p:nvPr/>
        </p:nvSpPr>
        <p:spPr bwMode="auto">
          <a:xfrm>
            <a:off x="4211638" y="4941888"/>
            <a:ext cx="426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بنابراين به ازای         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033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5038725"/>
            <a:ext cx="431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5718175"/>
            <a:ext cx="34575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2" name="Text Box 12"/>
          <p:cNvSpPr txBox="1">
            <a:spLocks noChangeArrowheads="1"/>
          </p:cNvSpPr>
          <p:nvPr/>
        </p:nvSpPr>
        <p:spPr bwMode="auto">
          <a:xfrm>
            <a:off x="4192588" y="5808663"/>
            <a:ext cx="34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latin typeface="Times New Roman" pitchFamily="18" charset="0"/>
                <a:cs typeface="B Nazanin" pitchFamily="2" charset="-78"/>
              </a:rPr>
              <a:t>یا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710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11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4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4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4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/>
      <p:bldP spid="440324" grpId="0"/>
      <p:bldP spid="440329" grpId="0"/>
      <p:bldP spid="440332" grpId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1331913" y="1438275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cs typeface="B Nazanin" pitchFamily="2" charset="-78"/>
            </a:endParaRPr>
          </a:p>
        </p:txBody>
      </p:sp>
      <p:sp>
        <p:nvSpPr>
          <p:cNvPr id="689155" name="Text Box 3"/>
          <p:cNvSpPr txBox="1">
            <a:spLocks noChangeArrowheads="1"/>
          </p:cNvSpPr>
          <p:nvPr/>
        </p:nvSpPr>
        <p:spPr bwMode="auto">
          <a:xfrm>
            <a:off x="900113" y="987425"/>
            <a:ext cx="7848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27. 3. 3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بعد هسته و بعد تصویر تابع خطی                را به ترتیب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پوچی</a:t>
            </a:r>
            <a:r>
              <a:rPr lang="fa-IR" sz="2400">
                <a:cs typeface="B Nazanin" pitchFamily="2" charset="-78"/>
              </a:rPr>
              <a:t> و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رتبه</a:t>
            </a:r>
            <a:r>
              <a:rPr lang="en-US" sz="2400" b="1">
                <a:solidFill>
                  <a:srgbClr val="FA6306"/>
                </a:solidFill>
                <a:cs typeface="B Nazanin" pitchFamily="2" charset="-78"/>
              </a:rPr>
              <a:t>f</a:t>
            </a:r>
            <a:r>
              <a:rPr lang="fa-IR" sz="2400">
                <a:cs typeface="B Nazanin" pitchFamily="2" charset="-78"/>
              </a:rPr>
              <a:t> می نامیم و آنها رابه ترتیب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n(f)</a:t>
            </a:r>
            <a:r>
              <a:rPr lang="fa-IR" sz="2400"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r(f)</a:t>
            </a:r>
            <a:r>
              <a:rPr lang="fa-IR" sz="2400">
                <a:cs typeface="B Nazanin" pitchFamily="2" charset="-78"/>
              </a:rPr>
              <a:t> نشان می دهیم .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n(f)=dim K  ,  r(f)=dim R(f)</a:t>
            </a:r>
            <a:r>
              <a:rPr lang="en-US" sz="2400">
                <a:cs typeface="B Nazanin" pitchFamily="2" charset="-78"/>
              </a:rPr>
              <a:t>                              </a:t>
            </a:r>
          </a:p>
        </p:txBody>
      </p:sp>
      <p:pic>
        <p:nvPicPr>
          <p:cNvPr id="68915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851025"/>
            <a:ext cx="1343025" cy="341313"/>
          </a:xfrm>
          <a:noFill/>
        </p:spPr>
      </p:pic>
      <p:sp>
        <p:nvSpPr>
          <p:cNvPr id="689157" name="Text Box 5"/>
          <p:cNvSpPr txBox="1">
            <a:spLocks noChangeArrowheads="1"/>
          </p:cNvSpPr>
          <p:nvPr/>
        </p:nvSpPr>
        <p:spPr bwMode="auto">
          <a:xfrm>
            <a:off x="1116013" y="2924175"/>
            <a:ext cx="7704137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endParaRPr lang="fa-IR" sz="3200">
              <a:solidFill>
                <a:srgbClr val="336699"/>
              </a:solidFill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8535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8536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6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6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4" grpId="0"/>
      <p:bldP spid="689155" grpId="0"/>
      <p:bldP spid="689157" grpId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7956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956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90181" name="Text Box 5"/>
          <p:cNvSpPr txBox="1">
            <a:spLocks noChangeArrowheads="1"/>
          </p:cNvSpPr>
          <p:nvPr/>
        </p:nvSpPr>
        <p:spPr bwMode="auto">
          <a:xfrm>
            <a:off x="684213" y="-171450"/>
            <a:ext cx="7848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28. 3 .3 مثال</a:t>
            </a:r>
            <a:endParaRPr lang="fa-IR" sz="2400">
              <a:solidFill>
                <a:srgbClr val="FA6306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ماتریس ، هسته ، تصویر ،رتبه تابع خطی             با تعریف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f(x,y)=(2x,-x+y,x+4y)</a:t>
            </a:r>
            <a:r>
              <a:rPr lang="en-US" sz="2400">
                <a:cs typeface="B Nazanin" pitchFamily="2" charset="-78"/>
              </a:rPr>
              <a:t>                                   </a:t>
            </a:r>
            <a:r>
              <a:rPr lang="fa-IR" sz="2400">
                <a:cs typeface="B Nazanin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پیدا می کنیم .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90182" name="Text Box 6"/>
          <p:cNvSpPr txBox="1">
            <a:spLocks noChangeArrowheads="1"/>
          </p:cNvSpPr>
          <p:nvPr/>
        </p:nvSpPr>
        <p:spPr bwMode="auto">
          <a:xfrm>
            <a:off x="1260475" y="1914525"/>
            <a:ext cx="741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 به تعریف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عبارت است از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90183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90184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5027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9018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3357563"/>
            <a:ext cx="1296988" cy="1152525"/>
          </a:xfrm>
          <a:noFill/>
        </p:spPr>
      </p:pic>
      <p:pic>
        <p:nvPicPr>
          <p:cNvPr id="6901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92150"/>
            <a:ext cx="12382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0187" name="Text Box 11"/>
          <p:cNvSpPr txBox="1">
            <a:spLocks noChangeArrowheads="1"/>
          </p:cNvSpPr>
          <p:nvPr/>
        </p:nvSpPr>
        <p:spPr bwMode="auto">
          <a:xfrm>
            <a:off x="1116013" y="4445000"/>
            <a:ext cx="741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 به تعریف ، هسته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مجموعه جوابهای دستگاه زیر است . </a:t>
            </a:r>
          </a:p>
        </p:txBody>
      </p:sp>
      <p:pic>
        <p:nvPicPr>
          <p:cNvPr id="69018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084763"/>
            <a:ext cx="11811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9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90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9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6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6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690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69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69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1000"/>
                                        <p:tgtEl>
                                          <p:spTgt spid="69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1000"/>
                                        <p:tgtEl>
                                          <p:spTgt spid="69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1" grpId="0"/>
      <p:bldP spid="690182" grpId="0"/>
      <p:bldP spid="690183" grpId="0" build="p" animBg="1"/>
      <p:bldP spid="690184" grpId="0" build="p" animBg="1"/>
      <p:bldP spid="690187" grpId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1260475" y="387350"/>
            <a:ext cx="7416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لذا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{(0و0)}=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 یعنی هسته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صفر بعدی است و </a:t>
            </a:r>
            <a:r>
              <a:rPr lang="en-GB" sz="2400">
                <a:cs typeface="B Nazanin" pitchFamily="2" charset="-78"/>
              </a:rPr>
              <a:t>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.dim R(f)=2</a:t>
            </a:r>
            <a:r>
              <a:rPr lang="fa-IR" sz="2400">
                <a:cs typeface="B Nazanin" pitchFamily="2" charset="-78"/>
              </a:rPr>
              <a:t> اکنون پایه ای برای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R(f)</a:t>
            </a:r>
            <a:r>
              <a:rPr lang="fa-IR" sz="2400">
                <a:cs typeface="B Nazanin" pitchFamily="2" charset="-78"/>
              </a:rPr>
              <a:t> پیدا می کنیم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 به تعریف داریم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912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36613" y="4441825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9120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4110038"/>
            <a:ext cx="2303462" cy="352425"/>
          </a:xfrm>
          <a:noFill/>
        </p:spPr>
      </p:pic>
      <p:pic>
        <p:nvPicPr>
          <p:cNvPr id="691203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682750"/>
            <a:ext cx="4103688" cy="1857375"/>
          </a:xfrm>
          <a:noFill/>
        </p:spPr>
      </p:pic>
      <p:sp>
        <p:nvSpPr>
          <p:cNvPr id="691204" name="Text Box 4"/>
          <p:cNvSpPr txBox="1">
            <a:spLocks noChangeArrowheads="1"/>
          </p:cNvSpPr>
          <p:nvPr/>
        </p:nvSpPr>
        <p:spPr bwMode="auto">
          <a:xfrm>
            <a:off x="827088" y="3965575"/>
            <a:ext cx="770413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چون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f(1,0)=(2,-1,1)</a:t>
            </a:r>
            <a:r>
              <a:rPr lang="fa-IR" sz="2400"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f(0,1)=(0,1,4)</a:t>
            </a:r>
            <a:r>
              <a:rPr lang="fa-IR" sz="2400">
                <a:cs typeface="B Nazanin" pitchFamily="2" charset="-78"/>
              </a:rPr>
              <a:t>پس بردارهای 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R(f)</a:t>
            </a:r>
            <a:r>
              <a:rPr lang="fa-IR" sz="2400">
                <a:cs typeface="B Nazanin" pitchFamily="2" charset="-78"/>
              </a:rPr>
              <a:t> تعلق دارند ، مجموعه         مستقل خطی و مولد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R(f)</a:t>
            </a:r>
            <a:r>
              <a:rPr lang="fa-IR" sz="2400">
                <a:cs typeface="B Nazanin" pitchFamily="2" charset="-78"/>
              </a:rPr>
              <a:t> است . 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dim R(f)=2</a:t>
            </a:r>
            <a:r>
              <a:rPr lang="fa-IR" sz="2400">
                <a:cs typeface="B Nazanin" pitchFamily="2" charset="-78"/>
              </a:rPr>
              <a:t> و          یک پایه برای آن است . </a:t>
            </a:r>
          </a:p>
        </p:txBody>
      </p:sp>
      <p:pic>
        <p:nvPicPr>
          <p:cNvPr id="691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6291263"/>
            <a:ext cx="7397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12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262563"/>
            <a:ext cx="725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0586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0587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6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6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91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69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6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69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2" grpId="0"/>
      <p:bldP spid="691205" grpId="0" build="p" animBg="1"/>
      <p:bldP spid="691204" grpId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161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161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395288" y="115888"/>
            <a:ext cx="82804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توجه کنید که تعداد سطرهای مستقل خطی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نیز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GB" sz="2400">
                <a:cs typeface="B Nazanin" pitchFamily="2" charset="-78"/>
              </a:rPr>
              <a:t> 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است.(امتحان کنید) . یعنی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                        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r(A)=r(f)=dimR(f)=2</a:t>
            </a:r>
          </a:p>
        </p:txBody>
      </p:sp>
      <p:sp>
        <p:nvSpPr>
          <p:cNvPr id="6922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836613" y="16002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9223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643313"/>
            <a:ext cx="384175" cy="303212"/>
          </a:xfrm>
          <a:noFill/>
        </p:spPr>
      </p:pic>
      <p:pic>
        <p:nvPicPr>
          <p:cNvPr id="69223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3643313"/>
            <a:ext cx="360363" cy="315912"/>
          </a:xfrm>
          <a:noFill/>
        </p:spPr>
      </p:pic>
      <p:sp>
        <p:nvSpPr>
          <p:cNvPr id="692235" name="Rectangle 11"/>
          <p:cNvSpPr>
            <a:spLocks noGrp="1" noChangeArrowheads="1"/>
          </p:cNvSpPr>
          <p:nvPr>
            <p:ph sz="quarter" idx="4"/>
          </p:nvPr>
        </p:nvSpPr>
        <p:spPr>
          <a:xfrm>
            <a:off x="5026025" y="5305425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92231" name="Text Box 7"/>
          <p:cNvSpPr txBox="1">
            <a:spLocks noChangeArrowheads="1"/>
          </p:cNvSpPr>
          <p:nvPr/>
        </p:nvSpPr>
        <p:spPr bwMode="auto">
          <a:xfrm>
            <a:off x="755650" y="1700213"/>
            <a:ext cx="77755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30 .3. 3 تعریف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تابع خطی               را </a:t>
            </a:r>
            <a:r>
              <a:rPr lang="fa-IR" sz="2400" b="1" i="1">
                <a:solidFill>
                  <a:srgbClr val="FA6306"/>
                </a:solidFill>
                <a:cs typeface="B Nazanin" pitchFamily="2" charset="-78"/>
              </a:rPr>
              <a:t>وارون پذیر</a:t>
            </a:r>
            <a:r>
              <a:rPr lang="fa-IR" sz="2400">
                <a:cs typeface="B Nazanin" pitchFamily="2" charset="-78"/>
              </a:rPr>
              <a:t> می نامیم اگر تابع خطی                  وجود داشته باشد به طوری که </a:t>
            </a:r>
          </a:p>
          <a:p>
            <a:pPr>
              <a:lnSpc>
                <a:spcPct val="150000"/>
              </a:lnSpc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=fog                               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تابع همانی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        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=gof  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تابع همانی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تعریف ، ماتریس 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fog</a:t>
            </a:r>
            <a:r>
              <a:rPr lang="fa-IR" sz="2400">
                <a:cs typeface="B Nazanin" pitchFamily="2" charset="-78"/>
              </a:rPr>
              <a:t> و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 gof</a:t>
            </a:r>
            <a:r>
              <a:rPr lang="fa-IR" sz="2400">
                <a:cs typeface="B Nazanin" pitchFamily="2" charset="-78"/>
              </a:rPr>
              <a:t> به ترتیب برابرند با ماتریس همانی         و       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تابع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a-IR" sz="2400">
                <a:cs typeface="B Nazanin" pitchFamily="2" charset="-78"/>
              </a:rPr>
              <a:t> با شرایط فوق یافت شود ، آن را یک وارون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می نامیم و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نویسیم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</a:t>
            </a:r>
          </a:p>
        </p:txBody>
      </p:sp>
      <p:pic>
        <p:nvPicPr>
          <p:cNvPr id="6922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63813"/>
            <a:ext cx="13668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22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795838"/>
            <a:ext cx="5032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223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795838"/>
            <a:ext cx="6492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223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623570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9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92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69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9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9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9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22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22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92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9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9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9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9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9" grpId="0"/>
      <p:bldP spid="692230" grpId="0" build="p" animBg="1"/>
      <p:bldP spid="692235" grpId="0" build="p" animBg="1"/>
      <p:bldP spid="692231" grpId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263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263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93253" name="Rectangle 5"/>
          <p:cNvSpPr>
            <a:spLocks noChangeArrowheads="1"/>
          </p:cNvSpPr>
          <p:nvPr/>
        </p:nvSpPr>
        <p:spPr bwMode="auto">
          <a:xfrm>
            <a:off x="827088" y="169863"/>
            <a:ext cx="77057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وارون هر تابع در صورت وجود یکتا است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دانیم که یک شرط کلی وارون پذیری تابع                  یک به یک و پوشا بودن آن است . قبل از بیان معادل جبر خطی این شرط کلی مثال زیر را می آوریم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9325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889000"/>
            <a:ext cx="1296988" cy="330200"/>
          </a:xfrm>
          <a:noFill/>
        </p:spPr>
      </p:pic>
      <p:pic>
        <p:nvPicPr>
          <p:cNvPr id="69325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3481388"/>
            <a:ext cx="1296988" cy="330200"/>
          </a:xfrm>
          <a:noFill/>
        </p:spPr>
      </p:pic>
      <p:sp>
        <p:nvSpPr>
          <p:cNvPr id="693255" name="Text Box 7"/>
          <p:cNvSpPr txBox="1">
            <a:spLocks noChangeArrowheads="1"/>
          </p:cNvSpPr>
          <p:nvPr/>
        </p:nvSpPr>
        <p:spPr bwMode="auto">
          <a:xfrm>
            <a:off x="900113" y="2546350"/>
            <a:ext cx="7705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31. 3 . 3 مثال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تابع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در                ،</a:t>
            </a:r>
            <a:r>
              <a:rPr lang="en-GB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f(x,y,z)=(x+2y-z,0,0)</a:t>
            </a:r>
            <a:r>
              <a:rPr lang="fa-IR" sz="2400">
                <a:cs typeface="B Nazanin" pitchFamily="2" charset="-78"/>
              </a:rPr>
              <a:t> وارونپذیر نیست .زیرا یک به یک نیست .</a:t>
            </a:r>
            <a:r>
              <a:rPr lang="en-US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282631" name="Rectangle 9"/>
          <p:cNvSpPr>
            <a:spLocks noChangeArrowheads="1"/>
          </p:cNvSpPr>
          <p:nvPr/>
        </p:nvSpPr>
        <p:spPr bwMode="auto">
          <a:xfrm>
            <a:off x="0" y="4508500"/>
            <a:ext cx="8694738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تابع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در               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f(x,y)=(2x,-x+y,x+4y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 وارون پذیر نیست زیرا پوشا نیست ، البته این تابع یک به یک است .</a:t>
            </a:r>
          </a:p>
        </p:txBody>
      </p:sp>
      <p:pic>
        <p:nvPicPr>
          <p:cNvPr id="6932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652963"/>
            <a:ext cx="12239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9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9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69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9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3" grpId="0"/>
      <p:bldP spid="693255" grpId="0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365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365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94277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79200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پ)</a:t>
            </a:r>
            <a:r>
              <a:rPr lang="fa-IR" sz="2400">
                <a:cs typeface="B Nazanin" pitchFamily="2" charset="-78"/>
              </a:rPr>
              <a:t> تابع خطی                با تعریف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f(x,y,z)=(2x+3y+z,x+y+3z)</a:t>
            </a:r>
            <a:r>
              <a:rPr lang="en-US" sz="2400">
                <a:cs typeface="B Nazanin" pitchFamily="2" charset="-78"/>
              </a:rPr>
              <a:t>                            </a:t>
            </a: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یک به یک نیست . در واقع دو صفحه </a:t>
            </a:r>
          </a:p>
          <a:p>
            <a:pPr>
              <a:lnSpc>
                <a:spcPct val="150000"/>
              </a:lnSpc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2x+3y+z=0                                                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   </a:t>
            </a:r>
            <a:endParaRPr lang="en-GB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+y+3z=0                                                 </a:t>
            </a:r>
            <a:endParaRPr lang="fa-IR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دست کم دو نقطه تقاطع دارند و لذا هسته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بیش از یک نقطه دارد . یعنی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یک به یک نیست و در نتیجه وارون پذیر نیست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94280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836613" y="481965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9427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333375"/>
            <a:ext cx="1441450" cy="344488"/>
          </a:xfrm>
          <a:noFill/>
        </p:spPr>
      </p:pic>
      <p:sp>
        <p:nvSpPr>
          <p:cNvPr id="694279" name="Text Box 7"/>
          <p:cNvSpPr txBox="1">
            <a:spLocks noChangeArrowheads="1"/>
          </p:cNvSpPr>
          <p:nvPr/>
        </p:nvSpPr>
        <p:spPr bwMode="auto">
          <a:xfrm>
            <a:off x="755650" y="3911600"/>
            <a:ext cx="79216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32. 3. 3 قضیه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کنید                تابع خطی باشد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یک به یک است اگر وتنها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ker f={0}</a:t>
            </a:r>
            <a:r>
              <a:rPr lang="fa-IR" sz="2400">
                <a:cs typeface="B Nazanin" pitchFamily="2" charset="-78"/>
              </a:rPr>
              <a:t> . به عبارت دیگر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یک به یک است اگر و تنها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n(f)=0</a:t>
            </a:r>
            <a:r>
              <a:rPr lang="fa-IR" sz="2400">
                <a:cs typeface="B Nazanin" pitchFamily="2" charset="-78"/>
              </a:rPr>
              <a:t>.</a:t>
            </a:r>
          </a:p>
        </p:txBody>
      </p:sp>
      <p:pic>
        <p:nvPicPr>
          <p:cNvPr id="6942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76788"/>
            <a:ext cx="14398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942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9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7" grpId="0"/>
      <p:bldP spid="694280" grpId="0" build="p" animBg="1"/>
      <p:bldP spid="694279" grpId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79216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m=n</a:t>
            </a:r>
            <a:r>
              <a:rPr lang="fa-IR" sz="2400"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یک به یک باشد ، آنگاه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پوشاست . به عبارت دیگر تحت این فرضها     وجود دارد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m=n</a:t>
            </a:r>
            <a:r>
              <a:rPr lang="fa-IR" sz="2400"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پوشا باشد ، آنگاه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یک به یک است  . به عبارت دیگر تحت این فرضها     وجود دارد .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69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6613" y="1241425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953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64388" y="1054100"/>
            <a:ext cx="276225" cy="258763"/>
          </a:xfrm>
          <a:noFill/>
        </p:spPr>
      </p:pic>
      <p:pic>
        <p:nvPicPr>
          <p:cNvPr id="69530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2152650"/>
            <a:ext cx="287338" cy="269875"/>
          </a:xfrm>
          <a:noFill/>
        </p:spPr>
      </p:pic>
      <p:pic>
        <p:nvPicPr>
          <p:cNvPr id="695305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2814638"/>
            <a:ext cx="647700" cy="242887"/>
          </a:xfrm>
          <a:noFill/>
        </p:spPr>
      </p:pic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827088" y="2598738"/>
            <a:ext cx="78486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r>
              <a:rPr lang="fa-IR" sz="2400">
                <a:cs typeface="B Nazanin" pitchFamily="2" charset="-78"/>
              </a:rPr>
              <a:t> یک شرط لازم برای پوشا بودن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این است که        . بنابراین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n&lt;m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آنگاه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وارون پذیر نیست .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از (ت) نتیجه می شود که اگر   وجود داشته باشد ، باید داشته باشیم        و لذا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m=n</a:t>
            </a:r>
            <a:r>
              <a:rPr lang="fa-IR" sz="2400">
                <a:cs typeface="B Nazanin" pitchFamily="2" charset="-78"/>
              </a:rPr>
              <a:t>  بنابراین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ث )</a:t>
            </a:r>
            <a:r>
              <a:rPr lang="fa-IR" sz="2400">
                <a:cs typeface="B Nazanin" pitchFamily="2" charset="-78"/>
              </a:rPr>
              <a:t> تابع یک به یک ( یا پوشای )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وارون پذیر است اگر وتنها اگر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n=m</a:t>
            </a:r>
            <a:r>
              <a:rPr lang="fa-IR" sz="2400">
                <a:cs typeface="B Nazanin" pitchFamily="2" charset="-78"/>
              </a:rPr>
              <a:t>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ج )</a:t>
            </a:r>
            <a:r>
              <a:rPr lang="fa-IR" sz="2400">
                <a:cs typeface="B Nazanin" pitchFamily="2" charset="-78"/>
              </a:rPr>
              <a:t>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باشد آنگاه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وارون پذیر است اگر وتنها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وارون پذیر باشد . به عبارت دیگر   وجود دارد اگر وتنها اگر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953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824288"/>
            <a:ext cx="3238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3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6056313"/>
            <a:ext cx="2873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3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895725"/>
            <a:ext cx="6477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3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6056313"/>
            <a:ext cx="93503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4685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4686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9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6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69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69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6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69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8" grpId="0"/>
      <p:bldP spid="695299" grpId="0" build="p" animBg="1"/>
      <p:bldP spid="695302" grpId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611188" y="620713"/>
            <a:ext cx="8064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34 .3. 3 نتیجه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تابع خطی              وارون پذیر است اگر وتنها اگر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r(f)=n                                                         </a:t>
            </a:r>
            <a:endParaRPr lang="fa-IR" sz="200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این نتیجه را رتبه ماتریس به ماتریس ها نیز می توان تعمیم داد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کنید          ماتریسی       باشد . هر یک از سطرهای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عضوی از   می گیریم . مثلاً سطر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>
                <a:cs typeface="B Nazanin" pitchFamily="2" charset="-78"/>
              </a:rPr>
              <a:t> ام را با     نشان می دهیم . داریم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مجموعه                  یک زیر فضا از    تولید می کند . این زیر فضا را با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نشان می دهیم .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96331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7582" y="2585291"/>
            <a:ext cx="837836" cy="215806"/>
          </a:xfrm>
          <a:noFill/>
        </p:spPr>
      </p:pic>
      <p:pic>
        <p:nvPicPr>
          <p:cNvPr id="6963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4652963"/>
            <a:ext cx="358775" cy="315912"/>
          </a:xfrm>
          <a:noFill/>
        </p:spPr>
      </p:pic>
      <p:pic>
        <p:nvPicPr>
          <p:cNvPr id="696324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3141663"/>
            <a:ext cx="609600" cy="209550"/>
          </a:xfrm>
          <a:noFill/>
        </p:spPr>
      </p:pic>
      <p:pic>
        <p:nvPicPr>
          <p:cNvPr id="69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068638"/>
            <a:ext cx="9366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963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149725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1557338"/>
            <a:ext cx="122396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1692275" y="1628775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6963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3573463"/>
            <a:ext cx="276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5709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5710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9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9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9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9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/>
      <p:bldP spid="696326" grpId="0" animBg="1"/>
      <p:bldP spid="696329" grpId="0" animBg="1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673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73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755650" y="44450"/>
            <a:ext cx="777716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35. 3. 3 تعریف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بعد زیر فضای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a-IR" sz="2400">
                <a:cs typeface="B Nazanin" pitchFamily="2" charset="-78"/>
              </a:rPr>
              <a:t> را رتبه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می نامیم و آن را با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r(A)</a:t>
            </a:r>
            <a:r>
              <a:rPr lang="fa-IR" sz="2400">
                <a:cs typeface="B Nazanin" pitchFamily="2" charset="-78"/>
              </a:rPr>
              <a:t> نشان می دهیم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بنا به تعریف بُعد 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r(A)</a:t>
            </a:r>
            <a:r>
              <a:rPr lang="fa-IR" sz="2400">
                <a:cs typeface="B Nazanin" pitchFamily="2" charset="-78"/>
              </a:rPr>
              <a:t> بیشترین تعداد بردارهای مستقل خطی مجموعه                  است . بنابراین             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97350" name="Text Box 6"/>
          <p:cNvSpPr txBox="1">
            <a:spLocks noChangeArrowheads="1"/>
          </p:cNvSpPr>
          <p:nvPr/>
        </p:nvSpPr>
        <p:spPr bwMode="auto">
          <a:xfrm>
            <a:off x="1116013" y="2492375"/>
            <a:ext cx="75088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36 .3 .3 مثال</a:t>
            </a:r>
            <a:r>
              <a:rPr lang="fa-IR" sz="2400">
                <a:solidFill>
                  <a:srgbClr val="336699"/>
                </a:solidFill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سطرهای ماتریس مربع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عبارتند از                          به راحتی دیده می شود که           مستقل خطی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9735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1989138"/>
            <a:ext cx="1368425" cy="352425"/>
          </a:xfrm>
          <a:noFill/>
        </p:spPr>
      </p:pic>
      <p:sp>
        <p:nvSpPr>
          <p:cNvPr id="697352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5027613" y="1168400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9735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2060575"/>
            <a:ext cx="1008063" cy="342900"/>
          </a:xfrm>
          <a:noFill/>
        </p:spPr>
      </p:pic>
      <p:pic>
        <p:nvPicPr>
          <p:cNvPr id="6973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717925"/>
            <a:ext cx="1257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35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510088"/>
            <a:ext cx="20891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35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4437063"/>
            <a:ext cx="7397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357" name="Rectangle 13"/>
          <p:cNvSpPr>
            <a:spLocks noChangeArrowheads="1"/>
          </p:cNvSpPr>
          <p:nvPr/>
        </p:nvSpPr>
        <p:spPr bwMode="auto">
          <a:xfrm>
            <a:off x="4787900" y="5516563"/>
            <a:ext cx="3709988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r(A)=2</a:t>
            </a:r>
            <a:r>
              <a:rPr lang="fa-IR" sz="2400">
                <a:cs typeface="B Nazanin" pitchFamily="2" charset="-78"/>
              </a:rPr>
              <a:t> توجه می کنیم که </a:t>
            </a:r>
          </a:p>
        </p:txBody>
      </p:sp>
      <p:pic>
        <p:nvPicPr>
          <p:cNvPr id="69735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6165850"/>
            <a:ext cx="143986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6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6973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69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69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69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69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1000"/>
                                        <p:tgtEl>
                                          <p:spTgt spid="69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6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9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69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9" grpId="0"/>
      <p:bldP spid="697350" grpId="0"/>
      <p:bldP spid="697352" grpId="0" build="p" animBg="1"/>
      <p:bldP spid="697357" grpId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775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775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-323850" y="44450"/>
            <a:ext cx="92170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r>
              <a:rPr lang="fa-IR" sz="2400">
                <a:cs typeface="B Nazanin" pitchFamily="2" charset="-78"/>
              </a:rPr>
              <a:t> رتبه ماتریس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برابر است با </a:t>
            </a:r>
            <a:r>
              <a:rPr lang="fa-IR" sz="2000">
                <a:cs typeface="Times New Roman" pitchFamily="18" charset="0"/>
              </a:rPr>
              <a:t>3</a:t>
            </a:r>
            <a:r>
              <a:rPr lang="fa-IR" sz="2400">
                <a:cs typeface="B Nazanin" pitchFamily="2" charset="-78"/>
              </a:rPr>
              <a:t>. توجه می کنیم که بزرگترین دترمینان غیر صفر حاصل از آن نیز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 است . در قضیه زیر ویژگیهایی از ماتریس و رتبه تابع خطی را بیان می کنیم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9837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196975" y="447675"/>
            <a:ext cx="3279775" cy="2185988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9837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88913"/>
            <a:ext cx="2159000" cy="1490662"/>
          </a:xfrm>
          <a:noFill/>
        </p:spPr>
      </p:pic>
      <p:sp>
        <p:nvSpPr>
          <p:cNvPr id="698376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835025" y="2786063"/>
            <a:ext cx="3281363" cy="2187575"/>
          </a:xfrm>
        </p:spPr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98377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8459788" y="2420938"/>
            <a:ext cx="433387" cy="236537"/>
          </a:xfrm>
          <a:noFill/>
        </p:spPr>
      </p:pic>
      <p:sp>
        <p:nvSpPr>
          <p:cNvPr id="698378" name="Text Box 10"/>
          <p:cNvSpPr txBox="1">
            <a:spLocks noChangeArrowheads="1"/>
          </p:cNvSpPr>
          <p:nvPr/>
        </p:nvSpPr>
        <p:spPr bwMode="auto">
          <a:xfrm>
            <a:off x="7720013" y="3519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 sz="2400">
              <a:cs typeface="B Nazanin" pitchFamily="2" charset="-78"/>
            </a:endParaRPr>
          </a:p>
        </p:txBody>
      </p:sp>
      <p:sp>
        <p:nvSpPr>
          <p:cNvPr id="698379" name="Text Box 11"/>
          <p:cNvSpPr txBox="1">
            <a:spLocks noChangeArrowheads="1"/>
          </p:cNvSpPr>
          <p:nvPr/>
        </p:nvSpPr>
        <p:spPr bwMode="auto">
          <a:xfrm>
            <a:off x="-612775" y="2924175"/>
            <a:ext cx="936148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37 .3. 3 قضیه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می کنیم                تابعی خطی با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باشد.ویژگیهای زیر برقرارند.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r(A)=r(f)</a:t>
            </a:r>
            <a:r>
              <a:rPr lang="en-US" sz="2400">
                <a:cs typeface="B Nazanin" pitchFamily="2" charset="-78"/>
              </a:rPr>
              <a:t> </a:t>
            </a: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r(A)</a:t>
            </a:r>
            <a:r>
              <a:rPr lang="fa-IR" sz="2400">
                <a:cs typeface="B Nazanin" pitchFamily="2" charset="-78"/>
              </a:rPr>
              <a:t> تعداد سطرهای بزرگترین دترمینان غیر صفر حاصل از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است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اگر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m=n</a:t>
            </a:r>
            <a:r>
              <a:rPr lang="fa-IR" sz="2400">
                <a:cs typeface="B Nazanin" pitchFamily="2" charset="-78"/>
              </a:rPr>
              <a:t> آنگاه   وجود دارد اگر وتنها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r(A)=n</a:t>
            </a:r>
            <a:r>
              <a:rPr lang="fa-IR" sz="2400">
                <a:cs typeface="B Nazanin" pitchFamily="2" charset="-78"/>
              </a:rPr>
              <a:t> و لذا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r(A)=n</a:t>
            </a:r>
            <a:r>
              <a:rPr lang="fa-IR" sz="2400">
                <a:cs typeface="B Nazanin" pitchFamily="2" charset="-78"/>
              </a:rPr>
              <a:t> معادل است با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69838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5445125"/>
            <a:ext cx="2873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8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0" y="4887913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8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789363"/>
            <a:ext cx="1296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8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5949950"/>
            <a:ext cx="936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6983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69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6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6983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6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6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69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69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69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69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3" grpId="0"/>
      <p:bldP spid="698374" grpId="0" build="p" animBg="1"/>
      <p:bldP spid="698376" grpId="0" build="p" animBg="1"/>
      <p:bldP spid="698378" grpId="0"/>
      <p:bldP spid="6983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1331913" y="836613"/>
            <a:ext cx="721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                        پس                     . بنابراين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1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654050"/>
            <a:ext cx="38163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746250"/>
            <a:ext cx="3960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755650" y="3017838"/>
            <a:ext cx="77247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8 . 2 . 1 قضيه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تابع                       روی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و         دنباله ای از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اعضای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 که به          همگراست . در این صورت دنباله   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f(a)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همگراست.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13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933825"/>
            <a:ext cx="13668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911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4652963"/>
            <a:ext cx="5778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4581525"/>
            <a:ext cx="7000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731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732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4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/>
      <p:bldP spid="441349" grpId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78486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sz="36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هدف این قسمت بررسی </a:t>
            </a:r>
            <a:r>
              <a:rPr lang="fa-IR" sz="2400" b="1" i="1">
                <a:solidFill>
                  <a:srgbClr val="FA6306"/>
                </a:solidFill>
                <a:cs typeface="B Nazanin" pitchFamily="2" charset="-78"/>
              </a:rPr>
              <a:t>حلپذیری</a:t>
            </a:r>
            <a:r>
              <a:rPr lang="fa-IR" sz="2400">
                <a:cs typeface="B Nazanin" pitchFamily="2" charset="-78"/>
              </a:rPr>
              <a:t> و حل دستگاههای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>
                <a:cs typeface="B Nazanin" pitchFamily="2" charset="-78"/>
              </a:rPr>
              <a:t> معادله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مجهولی است . برای این منظور روشی به نام روش </a:t>
            </a:r>
            <a:r>
              <a:rPr lang="fa-IR" sz="2400" b="1" i="1">
                <a:solidFill>
                  <a:srgbClr val="FA6306"/>
                </a:solidFill>
                <a:cs typeface="B Nazanin" pitchFamily="2" charset="-78"/>
              </a:rPr>
              <a:t>حذفی گاوس -جردن</a:t>
            </a:r>
            <a:r>
              <a:rPr lang="fa-IR" sz="2400">
                <a:cs typeface="B Nazanin" pitchFamily="2" charset="-78"/>
              </a:rPr>
              <a:t> معرفی می کنیم . معرفی این روش نیازمند ابزارهای خاصی به نام عملهای </a:t>
            </a:r>
            <a:r>
              <a:rPr lang="fa-IR" sz="2400" b="1" i="1">
                <a:solidFill>
                  <a:srgbClr val="FA6306"/>
                </a:solidFill>
                <a:cs typeface="B Nazanin" pitchFamily="2" charset="-78"/>
              </a:rPr>
              <a:t>سطری مقدماتی</a:t>
            </a:r>
            <a:r>
              <a:rPr lang="fa-IR" sz="2400">
                <a:cs typeface="B Nazanin" pitchFamily="2" charset="-78"/>
              </a:rPr>
              <a:t> است . به هر عمل سطری مقدماتی یک </a:t>
            </a:r>
            <a:r>
              <a:rPr lang="fa-IR" sz="2400" b="1" i="1">
                <a:solidFill>
                  <a:srgbClr val="FA6306"/>
                </a:solidFill>
                <a:cs typeface="B Nazanin" pitchFamily="2" charset="-78"/>
              </a:rPr>
              <a:t>ماتریس مربع نامنفرد</a:t>
            </a:r>
            <a:r>
              <a:rPr lang="fa-IR" sz="2400">
                <a:cs typeface="B Nazanin" pitchFamily="2" charset="-78"/>
              </a:rPr>
              <a:t> به نام </a:t>
            </a:r>
            <a:r>
              <a:rPr lang="fa-IR" sz="2400" b="1" i="1">
                <a:solidFill>
                  <a:srgbClr val="FA6306"/>
                </a:solidFill>
                <a:cs typeface="B Nazanin" pitchFamily="2" charset="-78"/>
              </a:rPr>
              <a:t>ماتریس مقدماتی</a:t>
            </a:r>
            <a:r>
              <a:rPr lang="fa-IR" sz="2400">
                <a:cs typeface="B Nazanin" pitchFamily="2" charset="-78"/>
              </a:rPr>
              <a:t> این عمل وابسته است . از این رو ، ضمن معرفی روش گاوس _جردن این ماتریسها را نیز معرفی می کنیم .از جمله دستاوردهای جنبی روش گاوس – جردن روشی جهت محاسبه وارون و رتبه ماتریس است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1692275" y="188913"/>
            <a:ext cx="5688013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>
            <a:off x="898525" y="10525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1752600" y="325438"/>
            <a:ext cx="56991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200">
                <a:solidFill>
                  <a:srgbClr val="800000"/>
                </a:solidFill>
                <a:cs typeface="B Nazanin" pitchFamily="2" charset="-78"/>
              </a:rPr>
              <a:t>4. 3 حل دستگاههای معادله های خطی</a:t>
            </a:r>
            <a:endParaRPr lang="en-US" sz="3200">
              <a:solidFill>
                <a:srgbClr val="800000"/>
              </a:solidFill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8775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8776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993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99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4" grpId="0"/>
      <p:bldP spid="699395" grpId="0" animBg="1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89799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9800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00421" name="Text Box 5"/>
          <p:cNvSpPr txBox="1">
            <a:spLocks noChangeArrowheads="1"/>
          </p:cNvSpPr>
          <p:nvPr/>
        </p:nvSpPr>
        <p:spPr bwMode="auto">
          <a:xfrm>
            <a:off x="1116013" y="115888"/>
            <a:ext cx="75612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علاوه بر روش گاوس- جردن می توان دستگاههای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cs typeface="B Nazanin" pitchFamily="2" charset="-78"/>
              </a:rPr>
              <a:t> معادله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مجهولی را به استفاده از دترمینان ماتریس ضرایب مورد بررسی قرار داد .این روش برای دستگاهی که دترمینان مذکور صفر نباشد ، به فرمول کرامر برای جواب دستگاه منجر می شود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دترمینان ماتریس ضرایب دستگاه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معادله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cs typeface="B Nazanin" pitchFamily="2" charset="-78"/>
              </a:rPr>
              <a:t> مجهولی 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(1)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004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997200"/>
            <a:ext cx="331152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0423" name="Rectangle 7"/>
          <p:cNvSpPr>
            <a:spLocks noChangeArrowheads="1"/>
          </p:cNvSpPr>
          <p:nvPr/>
        </p:nvSpPr>
        <p:spPr bwMode="auto">
          <a:xfrm>
            <a:off x="7956550" y="4941888"/>
            <a:ext cx="7016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یعنی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004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157788"/>
            <a:ext cx="194468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0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0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0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70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1" grpId="0"/>
      <p:bldP spid="700423" grpId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7416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غیر صفر باشد ، آنگاه دستگاه (1) فقط یک جواب به صورت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دارد ، که در آن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0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981075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773238"/>
            <a:ext cx="24495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1445" name="Rectangle 5"/>
          <p:cNvSpPr>
            <a:spLocks noChangeArrowheads="1"/>
          </p:cNvSpPr>
          <p:nvPr/>
        </p:nvSpPr>
        <p:spPr bwMode="auto">
          <a:xfrm>
            <a:off x="755650" y="3505200"/>
            <a:ext cx="792162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1. 4. 3 قضیه (دستور کرامر)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 نمادهای فوق داریم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(2)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در آن   از قرار دادن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به جای ستون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a-IR" sz="2400">
                <a:cs typeface="B Nazanin" pitchFamily="2" charset="-78"/>
              </a:rPr>
              <a:t> ام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به دست می آید ، یعنی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01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946650"/>
            <a:ext cx="2303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082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082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7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7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0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2" grpId="0"/>
      <p:bldP spid="701445" grpId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481013"/>
            <a:ext cx="42481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549275"/>
            <a:ext cx="3317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2468" name="Text Box 4"/>
          <p:cNvSpPr txBox="1">
            <a:spLocks noChangeArrowheads="1"/>
          </p:cNvSpPr>
          <p:nvPr/>
        </p:nvSpPr>
        <p:spPr bwMode="auto">
          <a:xfrm>
            <a:off x="1116013" y="1628775"/>
            <a:ext cx="7561262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2. 4.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در مورد دستگاه معادله های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داریم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چون               (محاسبه کنید) ، پس دستورهای کرامر را می توان به کار برد .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02469" name="Rectangle 5"/>
          <p:cNvSpPr>
            <a:spLocks noChangeArrowheads="1"/>
          </p:cNvSpPr>
          <p:nvPr/>
        </p:nvSpPr>
        <p:spPr bwMode="auto">
          <a:xfrm>
            <a:off x="1668463" y="2384425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024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976563"/>
            <a:ext cx="15128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24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4560888"/>
            <a:ext cx="3743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24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5784850"/>
            <a:ext cx="12969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1850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1851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7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7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70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70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70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/>
      <p:bldP spid="702469" grpId="0" animBg="1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287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287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03493" name="Text Box 5"/>
          <p:cNvSpPr txBox="1">
            <a:spLocks noChangeArrowheads="1"/>
          </p:cNvSpPr>
          <p:nvPr/>
        </p:nvSpPr>
        <p:spPr bwMode="auto">
          <a:xfrm>
            <a:off x="1692275" y="-26988"/>
            <a:ext cx="68246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داریم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البته با استفاده از وارون ماتریس نیز می توان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>
                <a:cs typeface="B Nazanin" pitchFamily="2" charset="-78"/>
              </a:rPr>
              <a:t> را محاسبه کرد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034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49275"/>
            <a:ext cx="6840538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3495" name="Rectangle 7"/>
          <p:cNvSpPr>
            <a:spLocks noChangeArrowheads="1"/>
          </p:cNvSpPr>
          <p:nvPr/>
        </p:nvSpPr>
        <p:spPr bwMode="auto">
          <a:xfrm>
            <a:off x="1524000" y="7493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034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068638"/>
            <a:ext cx="42481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3497" name="Rectangle 9"/>
          <p:cNvSpPr>
            <a:spLocks noChangeArrowheads="1"/>
          </p:cNvSpPr>
          <p:nvPr/>
        </p:nvSpPr>
        <p:spPr bwMode="auto">
          <a:xfrm>
            <a:off x="6300788" y="4581525"/>
            <a:ext cx="2182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دستگاه معادله های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034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581525"/>
            <a:ext cx="19431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7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3" grpId="0"/>
      <p:bldP spid="703495" grpId="0" animBg="1"/>
      <p:bldP spid="703497" grpId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389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389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04517" name="Text Box 5"/>
          <p:cNvSpPr txBox="1">
            <a:spLocks noChangeArrowheads="1"/>
          </p:cNvSpPr>
          <p:nvPr/>
        </p:nvSpPr>
        <p:spPr bwMode="auto">
          <a:xfrm>
            <a:off x="3808413" y="44450"/>
            <a:ext cx="46751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معادل است با معادله ماتریسی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AX=B                                                            </a:t>
            </a:r>
            <a:endParaRPr lang="fa-IR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در آن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045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2647950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45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2647950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4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539875"/>
            <a:ext cx="460851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21" name="Text Box 9"/>
          <p:cNvSpPr txBox="1">
            <a:spLocks noChangeArrowheads="1"/>
          </p:cNvSpPr>
          <p:nvPr/>
        </p:nvSpPr>
        <p:spPr bwMode="auto">
          <a:xfrm>
            <a:off x="288925" y="3074988"/>
            <a:ext cx="86042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چون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det A=0</a:t>
            </a:r>
            <a:r>
              <a:rPr lang="fa-IR" sz="2400">
                <a:cs typeface="B Nazanin" pitchFamily="2" charset="-78"/>
              </a:rPr>
              <a:t>(چرا؟) پس دستگاه جواب ندارد یا بیشتر از یک جواب دارد . البته با اندکی محاسبه در می یابیم که این دستگاه جواب ندارد . برای راحت تر شدن کار می توان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u=-y+z</a:t>
            </a:r>
            <a:r>
              <a:rPr lang="fa-IR" sz="2400">
                <a:cs typeface="B Nazanin" pitchFamily="2" charset="-78"/>
              </a:rPr>
              <a:t> انتخاب کرد . دستگاهی از معادله های خطی را که دست کم یک جواب داشته باشد سازگار و در غیراین صورت ناسازگار می نامیم .</a:t>
            </a:r>
          </a:p>
          <a:p>
            <a:pPr algn="just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تعیین سازگاری یا ناسازگاری یک دستگاه از معادله های خطی با استفاده از عملهای سطری مقدماتی به راحتی صورت می گیرد .</a:t>
            </a:r>
            <a:endParaRPr lang="en-US" sz="2400"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7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70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70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70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0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7" grpId="0"/>
      <p:bldP spid="704521" grpId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491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491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pic>
        <p:nvPicPr>
          <p:cNvPr id="705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92375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2" name="Text Box 6"/>
          <p:cNvSpPr txBox="1">
            <a:spLocks noChangeArrowheads="1"/>
          </p:cNvSpPr>
          <p:nvPr/>
        </p:nvSpPr>
        <p:spPr bwMode="auto">
          <a:xfrm>
            <a:off x="323850" y="-26988"/>
            <a:ext cx="8532813" cy="465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4. 4. 3 تعریف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یک دستگاه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>
                <a:cs typeface="B Nazanin" pitchFamily="2" charset="-78"/>
              </a:rPr>
              <a:t> معادله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cs typeface="B Nazanin" pitchFamily="2" charset="-78"/>
              </a:rPr>
              <a:t> مجهولی داده شده است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هر یک از عملهای</a:t>
            </a:r>
            <a:r>
              <a:rPr lang="fa-IR" sz="20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    1 )</a:t>
            </a:r>
            <a:r>
              <a:rPr lang="fa-IR" sz="2400">
                <a:cs typeface="B Nazanin" pitchFamily="2" charset="-78"/>
              </a:rPr>
              <a:t> دو معادله را جا به جا کنیم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   2 )</a:t>
            </a:r>
            <a:r>
              <a:rPr lang="fa-IR" sz="2400">
                <a:cs typeface="B Nazanin" pitchFamily="2" charset="-78"/>
              </a:rPr>
              <a:t> معادله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a-IR" sz="2400">
                <a:cs typeface="B Nazanin" pitchFamily="2" charset="-78"/>
              </a:rPr>
              <a:t> ام را با معادله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a-IR" sz="2400">
                <a:cs typeface="B Nazanin" pitchFamily="2" charset="-78"/>
              </a:rPr>
              <a:t> ام        جمع و نتیجه را به جای معادله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ام قرار دهیم (معادله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a-IR" sz="2400">
                <a:cs typeface="B Nazanin" pitchFamily="2" charset="-78"/>
              </a:rPr>
              <a:t> ام در جای خود می ماند )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   3 )</a:t>
            </a:r>
            <a:r>
              <a:rPr lang="fa-IR" sz="2400">
                <a:cs typeface="B Nazanin" pitchFamily="2" charset="-78"/>
              </a:rPr>
              <a:t> معادله ای را در عدد غیر صفری چون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ضرب کنیم .</a:t>
            </a:r>
            <a:endParaRPr lang="en-US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05543" name="Rectangle 7"/>
          <p:cNvSpPr>
            <a:spLocks noChangeArrowheads="1"/>
          </p:cNvSpPr>
          <p:nvPr/>
        </p:nvSpPr>
        <p:spPr bwMode="auto">
          <a:xfrm>
            <a:off x="0" y="4789488"/>
            <a:ext cx="8983663" cy="173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ماتریس ضرایب وماتریس افزوده دستگاه حاصل ازاعمال یک یا چند عمل سطری مقدماتی بر این دستگاه را به ترتیب هم ارز سطری ماتریس ضرایب و ماتریس افزوده دستگاه اصلی می نامیم .</a:t>
            </a:r>
            <a:endParaRPr lang="fa-IR" sz="2400">
              <a:solidFill>
                <a:srgbClr val="FA6306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2" grpId="0"/>
      <p:bldP spid="705543" grpId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594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594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95939" name="Text Box 5"/>
          <p:cNvSpPr txBox="1">
            <a:spLocks noChangeArrowheads="1"/>
          </p:cNvSpPr>
          <p:nvPr/>
        </p:nvSpPr>
        <p:spPr bwMode="auto">
          <a:xfrm>
            <a:off x="755650" y="1787525"/>
            <a:ext cx="79930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86042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با هرعمل سطری مقدماتی روی یک دستگاه یک ماتریس مربع        متناظر است ، بطوری که وقتی از طرف چپ در ماتریس افزوده دستگاه  ضرب شود ، ماتریس افزوده دستگاه حاصل از اعمال این عمل سطری مقدماتی در دستگاه اصلی بدست می آید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این ماتریس را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ماتریس مقدماتی</a:t>
            </a:r>
            <a:r>
              <a:rPr lang="fa-IR" sz="2400">
                <a:cs typeface="B Nazanin" pitchFamily="2" charset="-78"/>
              </a:rPr>
              <a:t> می نامند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2959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76250"/>
            <a:ext cx="5635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684213" y="3254375"/>
            <a:ext cx="7632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06569" name="Text Box 9"/>
          <p:cNvSpPr txBox="1">
            <a:spLocks noChangeArrowheads="1"/>
          </p:cNvSpPr>
          <p:nvPr/>
        </p:nvSpPr>
        <p:spPr bwMode="auto">
          <a:xfrm>
            <a:off x="1116013" y="3094038"/>
            <a:ext cx="748823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5. 4.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دستگاه سه معادله سه مجهولی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در نظر می گیریم .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1524000" y="3798888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0657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535488"/>
            <a:ext cx="19431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6" grpId="0"/>
      <p:bldP spid="706568" grpId="0"/>
      <p:bldP spid="706569" grpId="0"/>
      <p:bldP spid="706570" grpId="0" animBg="1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697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697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07589" name="Text Box 5"/>
          <p:cNvSpPr txBox="1">
            <a:spLocks noChangeArrowheads="1"/>
          </p:cNvSpPr>
          <p:nvPr/>
        </p:nvSpPr>
        <p:spPr bwMode="auto">
          <a:xfrm>
            <a:off x="684213" y="563563"/>
            <a:ext cx="76327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1187450" y="44450"/>
            <a:ext cx="74882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صورت ماتریسی این دستگاه عبارت است از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0759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692150"/>
            <a:ext cx="2808287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93" name="Text Box 9"/>
          <p:cNvSpPr txBox="1">
            <a:spLocks noChangeArrowheads="1"/>
          </p:cNvSpPr>
          <p:nvPr/>
        </p:nvSpPr>
        <p:spPr bwMode="auto">
          <a:xfrm>
            <a:off x="1258888" y="1989138"/>
            <a:ext cx="7416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 تعویض جای معادله های اول ودوم ، این دستگاه به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( </a:t>
            </a:r>
            <a:r>
              <a:rPr lang="en-US" sz="2400">
                <a:solidFill>
                  <a:srgbClr val="FA6306"/>
                </a:solidFill>
                <a:latin typeface="B Nazanin" pitchFamily="2" charset="-78"/>
                <a:cs typeface="B Nazanin" pitchFamily="2" charset="-78"/>
              </a:rPr>
              <a:t>*</a:t>
            </a:r>
            <a:r>
              <a:rPr lang="fa-IR" sz="2400">
                <a:cs typeface="B Nazanin" pitchFamily="2" charset="-78"/>
              </a:rPr>
              <a:t>)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تبدیل می شود . مشاهده می کنیم که صورت ماتریسی این دستگاه جدید عبارت است از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07594" name="Rectangle 10"/>
          <p:cNvSpPr>
            <a:spLocks noChangeArrowheads="1"/>
          </p:cNvSpPr>
          <p:nvPr/>
        </p:nvSpPr>
        <p:spPr bwMode="auto">
          <a:xfrm>
            <a:off x="1524000" y="2909888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075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92375"/>
            <a:ext cx="2087563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59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941888"/>
            <a:ext cx="316865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0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0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0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0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0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0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0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0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9" grpId="0"/>
      <p:bldP spid="707590" grpId="0"/>
      <p:bldP spid="707591" grpId="0" animBg="1"/>
      <p:bldP spid="707593" grpId="0"/>
      <p:bldP spid="707594" grpId="0" animBg="1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2"/>
          <p:cNvSpPr txBox="1">
            <a:spLocks noChangeArrowheads="1"/>
          </p:cNvSpPr>
          <p:nvPr/>
        </p:nvSpPr>
        <p:spPr bwMode="auto">
          <a:xfrm>
            <a:off x="684213" y="260350"/>
            <a:ext cx="8064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حال در ماتریس واحد     عمل فوق را اعمال می کنیم و بدست می آوریم.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این ماتریس را از طرف چپ در ماتریس افزوده دستگاه اصلی ضرب می کنیم</a:t>
            </a:r>
          </a:p>
        </p:txBody>
      </p:sp>
      <p:pic>
        <p:nvPicPr>
          <p:cNvPr id="70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836613"/>
            <a:ext cx="15113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636838"/>
            <a:ext cx="460851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86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76250"/>
            <a:ext cx="43338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4" name="Rectangle 6"/>
          <p:cNvSpPr>
            <a:spLocks noChangeArrowheads="1"/>
          </p:cNvSpPr>
          <p:nvPr/>
        </p:nvSpPr>
        <p:spPr bwMode="auto">
          <a:xfrm>
            <a:off x="395288" y="4508500"/>
            <a:ext cx="83534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مشاهده می کنیم که ماتریس حاصل ماتریس افزوده دستگاه ( </a:t>
            </a:r>
            <a:r>
              <a:rPr lang="en-US" sz="2400">
                <a:solidFill>
                  <a:srgbClr val="FA6306"/>
                </a:solidFill>
                <a:latin typeface="B Nazanin" pitchFamily="2" charset="-78"/>
                <a:cs typeface="B Nazanin" pitchFamily="2" charset="-78"/>
              </a:rPr>
              <a:t>*</a:t>
            </a:r>
            <a:r>
              <a:rPr lang="fa-IR" sz="2400">
                <a:cs typeface="B Nazanin" pitchFamily="2" charset="-78"/>
              </a:rPr>
              <a:t>) است بنابراین،    ماتریسی است مقدماتی که با ضرب آن در هر ماتریس سطرهای اول و دوم این ماتریس جا به جا می شوند.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086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5229225"/>
            <a:ext cx="358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7993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994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0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0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0" grpId="0"/>
      <p:bldP spid="7086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323850" y="425450"/>
            <a:ext cx="81565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 . 2 . 1 مثال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تابــــع      (رادیـــکال)روی         پیــــوسته است . بنابراين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268413"/>
            <a:ext cx="3730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341438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147888"/>
            <a:ext cx="36004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4" name="Text Box 6"/>
          <p:cNvSpPr txBox="1">
            <a:spLocks noChangeArrowheads="1"/>
          </p:cNvSpPr>
          <p:nvPr/>
        </p:nvSpPr>
        <p:spPr bwMode="auto">
          <a:xfrm>
            <a:off x="395288" y="3573463"/>
            <a:ext cx="81581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دانیــــم که تابــــع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f(x)=ln(1+x)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روی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 &gt;-1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پیوستــــه است .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همچنین  می دانیم که                    . بنابراين            همگراست و 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23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7515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3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4335463"/>
            <a:ext cx="9080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3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5300663"/>
            <a:ext cx="604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175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75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  <p:bldP spid="442374" grpId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299014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9015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09637" name="Text Box 5"/>
          <p:cNvSpPr txBox="1">
            <a:spLocks noChangeArrowheads="1"/>
          </p:cNvSpPr>
          <p:nvPr/>
        </p:nvSpPr>
        <p:spPr bwMode="auto">
          <a:xfrm>
            <a:off x="179388" y="0"/>
            <a:ext cx="867727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7. 4. 3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       چون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را در نظر می گیریم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1-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را تحویل شده سطری می نامیم اگر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اولین درایه غیر صفر (در صورت وجود ) هر سطر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برابر با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a-IR" sz="2400">
                <a:cs typeface="B Nazanin" pitchFamily="2" charset="-78"/>
              </a:rPr>
              <a:t>باشد.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همه درایه های ستونی از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که شامل اولین درایه غیر صفر سطری از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fa-IR" sz="2400">
                <a:cs typeface="B Nazanin" pitchFamily="2" charset="-78"/>
              </a:rPr>
              <a:t> برابر با صفرباشند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2-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400">
                <a:cs typeface="B Nazanin" pitchFamily="2" charset="-78"/>
              </a:rPr>
              <a:t> را تحویل شده سطری پلکانی می نامیم اگر تحویل شده سطری باشد و در شرایط زیر هم صدق کند .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7096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981075"/>
            <a:ext cx="609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9639" name="Text Box 7"/>
          <p:cNvSpPr txBox="1">
            <a:spLocks noChangeArrowheads="1"/>
          </p:cNvSpPr>
          <p:nvPr/>
        </p:nvSpPr>
        <p:spPr bwMode="auto">
          <a:xfrm>
            <a:off x="250825" y="4575175"/>
            <a:ext cx="8532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اولین درایه غیر صفر هر سطر از اولین درایه غیر صفر سطری بعدی به ستون اول (دست چپ ) نزدیکتر باشد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r>
              <a:rPr lang="fa-IR" sz="2400">
                <a:cs typeface="B Nazanin" pitchFamily="2" charset="-78"/>
              </a:rPr>
              <a:t> بعد از سطری که همه درایه های آن صفرند ، سطر غیر صفری وجود نداشته باشد .</a:t>
            </a:r>
            <a:endParaRPr lang="en-US" sz="2400"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7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7" grpId="0"/>
      <p:bldP spid="709639" grpId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004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004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10661" name="Text Box 5"/>
          <p:cNvSpPr txBox="1">
            <a:spLocks noChangeArrowheads="1"/>
          </p:cNvSpPr>
          <p:nvPr/>
        </p:nvSpPr>
        <p:spPr bwMode="auto">
          <a:xfrm>
            <a:off x="971550" y="44450"/>
            <a:ext cx="76327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10. 4. 3 مثال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با انجام عملهای سطری مقدماتی ماتریس زیر را به یک ماتریس تحویل شده سطری پلکانی تبدیل می کنیم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106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916113"/>
            <a:ext cx="16573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63" name="Text Box 7"/>
          <p:cNvSpPr txBox="1">
            <a:spLocks noChangeArrowheads="1"/>
          </p:cNvSpPr>
          <p:nvPr/>
        </p:nvSpPr>
        <p:spPr bwMode="auto">
          <a:xfrm>
            <a:off x="1187450" y="3016250"/>
            <a:ext cx="7559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</p:txBody>
      </p:sp>
      <p:pic>
        <p:nvPicPr>
          <p:cNvPr id="7106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132138"/>
            <a:ext cx="38893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6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360863"/>
            <a:ext cx="41005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1" grpId="0"/>
      <p:bldP spid="710663" grpId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106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106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757488"/>
            <a:ext cx="554513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539750" y="4054475"/>
            <a:ext cx="81375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رابطه فوق نکته های بسیاری را بیان می کند . اول این که این رابطه نشان می دهد که    وجود دارد و برابر است با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در آن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>
                <a:cs typeface="B Nazanin" pitchFamily="2" charset="-78"/>
              </a:rPr>
              <a:t> ماتریس واحد      است .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116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4810125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6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278438"/>
            <a:ext cx="54006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68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767263"/>
            <a:ext cx="358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69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6430963"/>
            <a:ext cx="4333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69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287338"/>
            <a:ext cx="5041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1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6" grpId="0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755650" y="765175"/>
            <a:ext cx="7812088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اگر هنگام انجام عملهای سطری مقدماتی روی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جهت پیدا کردن هم ارز تحویل شده سطری پلکانی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، این عملها را روی ماتریس واحد هم اندازه با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a-IR" sz="2400">
                <a:cs typeface="B Nazanin" pitchFamily="2" charset="-78"/>
              </a:rPr>
              <a:t> نیز انجام دهیم به محض تبدیل شدن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به ماتریس واحد ، ماتریس واحد نیز به وارون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تبدیل می شود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دوم اینکه از این رابطه نتیجه می شود که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حاصلضربی از ماتریس های مقدماتی است ، البته این تجزیه یکتا نیست و به ترتیب انجام عملهای سطری مقدماتی بستگی دارد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متذکر می شویم که اگر بعداً نیازی به ذکر عملهای سطری مقدماتی نباشد ، می توان از درج آنها خودداری کرد .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2084" name="Rectangle 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2085" name="Rectangle 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1000"/>
                                        <p:tgtEl>
                                          <p:spTgt spid="7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/>
      <p:bldP spid="712706" grpId="1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311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311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13733" name="Text Box 5"/>
          <p:cNvSpPr txBox="1">
            <a:spLocks noChangeArrowheads="1"/>
          </p:cNvSpPr>
          <p:nvPr/>
        </p:nvSpPr>
        <p:spPr bwMode="auto">
          <a:xfrm>
            <a:off x="539750" y="-103188"/>
            <a:ext cx="8208963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13. 4. 3 مثال</a:t>
            </a:r>
            <a:r>
              <a:rPr lang="fa-IR" sz="2400">
                <a:solidFill>
                  <a:srgbClr val="336699"/>
                </a:solidFill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کاربرد عملهای سطری مقدماتی در حل دستگاههای معادله های خطی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خواهیم سازگاری یا عدم سازگاری دستگاه چهار معادله سه مجهولی زیر را تعیین می کنیم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13734" name="Rectangle 6"/>
          <p:cNvSpPr>
            <a:spLocks noChangeArrowheads="1"/>
          </p:cNvSpPr>
          <p:nvPr/>
        </p:nvSpPr>
        <p:spPr bwMode="auto">
          <a:xfrm>
            <a:off x="1524000" y="60166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137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25288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900113" y="3284538"/>
            <a:ext cx="76327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 استفاده از هم ارز سطری ، ماتریس افزوده دستگاه را به صورت ساده تری می نویسیم . ماتریس افزوده دستگاه عبارت است</a:t>
            </a:r>
          </a:p>
        </p:txBody>
      </p:sp>
      <p:pic>
        <p:nvPicPr>
          <p:cNvPr id="7137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5126038"/>
            <a:ext cx="25209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3" grpId="0"/>
      <p:bldP spid="713734" grpId="0" animBg="1"/>
      <p:bldP spid="713736" grpId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2"/>
          <p:cNvSpPr txBox="1">
            <a:spLocks noChangeArrowheads="1"/>
          </p:cNvSpPr>
          <p:nvPr/>
        </p:nvSpPr>
        <p:spPr bwMode="auto">
          <a:xfrm>
            <a:off x="36513" y="531813"/>
            <a:ext cx="856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 ضرب سطر اول به ترتیب در </a:t>
            </a:r>
            <a:r>
              <a:rPr lang="fa-IR" sz="2000">
                <a:cs typeface="Times New Roman" pitchFamily="18" charset="0"/>
              </a:rPr>
              <a:t>2-</a:t>
            </a:r>
            <a:r>
              <a:rPr lang="fa-IR" sz="2400">
                <a:cs typeface="B Nazanin" pitchFamily="2" charset="-78"/>
              </a:rPr>
              <a:t>،</a:t>
            </a:r>
            <a:r>
              <a:rPr lang="fa-IR" sz="2000">
                <a:cs typeface="Times New Roman" pitchFamily="18" charset="0"/>
              </a:rPr>
              <a:t>1</a:t>
            </a:r>
            <a:r>
              <a:rPr lang="fa-IR" sz="2400">
                <a:cs typeface="B Nazanin" pitchFamily="2" charset="-78"/>
              </a:rPr>
              <a:t>، </a:t>
            </a:r>
            <a:r>
              <a:rPr lang="fa-IR" sz="2000">
                <a:cs typeface="Times New Roman" pitchFamily="18" charset="0"/>
              </a:rPr>
              <a:t>3-</a:t>
            </a:r>
            <a:r>
              <a:rPr lang="fa-IR" sz="2400">
                <a:cs typeface="B Nazanin" pitchFamily="2" charset="-78"/>
              </a:rPr>
              <a:t> و جمع حاصل به ترتیب با سطرهای دوم ، سوم و چهارم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تبدیل می شود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14755" name="Text Box 3"/>
          <p:cNvSpPr txBox="1">
            <a:spLocks noChangeArrowheads="1"/>
          </p:cNvSpPr>
          <p:nvPr/>
        </p:nvSpPr>
        <p:spPr bwMode="auto">
          <a:xfrm>
            <a:off x="612775" y="1808163"/>
            <a:ext cx="75612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ماتریس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 ادامه این روش صورت تحویل شده سطری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به صورت زیر به دست می آید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1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9263" y="2528888"/>
            <a:ext cx="25209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4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63" y="4976813"/>
            <a:ext cx="187325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036050" cy="6858000"/>
            <a:chOff x="0" y="-17"/>
            <a:chExt cx="5692" cy="4320"/>
          </a:xfrm>
        </p:grpSpPr>
        <p:sp>
          <p:nvSpPr>
            <p:cNvPr id="304135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4136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4" grpId="0"/>
      <p:bldP spid="714755" grpId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Text Box 2"/>
          <p:cNvSpPr txBox="1">
            <a:spLocks noChangeArrowheads="1"/>
          </p:cNvSpPr>
          <p:nvPr/>
        </p:nvSpPr>
        <p:spPr bwMode="auto">
          <a:xfrm>
            <a:off x="827088" y="981075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 sz="2400">
              <a:cs typeface="B Nazanin" pitchFamily="2" charset="-78"/>
            </a:endParaRPr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539750" y="1431925"/>
            <a:ext cx="80645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755650" y="620713"/>
            <a:ext cx="78486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دستگاه اصلی هم ارز معادله ماتریسی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ویا هم ارز دستگاه معادله های زیر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است .آخرین معادله که یک تناقض است ، نشان می دهد که دستگاه ناسازگار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157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341438"/>
            <a:ext cx="208915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57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141663"/>
            <a:ext cx="7016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516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516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1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1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1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71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8" grpId="0"/>
      <p:bldP spid="715779" grpId="0"/>
      <p:bldP spid="715780" grpId="0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/>
        </p:nvSpPr>
        <p:spPr bwMode="auto">
          <a:xfrm>
            <a:off x="539750" y="204788"/>
            <a:ext cx="802005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endParaRPr lang="fa-IR" sz="36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وجود پایه های متعدد برای فضای برداری   این امکان را فراهم می آورد که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برای مقاصد مختلف از پایه های متفاوت و مناسب استفاده کنیم .از آنجا که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هر پایه (مرتب) یک دستگاه مختصات برای     فراهم می کند ، این بدان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معناست که مثلاً اگر در دستگاه مختصات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معادله خم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به صورت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باشد ، ممکن است در دستگاه مختصاتی چون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uov</a:t>
            </a:r>
            <a:r>
              <a:rPr lang="fa-IR" sz="2400">
                <a:cs typeface="B Nazanin" pitchFamily="2" charset="-78"/>
              </a:rPr>
              <a:t> این معادله را به صورت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ساده تری بنویسیم و به این ترتیب امکان شناسایی کامل خم را مهیا کنیم .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1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789363"/>
            <a:ext cx="23050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123950"/>
            <a:ext cx="3587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276475"/>
            <a:ext cx="3587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06" name="Rectangle 6"/>
          <p:cNvSpPr>
            <a:spLocks noChangeArrowheads="1"/>
          </p:cNvSpPr>
          <p:nvPr/>
        </p:nvSpPr>
        <p:spPr bwMode="auto">
          <a:xfrm>
            <a:off x="2700338" y="188913"/>
            <a:ext cx="3743325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716807" name="Line 7"/>
          <p:cNvSpPr>
            <a:spLocks noChangeShapeType="1"/>
          </p:cNvSpPr>
          <p:nvPr/>
        </p:nvSpPr>
        <p:spPr bwMode="auto">
          <a:xfrm>
            <a:off x="898525" y="10525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2843213" y="260350"/>
            <a:ext cx="34528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3600">
                <a:solidFill>
                  <a:srgbClr val="800000"/>
                </a:solidFill>
                <a:cs typeface="B Nazanin" pitchFamily="2" charset="-78"/>
              </a:rPr>
              <a:t>5. 3 تبدیل مختصات</a:t>
            </a:r>
            <a:endParaRPr lang="en-US" sz="3600">
              <a:solidFill>
                <a:srgbClr val="800000"/>
              </a:solidFill>
              <a:cs typeface="B Nazanin" pitchFamily="2" charset="-7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6186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6187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68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2" grpId="0"/>
      <p:bldP spid="716806" grpId="0" animBg="1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Text Box 2"/>
          <p:cNvSpPr txBox="1">
            <a:spLocks noChangeArrowheads="1"/>
          </p:cNvSpPr>
          <p:nvPr/>
        </p:nvSpPr>
        <p:spPr bwMode="auto">
          <a:xfrm>
            <a:off x="34925" y="427038"/>
            <a:ext cx="8642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برای رسیدن به این هدف لازم است قبلاً مفاهیمی چون ویژه بردار و ویژه مقدار یک ماتریس مربع و نیز مفهوم ماتریس های متشابه را بدانیم . خواهیم دید که ویژه بردارهای یک ماتریس      یک پایه برای     است . این پایه در بسیاری موارد برای مقاصد این درس کفایت خواهد کرد .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1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630363"/>
            <a:ext cx="4016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28" name="Rectangle 4"/>
          <p:cNvSpPr>
            <a:spLocks noChangeArrowheads="1"/>
          </p:cNvSpPr>
          <p:nvPr/>
        </p:nvSpPr>
        <p:spPr bwMode="auto">
          <a:xfrm>
            <a:off x="1308100" y="1685925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178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73238"/>
            <a:ext cx="58896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30" name="Rectangle 6"/>
          <p:cNvSpPr>
            <a:spLocks noChangeArrowheads="1"/>
          </p:cNvSpPr>
          <p:nvPr/>
        </p:nvSpPr>
        <p:spPr bwMode="auto">
          <a:xfrm>
            <a:off x="684213" y="2746375"/>
            <a:ext cx="770413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1. 5. 3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می کنیم                تابعی خطی باشد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بردار        متعلق به    را یک ویژه بردار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می نامیم اگر عددی چون  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وجود داشته باشد که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این صورت    را یک ویژه مقدار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می نامیم .</a:t>
            </a:r>
          </a:p>
        </p:txBody>
      </p:sp>
      <p:pic>
        <p:nvPicPr>
          <p:cNvPr id="7178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609975"/>
            <a:ext cx="1296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4240213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988" y="4186238"/>
            <a:ext cx="3587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259263"/>
            <a:ext cx="6492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267325"/>
            <a:ext cx="11525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1150" y="5915025"/>
            <a:ext cx="1793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7214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7215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71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71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7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7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71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71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71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6" grpId="0"/>
      <p:bldP spid="717828" grpId="0" animBg="1"/>
      <p:bldP spid="717830" grpId="0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ext Box 2"/>
          <p:cNvSpPr txBox="1">
            <a:spLocks noChangeArrowheads="1"/>
          </p:cNvSpPr>
          <p:nvPr/>
        </p:nvSpPr>
        <p:spPr bwMode="auto">
          <a:xfrm>
            <a:off x="527050" y="385763"/>
            <a:ext cx="8066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کنید                تابع همانی باشد ، در این صورت به ازای هر       ،  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I(V)=V</a:t>
            </a:r>
            <a:r>
              <a:rPr lang="fa-IR" sz="2400">
                <a:cs typeface="B Nazanin" pitchFamily="2" charset="-78"/>
              </a:rPr>
              <a:t>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1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528638"/>
            <a:ext cx="12239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850" y="6016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22225" y="1519238"/>
            <a:ext cx="85820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بنابراین معادله </a:t>
            </a:r>
            <a:r>
              <a:rPr lang="fa-IR" sz="2000">
                <a:cs typeface="B Nazanin" pitchFamily="2" charset="-78"/>
              </a:rPr>
              <a:t>(1)</a:t>
            </a:r>
            <a:r>
              <a:rPr lang="fa-IR" sz="2400">
                <a:cs typeface="B Nazanin" pitchFamily="2" charset="-78"/>
              </a:rPr>
              <a:t> را می توان به صورت </a:t>
            </a:r>
          </a:p>
          <a:p>
            <a:pPr>
              <a:lnSpc>
                <a:spcPct val="150000"/>
              </a:lnSpc>
            </a:pPr>
            <a:r>
              <a:rPr lang="fa-IR" sz="2000">
                <a:cs typeface="B Nazanin" pitchFamily="2" charset="-78"/>
              </a:rPr>
              <a:t>(2)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نوشت ، و لذا ویژه بردارهای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عضوهای غیر صفر هسته تابع خطی       هستند . به عبارت دیگر هر ویژه بردار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ریشه غیر صفری از معادله </a:t>
            </a:r>
            <a:r>
              <a:rPr lang="fa-IR" sz="2000">
                <a:cs typeface="Times New Roman" pitchFamily="18" charset="0"/>
              </a:rPr>
              <a:t>(2)</a:t>
            </a:r>
            <a:r>
              <a:rPr lang="fa-IR" sz="2400">
                <a:cs typeface="B Nazanin" pitchFamily="2" charset="-78"/>
              </a:rPr>
              <a:t> است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4198938" y="3986213"/>
            <a:ext cx="4379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2. 5.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ویژه بردارها و ویژه مقدارهای تابع خطی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پیدا می کنیم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188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39963"/>
            <a:ext cx="30972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5499100"/>
            <a:ext cx="40338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8850" y="2762250"/>
            <a:ext cx="6667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823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823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1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1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1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71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1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1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/>
      <p:bldP spid="718853" grpId="0"/>
      <p:bldP spid="7188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719138"/>
          </a:xfrm>
        </p:spPr>
        <p:txBody>
          <a:bodyPr/>
          <a:lstStyle/>
          <a:p>
            <a:pPr algn="r" eaLnBrk="1" hangingPunct="1"/>
            <a:r>
              <a:rPr lang="fa-IR" sz="2400" smtClean="0">
                <a:cs typeface="B Nazanin" pitchFamily="2" charset="-78"/>
              </a:rPr>
              <a:t>کتاب حاضرشامل  5  فصل با عنا وين زيراست:</a:t>
            </a:r>
            <a:endParaRPr lang="en-US" sz="2400" smtClean="0">
              <a:cs typeface="B Nazanin" pitchFamily="2" charset="-78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84313"/>
            <a:ext cx="8531225" cy="1008062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fa-IR" b="1" smtClean="0">
                <a:solidFill>
                  <a:srgbClr val="990000"/>
                </a:solidFill>
                <a:cs typeface="B Nazanin" pitchFamily="2" charset="-78"/>
              </a:rPr>
              <a:t>فصل اول:</a:t>
            </a:r>
            <a:r>
              <a:rPr lang="fa-IR" b="1" smtClean="0">
                <a:solidFill>
                  <a:srgbClr val="000066"/>
                </a:solidFill>
                <a:cs typeface="B Nazanin" pitchFamily="2" charset="-78"/>
              </a:rPr>
              <a:t> </a:t>
            </a:r>
            <a:r>
              <a:rPr lang="fa-IR" sz="2800" smtClean="0">
                <a:solidFill>
                  <a:schemeClr val="accent2"/>
                </a:solidFill>
                <a:cs typeface="B Nazanin" pitchFamily="2" charset="-78"/>
              </a:rPr>
              <a:t>دنباله وسری</a:t>
            </a:r>
          </a:p>
          <a:p>
            <a:pPr algn="r" eaLnBrk="1" hangingPunct="1">
              <a:lnSpc>
                <a:spcPct val="90000"/>
              </a:lnSpc>
            </a:pPr>
            <a:r>
              <a:rPr lang="fa-IR" sz="2400" smtClean="0">
                <a:solidFill>
                  <a:schemeClr val="tx2"/>
                </a:solidFill>
                <a:cs typeface="B Nazanin" pitchFamily="2" charset="-78"/>
              </a:rPr>
              <a:t>که شامل 86 اسلاید می باشد.</a:t>
            </a:r>
            <a:endParaRPr lang="en-US" sz="2400" b="1" smtClean="0">
              <a:solidFill>
                <a:srgbClr val="000066"/>
              </a:solidFill>
              <a:cs typeface="B Nazanin" pitchFamily="2" charset="-78"/>
            </a:endParaRP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755650" y="1989138"/>
            <a:ext cx="77771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solidFill>
                  <a:srgbClr val="990000"/>
                </a:solidFill>
                <a:cs typeface="B Nazanin" pitchFamily="2" charset="-78"/>
              </a:rPr>
              <a:t>فصل دوم:</a:t>
            </a:r>
            <a:r>
              <a:rPr lang="fa-IR" sz="2800" b="1">
                <a:solidFill>
                  <a:srgbClr val="000066"/>
                </a:solidFill>
                <a:cs typeface="B Nazanin" pitchFamily="2" charset="-78"/>
              </a:rPr>
              <a:t> </a:t>
            </a:r>
            <a:r>
              <a:rPr lang="fa-IR" sz="2400">
                <a:solidFill>
                  <a:schemeClr val="accent2"/>
                </a:solidFill>
                <a:cs typeface="B Nazanin" pitchFamily="2" charset="-78"/>
              </a:rPr>
              <a:t>هندسه تحلیلی</a:t>
            </a:r>
          </a:p>
          <a:p>
            <a:r>
              <a:rPr lang="fa-IR" sz="2400">
                <a:cs typeface="B Nazanin" pitchFamily="2" charset="-78"/>
              </a:rPr>
              <a:t>که شامل 100 اسلاید می باشد.</a:t>
            </a:r>
            <a:endParaRPr lang="en-US" sz="2800" b="1">
              <a:solidFill>
                <a:srgbClr val="000066"/>
              </a:solidFill>
              <a:cs typeface="B Nazanin" pitchFamily="2" charset="-78"/>
            </a:endParaRPr>
          </a:p>
        </p:txBody>
      </p:sp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827088" y="3935413"/>
            <a:ext cx="77041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solidFill>
                  <a:srgbClr val="990000"/>
                </a:solidFill>
                <a:cs typeface="B Nazanin" pitchFamily="2" charset="-78"/>
              </a:rPr>
              <a:t>فصل سوم:</a:t>
            </a:r>
            <a:r>
              <a:rPr lang="fa-IR" sz="2800" b="1">
                <a:solidFill>
                  <a:srgbClr val="000066"/>
                </a:solidFill>
                <a:cs typeface="B Nazanin" pitchFamily="2" charset="-78"/>
              </a:rPr>
              <a:t> </a:t>
            </a:r>
            <a:r>
              <a:rPr lang="fa-IR" sz="2400">
                <a:solidFill>
                  <a:schemeClr val="accent2"/>
                </a:solidFill>
                <a:cs typeface="B Nazanin" pitchFamily="2" charset="-78"/>
              </a:rPr>
              <a:t>جبر خطی</a:t>
            </a:r>
          </a:p>
          <a:p>
            <a:r>
              <a:rPr lang="fa-IR" sz="2400">
                <a:cs typeface="B Nazanin" pitchFamily="2" charset="-78"/>
              </a:rPr>
              <a:t>که شامل147 اسلاید می باشد.</a:t>
            </a:r>
          </a:p>
          <a:p>
            <a:endParaRPr lang="fa-IR" sz="2800" b="1">
              <a:solidFill>
                <a:srgbClr val="990000"/>
              </a:solidFill>
              <a:cs typeface="B Nazanin" pitchFamily="2" charset="-78"/>
            </a:endParaRPr>
          </a:p>
          <a:p>
            <a:r>
              <a:rPr lang="fa-IR" sz="2800" b="1">
                <a:solidFill>
                  <a:srgbClr val="990000"/>
                </a:solidFill>
                <a:cs typeface="B Nazanin" pitchFamily="2" charset="-78"/>
              </a:rPr>
              <a:t>فصل چهارم: </a:t>
            </a:r>
            <a:r>
              <a:rPr lang="fa-IR" sz="2400">
                <a:solidFill>
                  <a:schemeClr val="accent2"/>
                </a:solidFill>
                <a:cs typeface="B Nazanin" pitchFamily="2" charset="-78"/>
              </a:rPr>
              <a:t>رویه ها و دیگر دستگاههای مختصات</a:t>
            </a:r>
          </a:p>
          <a:p>
            <a:r>
              <a:rPr lang="fa-IR" sz="2400">
                <a:cs typeface="B Nazanin" pitchFamily="2" charset="-78"/>
              </a:rPr>
              <a:t>که شامل 42 اسلاید می باشد.</a:t>
            </a:r>
          </a:p>
          <a:p>
            <a:endParaRPr lang="fa-IR" sz="2800" b="1">
              <a:solidFill>
                <a:srgbClr val="990000"/>
              </a:solidFill>
              <a:cs typeface="B Nazanin" pitchFamily="2" charset="-78"/>
            </a:endParaRPr>
          </a:p>
          <a:p>
            <a:r>
              <a:rPr lang="fa-IR" sz="2800" b="1">
                <a:solidFill>
                  <a:srgbClr val="990000"/>
                </a:solidFill>
                <a:cs typeface="B Nazanin" pitchFamily="2" charset="-78"/>
              </a:rPr>
              <a:t>فصل پنجم: </a:t>
            </a:r>
            <a:r>
              <a:rPr lang="fa-IR" sz="2400">
                <a:solidFill>
                  <a:schemeClr val="accent2"/>
                </a:solidFill>
                <a:cs typeface="B Nazanin" pitchFamily="2" charset="-78"/>
              </a:rPr>
              <a:t>توابع برداری یک متغیره</a:t>
            </a:r>
          </a:p>
          <a:p>
            <a:r>
              <a:rPr lang="fa-IR" sz="2400">
                <a:cs typeface="B Nazanin" pitchFamily="2" charset="-78"/>
              </a:rPr>
              <a:t>که شامل 104 اسلاید می باشد.</a:t>
            </a:r>
            <a:endParaRPr lang="fa-IR" sz="2800" b="1">
              <a:cs typeface="B Nazanin" pitchFamily="2" charset="-78"/>
            </a:endParaRPr>
          </a:p>
          <a:p>
            <a:endParaRPr lang="en-US" sz="3600" b="1">
              <a:cs typeface="B Nazanin" pitchFamily="2" charset="-78"/>
            </a:endParaRPr>
          </a:p>
        </p:txBody>
      </p:sp>
      <p:sp>
        <p:nvSpPr>
          <p:cNvPr id="414728" name="Rectangle 8"/>
          <p:cNvSpPr>
            <a:spLocks noChangeArrowheads="1"/>
          </p:cNvSpPr>
          <p:nvPr/>
        </p:nvSpPr>
        <p:spPr bwMode="auto">
          <a:xfrm>
            <a:off x="3563938" y="44450"/>
            <a:ext cx="2235200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3563938" y="117475"/>
            <a:ext cx="2252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فهرست مطالب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  <p:bldP spid="414723" grpId="0" build="p"/>
      <p:bldP spid="414725" grpId="0"/>
      <p:bldP spid="414726" grpId="0"/>
      <p:bldP spid="414728" grpId="0" animBg="1"/>
      <p:bldP spid="4147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3851275" y="333375"/>
            <a:ext cx="2017713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3995738" y="404813"/>
            <a:ext cx="1749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1 .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3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سری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79406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شرکتپذیری عمل جمع روی مجموعـــــه اعداد حقيقی (مختلط) موجب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شود که مجمــــوع هر تعداد متنــــاهی                     از اعـــداد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معنـــی دار باشد و به روش یکتایــی به صورت                         نشان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داده شــود. با وجود این، مجمـــوع بینهایت عــدد دارای معنای روشنـی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نیست. در این قسمت مفهوم مجمــــوع بینهایت عدد را  با معرفی سـری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ارائـــه مــی دهیم.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33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506663"/>
            <a:ext cx="12969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3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213100"/>
            <a:ext cx="1489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9" name="Line 7"/>
          <p:cNvSpPr>
            <a:spLocks noChangeShapeType="1"/>
          </p:cNvSpPr>
          <p:nvPr/>
        </p:nvSpPr>
        <p:spPr bwMode="auto">
          <a:xfrm>
            <a:off x="827088" y="1412875"/>
            <a:ext cx="7632700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777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778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nimBg="1"/>
      <p:bldP spid="443395" grpId="0"/>
      <p:bldP spid="443396" grpId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Text Box 2"/>
          <p:cNvSpPr txBox="1">
            <a:spLocks noChangeArrowheads="1"/>
          </p:cNvSpPr>
          <p:nvPr/>
        </p:nvSpPr>
        <p:spPr bwMode="auto">
          <a:xfrm>
            <a:off x="1116013" y="284163"/>
            <a:ext cx="7294562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برای این منظور معادله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یا دستگاه معادله های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نسبت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حل می کنیم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1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724025"/>
            <a:ext cx="40322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308350"/>
            <a:ext cx="1727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5541963"/>
            <a:ext cx="26654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09255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9256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Text Box 2"/>
          <p:cNvSpPr txBox="1">
            <a:spLocks noChangeArrowheads="1"/>
          </p:cNvSpPr>
          <p:nvPr/>
        </p:nvSpPr>
        <p:spPr bwMode="auto">
          <a:xfrm>
            <a:off x="827088" y="482600"/>
            <a:ext cx="77771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دانیم که این دستگاه جواب غیر صفر دارد اگر وتنها اگر دترمینان ضرایب آن صفر باشد ، یعنی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یا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ویژه مقدارهای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عبارت اند از 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20899" name="Rectangle 3"/>
          <p:cNvSpPr>
            <a:spLocks noChangeArrowheads="1"/>
          </p:cNvSpPr>
          <p:nvPr/>
        </p:nvSpPr>
        <p:spPr bwMode="auto">
          <a:xfrm>
            <a:off x="1668463" y="4445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2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619250"/>
            <a:ext cx="208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075" y="2195513"/>
            <a:ext cx="8636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02" name="Rectangle 6"/>
          <p:cNvSpPr>
            <a:spLocks noChangeArrowheads="1"/>
          </p:cNvSpPr>
          <p:nvPr/>
        </p:nvSpPr>
        <p:spPr bwMode="auto">
          <a:xfrm>
            <a:off x="1668463" y="4445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209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276600"/>
            <a:ext cx="720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-125413" y="4076700"/>
            <a:ext cx="8874126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حال هر یک از این مقدارها  را در دستگاه معادله های ( </a:t>
            </a:r>
            <a:r>
              <a:rPr lang="en-US" sz="2400">
                <a:solidFill>
                  <a:srgbClr val="FA6306"/>
                </a:solidFill>
                <a:latin typeface="B Nazanin" pitchFamily="2" charset="-78"/>
                <a:cs typeface="B Nazanin" pitchFamily="2" charset="-78"/>
              </a:rPr>
              <a:t>*</a:t>
            </a:r>
            <a:r>
              <a:rPr lang="fa-IR" sz="2400">
                <a:cs typeface="B Nazanin" pitchFamily="2" charset="-78"/>
              </a:rPr>
              <a:t>) قرار می دهیم ودستگاه را حل می کنیم تا ویژه بردارهای وابسته به این ویژه مقدار بدست آیند 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10282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0283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2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2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2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2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8" grpId="0"/>
      <p:bldP spid="720899" grpId="0" animBg="1"/>
      <p:bldP spid="720902" grpId="0" animBg="1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ChangeArrowheads="1"/>
          </p:cNvSpPr>
          <p:nvPr/>
        </p:nvSpPr>
        <p:spPr bwMode="auto">
          <a:xfrm>
            <a:off x="3702050" y="344488"/>
            <a:ext cx="4827588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به ازای       دستگاه به صورت   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می آید ، مشاهده که هر بردار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به صورت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با شرط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y=x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یک جواب این دستگاه است .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</p:txBody>
      </p:sp>
      <p:sp>
        <p:nvSpPr>
          <p:cNvPr id="721923" name="Rectangle 3"/>
          <p:cNvSpPr>
            <a:spLocks noChangeArrowheads="1"/>
          </p:cNvSpPr>
          <p:nvPr/>
        </p:nvSpPr>
        <p:spPr bwMode="auto">
          <a:xfrm>
            <a:off x="1258888" y="1697038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2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8913" y="561975"/>
            <a:ext cx="5746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1063625"/>
            <a:ext cx="136683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363" y="2503488"/>
            <a:ext cx="7921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0" y="4160838"/>
            <a:ext cx="8623300" cy="301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بردارهای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ویژه بردارهای متعلق به ویژه مقدار       هستند . یکی از این ویژه بردارها با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fa-IR" sz="2400">
              <a:cs typeface="B Nazanin" pitchFamily="2" charset="-78"/>
            </a:endParaRPr>
          </a:p>
        </p:txBody>
      </p:sp>
      <p:pic>
        <p:nvPicPr>
          <p:cNvPr id="7219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8825" y="4521200"/>
            <a:ext cx="165576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5949950"/>
            <a:ext cx="5746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036050" cy="6858000"/>
            <a:chOff x="0" y="-17"/>
            <a:chExt cx="5692" cy="4320"/>
          </a:xfrm>
        </p:grpSpPr>
        <p:sp>
          <p:nvSpPr>
            <p:cNvPr id="311307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1308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2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2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2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2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72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7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2" grpId="0"/>
      <p:bldP spid="721923" grpId="0" animBg="1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1233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233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22949" name="Text Box 5"/>
          <p:cNvSpPr txBox="1">
            <a:spLocks noChangeArrowheads="1"/>
          </p:cNvSpPr>
          <p:nvPr/>
        </p:nvSpPr>
        <p:spPr bwMode="auto">
          <a:xfrm>
            <a:off x="215900" y="138113"/>
            <a:ext cx="86042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انتخاب            به صورت زیر بدست می آید 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طول این ویژه بردارمساوی است با </a:t>
            </a:r>
            <a:r>
              <a:rPr lang="fa-IR" sz="2000">
                <a:cs typeface="B Nazanin" pitchFamily="2" charset="-78"/>
              </a:rPr>
              <a:t>1</a:t>
            </a:r>
            <a:r>
              <a:rPr lang="fa-IR" sz="2400">
                <a:cs typeface="B Nazanin" pitchFamily="2" charset="-78"/>
              </a:rPr>
              <a:t> و لذا    برداری یکه ؛ ویژه بردار یکه است .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229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98425"/>
            <a:ext cx="792162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936750"/>
            <a:ext cx="296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836613"/>
            <a:ext cx="115093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953" name="Text Box 9"/>
          <p:cNvSpPr txBox="1">
            <a:spLocks noChangeArrowheads="1"/>
          </p:cNvSpPr>
          <p:nvPr/>
        </p:nvSpPr>
        <p:spPr bwMode="auto">
          <a:xfrm>
            <a:off x="971550" y="2540000"/>
            <a:ext cx="7777163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به ازای        ، دستگاه ( </a:t>
            </a:r>
            <a:r>
              <a:rPr lang="en-US" sz="2400">
                <a:solidFill>
                  <a:srgbClr val="FA6306"/>
                </a:solidFill>
                <a:latin typeface="B Nazanin" pitchFamily="2" charset="-78"/>
                <a:cs typeface="B Nazanin" pitchFamily="2" charset="-78"/>
              </a:rPr>
              <a:t>*</a:t>
            </a:r>
            <a:r>
              <a:rPr lang="fa-IR" sz="2400">
                <a:cs typeface="B Nazanin" pitchFamily="2" charset="-78"/>
              </a:rPr>
              <a:t>) به صورت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می آید . هر جواب غیر صفر این دستگاه به صورت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است . بنابراین هر یک از بردارهای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229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2682875"/>
            <a:ext cx="727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5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3213100"/>
            <a:ext cx="12239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5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5876925"/>
            <a:ext cx="1944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5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5013325"/>
            <a:ext cx="2952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2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72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72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7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2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2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2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9" grpId="0"/>
      <p:bldP spid="722953" grpId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ChangeArrowheads="1"/>
          </p:cNvSpPr>
          <p:nvPr/>
        </p:nvSpPr>
        <p:spPr bwMode="auto">
          <a:xfrm>
            <a:off x="142875" y="279400"/>
            <a:ext cx="8407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یک ویژه بردار متعلق به         است . ویژه بردار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به ازای           به دست می آید ، دارای طول واحد و لذا ویژه برداری یکه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2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423863"/>
            <a:ext cx="727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1150938" y="3338513"/>
            <a:ext cx="74882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برای کاربردهای بعدی خلاصه حل مثال فوق را بیان می کنیم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ماتریس تابع خطی          را تشکیل دادیم .</a:t>
            </a:r>
          </a:p>
        </p:txBody>
      </p:sp>
      <p:pic>
        <p:nvPicPr>
          <p:cNvPr id="72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1071563"/>
            <a:ext cx="14398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9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3" y="1935163"/>
            <a:ext cx="7921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9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750" y="4059238"/>
            <a:ext cx="792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976" name="Rectangle 8"/>
          <p:cNvSpPr>
            <a:spLocks noChangeArrowheads="1"/>
          </p:cNvSpPr>
          <p:nvPr/>
        </p:nvSpPr>
        <p:spPr bwMode="auto">
          <a:xfrm>
            <a:off x="69850" y="4922838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دترمینان این ماتریس را مساوی با صفر قرار دادیم و با حل معادله حاصل مقدارهای   را بدست آوردیم . این مقدارها همان ویژه مقدارهای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هستند .</a:t>
            </a:r>
          </a:p>
        </p:txBody>
      </p:sp>
      <p:pic>
        <p:nvPicPr>
          <p:cNvPr id="7239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5213" y="5643563"/>
            <a:ext cx="204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036050" cy="6858000"/>
            <a:chOff x="0" y="-17"/>
            <a:chExt cx="5692" cy="4320"/>
          </a:xfrm>
        </p:grpSpPr>
        <p:sp>
          <p:nvSpPr>
            <p:cNvPr id="31335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335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2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2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2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7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2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0" grpId="0"/>
      <p:bldP spid="723972" grpId="0"/>
      <p:bldP spid="723976" grpId="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1437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437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24997" name="Rectangle 5"/>
          <p:cNvSpPr>
            <a:spLocks noChangeArrowheads="1"/>
          </p:cNvSpPr>
          <p:nvPr/>
        </p:nvSpPr>
        <p:spPr bwMode="auto">
          <a:xfrm>
            <a:off x="179388" y="338138"/>
            <a:ext cx="87852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هر یک از ویژه مقدارهای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را در معادله ماتریسی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قرار دادیم و ویژه بردارهای وابسته به آن را پیدا کردیم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ت )</a:t>
            </a:r>
            <a:r>
              <a:rPr lang="fa-IR" sz="2400">
                <a:cs typeface="B Nazanin" pitchFamily="2" charset="-78"/>
              </a:rPr>
              <a:t> به ازای هر ویژه مقدار یک ویژه بردار با طول واحد انتخاب کردیم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مشاهده می کنیم که در این روش معادله                    نقش ویژه ای ایفا می کند و لذا نام ویژه ای هم دارد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249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800" y="836613"/>
            <a:ext cx="145256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9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63825"/>
            <a:ext cx="1439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000" name="Text Box 8"/>
          <p:cNvSpPr txBox="1">
            <a:spLocks noChangeArrowheads="1"/>
          </p:cNvSpPr>
          <p:nvPr/>
        </p:nvSpPr>
        <p:spPr bwMode="auto">
          <a:xfrm>
            <a:off x="144463" y="3886200"/>
            <a:ext cx="874871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3 .5 .3 تعریف</a:t>
            </a:r>
            <a:r>
              <a:rPr lang="fa-IR" sz="2400">
                <a:solidFill>
                  <a:srgbClr val="336699"/>
                </a:solidFill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می کنیم                 تابع خطی و           ماتریس آن باشد . در این صورت ماتریس تابع خطی           به صورت زیر است.</a:t>
            </a:r>
          </a:p>
        </p:txBody>
      </p:sp>
      <p:pic>
        <p:nvPicPr>
          <p:cNvPr id="7250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749800"/>
            <a:ext cx="1296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500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6813" y="4749800"/>
            <a:ext cx="9366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500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5334000"/>
            <a:ext cx="7921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2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2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2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72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72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72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1000"/>
                                        <p:tgtEl>
                                          <p:spTgt spid="72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7" grpId="0"/>
      <p:bldP spid="725000" grpId="0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1540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540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611188" y="1751013"/>
            <a:ext cx="79216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این ماتریس را ویژه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، معادله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معادله مشخصه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و چند جمله ای درجه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cs typeface="B Nazanin" pitchFamily="2" charset="-78"/>
              </a:rPr>
              <a:t> ام طرف چپ معادله را چند جمله ای مشخصه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می نامیم . روشن است که ریشه های معادله مشخصه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ویژه مقدارهای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هستند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26022" name="Text Box 6"/>
          <p:cNvSpPr txBox="1">
            <a:spLocks noChangeArrowheads="1"/>
          </p:cNvSpPr>
          <p:nvPr/>
        </p:nvSpPr>
        <p:spPr bwMode="auto">
          <a:xfrm>
            <a:off x="3298825" y="4537075"/>
            <a:ext cx="5449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4. 5.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ماتریس تابع خطی               عبارت است از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260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6813" y="2470150"/>
            <a:ext cx="15128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60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9550" y="5976938"/>
            <a:ext cx="12969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60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3150" y="5400675"/>
            <a:ext cx="1296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60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88913"/>
            <a:ext cx="6337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2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2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1" grpId="0"/>
      <p:bldP spid="726022" grpId="0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1642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642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395288" y="333375"/>
            <a:ext cx="816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cs typeface="B Nazanin" pitchFamily="2" charset="-78"/>
              </a:rPr>
              <a:t>ویژه ماتریس ، معادله مشخصه ، ویژه بردارها ویژه مقدارهای</a:t>
            </a:r>
            <a:r>
              <a:rPr lang="fa-IR" sz="20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0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را پیدامی کنیم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2501900" y="765175"/>
            <a:ext cx="624681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ویژه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عبارت است از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لذا معادله مشخصه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را به صورت زیر به دست می آوریم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270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925" y="2206625"/>
            <a:ext cx="432117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3935413"/>
            <a:ext cx="38893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49" name="Rectangle 9"/>
          <p:cNvSpPr>
            <a:spLocks noChangeArrowheads="1"/>
          </p:cNvSpPr>
          <p:nvPr/>
        </p:nvSpPr>
        <p:spPr bwMode="auto">
          <a:xfrm>
            <a:off x="179388" y="4978400"/>
            <a:ext cx="876617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a-IR" sz="2400">
                <a:cs typeface="B Nazanin" pitchFamily="2" charset="-78"/>
              </a:rPr>
              <a:t>برای پیدا کردن ویژه بردارهای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فرض می کنیم             یک ویژه بردار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sz="2400">
                <a:cs typeface="B Nazanin" pitchFamily="2" charset="-78"/>
              </a:rPr>
              <a:t> باشد ، باید داشته باشیم :</a:t>
            </a:r>
          </a:p>
        </p:txBody>
      </p:sp>
      <p:pic>
        <p:nvPicPr>
          <p:cNvPr id="7270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994275"/>
            <a:ext cx="863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5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949950"/>
            <a:ext cx="1800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2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2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2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2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5" grpId="0"/>
      <p:bldP spid="727046" grpId="0"/>
      <p:bldP spid="727049" grpId="0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2"/>
          <p:cNvSpPr txBox="1">
            <a:spLocks noChangeArrowheads="1"/>
          </p:cNvSpPr>
          <p:nvPr/>
        </p:nvSpPr>
        <p:spPr bwMode="auto">
          <a:xfrm>
            <a:off x="900113" y="663575"/>
            <a:ext cx="76327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یا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از حل این معادله ماتریسی نسبت به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>
                <a:cs typeface="B Nazanin" pitchFamily="2" charset="-78"/>
              </a:rPr>
              <a:t>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a-IR" sz="2400">
                <a:cs typeface="B Nazanin" pitchFamily="2" charset="-78"/>
              </a:rPr>
              <a:t> ملاحظه می کنیم که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          یک ویژه بردار وابسته به ویژه مقدار       است .     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2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879475"/>
            <a:ext cx="18716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319338"/>
            <a:ext cx="9366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824163"/>
            <a:ext cx="9366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040063"/>
            <a:ext cx="5032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17448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7449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2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2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2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2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2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6" grpId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Text Box 2"/>
          <p:cNvSpPr txBox="1">
            <a:spLocks noChangeArrowheads="1"/>
          </p:cNvSpPr>
          <p:nvPr/>
        </p:nvSpPr>
        <p:spPr bwMode="auto">
          <a:xfrm>
            <a:off x="-396875" y="314325"/>
            <a:ext cx="907256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5 .5 .3 تعریف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می کنیم            ماتریس         باشد . منظور از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یک ویژه مقدار </a:t>
            </a:r>
            <a:r>
              <a:rPr lang="en-US" sz="2000" b="1">
                <a:solidFill>
                  <a:srgbClr val="FA630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عددی چون   است به طوری که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بردار غیر صفر            را یک ویژه بردار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می نامیم اگر 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72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1331913"/>
            <a:ext cx="9366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74788"/>
            <a:ext cx="52546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3525" y="1798638"/>
            <a:ext cx="1778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0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0913" y="2014538"/>
            <a:ext cx="15113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0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447925"/>
            <a:ext cx="95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09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3311525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097" name="Text Box 9"/>
          <p:cNvSpPr txBox="1">
            <a:spLocks noChangeArrowheads="1"/>
          </p:cNvSpPr>
          <p:nvPr/>
        </p:nvSpPr>
        <p:spPr bwMode="auto">
          <a:xfrm>
            <a:off x="5148263" y="3455988"/>
            <a:ext cx="34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cs typeface="B Nazanin" pitchFamily="2" charset="-78"/>
              </a:rPr>
              <a:t>یا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-144463" y="4606925"/>
            <a:ext cx="8983663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a-IR" sz="2400">
                <a:cs typeface="B Nazanin" pitchFamily="2" charset="-78"/>
              </a:rPr>
              <a:t>اکنون که با مفاهیم ویژه مقدار و ویژه بردار برای یک تابع خطی یا برای یک ماتریس آشنا شدیم ، چند نکته ضروری است 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a-IR" sz="2400">
                <a:cs typeface="B Nazanin" pitchFamily="2" charset="-78"/>
              </a:rPr>
              <a:t>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18476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8477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2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2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2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2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2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72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72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0" grpId="0"/>
      <p:bldP spid="7290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78676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 . 3 . 1 تعريف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دنباله                دنباله جدید         را با تعريف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4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298575"/>
            <a:ext cx="852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19213"/>
            <a:ext cx="433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916113"/>
            <a:ext cx="39608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395288" y="2565400"/>
            <a:ext cx="81565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نسبت می دهیم. این دنباله جدید را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یک سری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نامیم، و آن را با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نشان مــی دهیم و می خوانیم « سیـــگمای    » .     را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جمله عمـــومی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ســــری و       را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مجموع جزئی </a:t>
            </a:r>
            <a:r>
              <a:rPr lang="en-US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 می نامیم. گاه دنباله       را دنباله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مجموعهای جزئی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ســـری        می نامیم. توجه کنید که اگر تعريف کنیم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 آنگاه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44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420938"/>
            <a:ext cx="59531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284538"/>
            <a:ext cx="3095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2575" y="3284538"/>
            <a:ext cx="3095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9600" y="4032250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76700"/>
            <a:ext cx="5048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508500"/>
            <a:ext cx="666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088" y="5530850"/>
            <a:ext cx="5762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3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5873750"/>
            <a:ext cx="29829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3808" name="Rectangle 1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809" name="Rectangle 1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4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4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44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/>
      <p:bldP spid="444422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19494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9495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30117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5693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برخی ویژه مقدارهای برخی ماتریسها ممکن است اعداد حقیقی نباشد 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سوءال این است که ویژه مقدارهای کدام ماتریسها همگی حقیقی اند؟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مجموعه ویژه بردارهای تابع خطی               مستقل خطی است .</a:t>
            </a:r>
          </a:p>
        </p:txBody>
      </p:sp>
      <p:pic>
        <p:nvPicPr>
          <p:cNvPr id="7301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450" y="2492375"/>
            <a:ext cx="1296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9" name="Rectangle 7"/>
          <p:cNvSpPr>
            <a:spLocks noChangeArrowheads="1"/>
          </p:cNvSpPr>
          <p:nvPr/>
        </p:nvSpPr>
        <p:spPr bwMode="auto">
          <a:xfrm>
            <a:off x="323850" y="3551238"/>
            <a:ext cx="85312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مورد بند (الف) مثالی می آوریم و ثابت می کنیم که هر ماتریس متقارن 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حقیقی دارای ویژه مقدارهای حقیقی است . در مورد بند (ب) قضیه ای را بدون 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اثبات بیان می کنیم .</a:t>
            </a:r>
            <a:endParaRPr lang="en-US" sz="2400"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73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7" grpId="0"/>
      <p:bldP spid="730119" grpId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052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052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31141" name="Text Box 5"/>
          <p:cNvSpPr txBox="1">
            <a:spLocks noChangeArrowheads="1"/>
          </p:cNvSpPr>
          <p:nvPr/>
        </p:nvSpPr>
        <p:spPr bwMode="auto">
          <a:xfrm>
            <a:off x="900113" y="44450"/>
            <a:ext cx="777716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7. 5.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ویژه مقدارهای ماتریس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ریشه های معادله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هستند.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31142" name="Rectangle 6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311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412875"/>
            <a:ext cx="12969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81300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5" name="Text Box 9"/>
          <p:cNvSpPr txBox="1">
            <a:spLocks noChangeArrowheads="1"/>
          </p:cNvSpPr>
          <p:nvPr/>
        </p:nvSpPr>
        <p:spPr bwMode="auto">
          <a:xfrm>
            <a:off x="900113" y="3954463"/>
            <a:ext cx="76327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داریم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مشاهده می کنیم که ریشه های معادله            عبارت اند از اعداد مختلط        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11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170363"/>
            <a:ext cx="30241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575468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4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5178425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3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3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73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73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73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73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1" grpId="0"/>
      <p:bldP spid="731142" grpId="0" animBg="1"/>
      <p:bldP spid="731145" grpId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-468313" y="115888"/>
            <a:ext cx="92884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8. 5. 3 لم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ماتریس تابع خطی              متقارن باشد ، آنگاه به ازای هر       و        داریم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f(X),Y=X,f(Y)                                                      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در آن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«0»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نشانگر ضرب داخلی در     است .                        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2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2188" y="655638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979488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165" name="Rectangle 5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321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6225" y="1050925"/>
            <a:ext cx="5762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041400"/>
            <a:ext cx="7191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989138"/>
            <a:ext cx="2873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169" name="Text Box 9"/>
          <p:cNvSpPr txBox="1">
            <a:spLocks noChangeArrowheads="1"/>
          </p:cNvSpPr>
          <p:nvPr/>
        </p:nvSpPr>
        <p:spPr bwMode="auto">
          <a:xfrm>
            <a:off x="250825" y="2978150"/>
            <a:ext cx="85693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10 .5. 3 قضیه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ماتریس تابع خطی               متقارن باشد ، آنگاه تمام ویژه مقدارهای آن حقیقی هستند ، به علاوه ویژه بردارهای وابسته به ویژه مقدارهای متفاوت متعامدند و لذا مجموعه این بردارها مستقل خطی است.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21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3860800"/>
            <a:ext cx="1296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1548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1549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3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73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73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73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73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73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73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3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3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2" grpId="0"/>
      <p:bldP spid="732165" grpId="0" animBg="1"/>
      <p:bldP spid="732169" grpId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256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256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33189" name="Text Box 5"/>
          <p:cNvSpPr txBox="1">
            <a:spLocks noChangeArrowheads="1"/>
          </p:cNvSpPr>
          <p:nvPr/>
        </p:nvSpPr>
        <p:spPr bwMode="auto">
          <a:xfrm>
            <a:off x="3348038" y="44450"/>
            <a:ext cx="52133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11. 5. 3 مثال</a:t>
            </a: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درستی حکمهای قضیه قبل را در مورد ماتریس </a:t>
            </a: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بررسی می کنیم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33190" name="Rectangle 6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331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555750"/>
            <a:ext cx="20161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3635375" y="2976563"/>
            <a:ext cx="4851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  <a:r>
              <a:rPr lang="fa-IR" sz="2400">
                <a:solidFill>
                  <a:srgbClr val="336699"/>
                </a:solidFill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ویژ معادله مشخصه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عبارت است از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یا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31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352925"/>
            <a:ext cx="39592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3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9" grpId="0"/>
      <p:bldP spid="733190" grpId="0" animBg="1"/>
      <p:bldP spid="733192" grpId="0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7164388" y="404813"/>
            <a:ext cx="12525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ویا بالاخره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620713"/>
            <a:ext cx="20161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1116013" y="1268413"/>
            <a:ext cx="76327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یکی از ریشه های این معادله     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 است و دو ریشه دیگر از حل معادله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بدست می آیند . این ریشه ها عبارتند از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ویژه مقدارهای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حقیقی هستند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اکنون ویژه بردارهای وابسته به این ویژه مقدارها را بدست می آوریم  </a:t>
            </a:r>
            <a:r>
              <a:rPr lang="en-US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فرض می کنیم           ویژه برداری وابسته به ویژه مقدار       </a:t>
            </a:r>
            <a:endParaRPr lang="en-US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باشد . در این صورت باید داشته باشیم           یا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42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365625"/>
            <a:ext cx="90011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5805488"/>
            <a:ext cx="12969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5805488"/>
            <a:ext cx="936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2006600"/>
            <a:ext cx="165576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2492375"/>
            <a:ext cx="1871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1412875"/>
            <a:ext cx="6477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6013" y="4724400"/>
            <a:ext cx="6477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3597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3598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3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3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3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73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73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73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/>
      <p:bldP spid="734212" grpId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971550" y="639763"/>
            <a:ext cx="7489825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از این رو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این معادله ماتریسی معادل است با دستگاه معادله های خطی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از حل این دستگاه بدست می آوریم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در آن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a-IR" sz="2400">
                <a:cs typeface="B Nazanin" pitchFamily="2" charset="-78"/>
              </a:rPr>
              <a:t> عدد حقیقی غیر صفر دلخواهی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5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295525"/>
            <a:ext cx="13684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52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50" y="711200"/>
            <a:ext cx="309721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52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2713" y="4095750"/>
            <a:ext cx="1223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4615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4616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3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4" grpId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920037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یک ویژه بردار متناظر با ویژه مقدار         را             می نامیم،داریم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یا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مانند (الف ) این معدله را نسبت به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>
                <a:cs typeface="B Nazanin" pitchFamily="2" charset="-78"/>
              </a:rPr>
              <a:t>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a-IR" sz="2400">
                <a:cs typeface="B Nazanin" pitchFamily="2" charset="-78"/>
              </a:rPr>
              <a:t>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حل می کنیم و بدست می آوریم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در آن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a-IR" sz="2400">
                <a:cs typeface="B Nazanin" pitchFamily="2" charset="-78"/>
              </a:rPr>
              <a:t> عدد حقیقی غیر صفر دلخواهی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62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476250"/>
            <a:ext cx="973137" cy="995363"/>
          </a:xfrm>
          <a:noFill/>
        </p:spPr>
      </p:pic>
      <p:pic>
        <p:nvPicPr>
          <p:cNvPr id="7362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765175"/>
            <a:ext cx="792163" cy="346075"/>
          </a:xfrm>
          <a:noFill/>
        </p:spPr>
      </p:pic>
      <p:pic>
        <p:nvPicPr>
          <p:cNvPr id="32563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132138" y="2133600"/>
            <a:ext cx="2592387" cy="1181100"/>
          </a:xfrm>
          <a:noFill/>
        </p:spPr>
      </p:pic>
      <p:pic>
        <p:nvPicPr>
          <p:cNvPr id="73626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779838" y="3860800"/>
            <a:ext cx="1479550" cy="1541463"/>
          </a:xfrm>
          <a:noFill/>
        </p:spPr>
      </p:pic>
      <p:pic>
        <p:nvPicPr>
          <p:cNvPr id="7362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1628775"/>
            <a:ext cx="12239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5641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5642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3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3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3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3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79930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و بالاخره با اندکی محاسبه ویژه بردار متناظر با ویژه مقدار        را به صورت زیر بدست می آوریم 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در آن              دلخواه است . مشاهده می کنیم که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 و    و     دو به دو متعامدند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12763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135063"/>
            <a:ext cx="12954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143125"/>
            <a:ext cx="1079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790825"/>
            <a:ext cx="27368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3222625"/>
            <a:ext cx="296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3222625"/>
            <a:ext cx="296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8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3222625"/>
            <a:ext cx="319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0" name="Text Box 10"/>
          <p:cNvSpPr txBox="1">
            <a:spLocks noChangeArrowheads="1"/>
          </p:cNvSpPr>
          <p:nvPr/>
        </p:nvSpPr>
        <p:spPr bwMode="auto">
          <a:xfrm>
            <a:off x="323850" y="3746500"/>
            <a:ext cx="82089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در مثال فوق اگر ویژه بردارهای یکه متناظر با ویژه مقدارهای          و          و        را به ترتیب               بنامیم ، داریم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توجه کنید که                 مستقل خطی و از این رو پایه ای برای     است.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729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6725" y="3957638"/>
            <a:ext cx="7921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9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4446588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93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6375" y="3890963"/>
            <a:ext cx="6477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94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4951413"/>
            <a:ext cx="3673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95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9700" y="4446588"/>
            <a:ext cx="12239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96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8625" y="6165850"/>
            <a:ext cx="14398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97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31913" y="6165850"/>
            <a:ext cx="287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6675" name="Rectangle 1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6676" name="Rectangle 2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3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3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3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3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73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1000"/>
                                        <p:tgtEl>
                                          <p:spTgt spid="7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1000"/>
                                        <p:tgtEl>
                                          <p:spTgt spid="73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1000"/>
                                        <p:tgtEl>
                                          <p:spTgt spid="73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1000"/>
                                        <p:tgtEl>
                                          <p:spTgt spid="7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1000"/>
                                        <p:tgtEl>
                                          <p:spTgt spid="73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7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1000"/>
                                        <p:tgtEl>
                                          <p:spTgt spid="7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2" grpId="0"/>
      <p:bldP spid="737290" grpId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ext Box 2"/>
          <p:cNvSpPr txBox="1">
            <a:spLocks noChangeArrowheads="1"/>
          </p:cNvSpPr>
          <p:nvPr/>
        </p:nvSpPr>
        <p:spPr bwMode="auto">
          <a:xfrm>
            <a:off x="611188" y="587375"/>
            <a:ext cx="799306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14 .5 . 3 (ماتریس های متشابه )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کنید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دو ماتریس مربع        باشند . می گوییم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با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متشابه است اگر ماتریس نامنفرد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وجود داشته باشد بطوری که 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73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55800"/>
            <a:ext cx="11414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83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595438"/>
            <a:ext cx="5254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09" name="Text Box 5"/>
          <p:cNvSpPr txBox="1">
            <a:spLocks noChangeArrowheads="1"/>
          </p:cNvSpPr>
          <p:nvPr/>
        </p:nvSpPr>
        <p:spPr bwMode="auto">
          <a:xfrm>
            <a:off x="1476375" y="4349750"/>
            <a:ext cx="441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 sz="2400">
              <a:cs typeface="B Nazanin" pitchFamily="2" charset="-78"/>
            </a:endParaRPr>
          </a:p>
        </p:txBody>
      </p:sp>
      <p:sp>
        <p:nvSpPr>
          <p:cNvPr id="738310" name="Text Box 6"/>
          <p:cNvSpPr txBox="1">
            <a:spLocks noChangeArrowheads="1"/>
          </p:cNvSpPr>
          <p:nvPr/>
        </p:nvSpPr>
        <p:spPr bwMode="auto">
          <a:xfrm>
            <a:off x="755650" y="2819400"/>
            <a:ext cx="777716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15 . 5. 3 تعریف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مربع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را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قطری شدنی</a:t>
            </a:r>
            <a:r>
              <a:rPr lang="fa-IR" sz="2400">
                <a:cs typeface="B Nazanin" pitchFamily="2" charset="-78"/>
              </a:rPr>
              <a:t> می نامیم اگر با یک ماتریس قطری                 </a:t>
            </a:r>
            <a:r>
              <a:rPr lang="en-US" sz="2400">
                <a:cs typeface="B Nazanin" pitchFamily="2" charset="-78"/>
              </a:rPr>
              <a:t>                       </a:t>
            </a:r>
            <a:r>
              <a:rPr lang="fa-IR" sz="2400">
                <a:cs typeface="B Nazanin" pitchFamily="2" charset="-78"/>
              </a:rPr>
              <a:t>متشابه باشد . در این صورت ،</a:t>
            </a:r>
            <a:r>
              <a:rPr lang="en-GB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a-IR" sz="2400">
                <a:cs typeface="B Nazanin" pitchFamily="2" charset="-78"/>
              </a:rPr>
              <a:t> را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مشابه قطری</a:t>
            </a:r>
            <a:r>
              <a:rPr lang="fa-IR" sz="2400"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می نامیم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اکنون سوءال این است که چگونه مشابه قطری یک ماتریس را پیدا کنیم . برای این منظور قضیه زیر را بدون اثبات می آوریم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83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259263"/>
            <a:ext cx="194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7689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7690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3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73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73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73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73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73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6" grpId="0"/>
      <p:bldP spid="738309" grpId="0"/>
      <p:bldP spid="738310" grpId="0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871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871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39333" name="Text Box 5"/>
          <p:cNvSpPr txBox="1">
            <a:spLocks noChangeArrowheads="1"/>
          </p:cNvSpPr>
          <p:nvPr/>
        </p:nvSpPr>
        <p:spPr bwMode="auto">
          <a:xfrm>
            <a:off x="900113" y="-26988"/>
            <a:ext cx="770413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16 . 5. 3 قضیه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فرض می کنیم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ماتریسی      باشد .</a:t>
            </a:r>
            <a:r>
              <a:rPr lang="en-GB" sz="2400">
                <a:cs typeface="B Nazanin" pitchFamily="2" charset="-78"/>
              </a:rPr>
              <a:t>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با ماتریس قطری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a-IR" sz="2400">
                <a:cs typeface="B Nazanin" pitchFamily="2" charset="-78"/>
              </a:rPr>
              <a:t> متشابه است، اگر و فقط اگر مجموعه ویژه بردارهای آن مستقل خطی و شامل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>
                <a:cs typeface="B Nazanin" pitchFamily="2" charset="-78"/>
              </a:rPr>
              <a:t> بردار باشد . در این صورت اعضای روی قطر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a-IR" sz="2400">
                <a:cs typeface="B Nazanin" pitchFamily="2" charset="-78"/>
              </a:rPr>
              <a:t> ، ویژه مقدارهای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>
                <a:cs typeface="B Nazanin" pitchFamily="2" charset="-78"/>
              </a:rPr>
              <a:t>هستند .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7393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909638"/>
            <a:ext cx="5032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5" name="Text Box 7"/>
          <p:cNvSpPr txBox="1">
            <a:spLocks noChangeArrowheads="1"/>
          </p:cNvSpPr>
          <p:nvPr/>
        </p:nvSpPr>
        <p:spPr bwMode="auto">
          <a:xfrm>
            <a:off x="4889500" y="2205038"/>
            <a:ext cx="38592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17 . 5.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 الف )</a:t>
            </a:r>
            <a:r>
              <a:rPr lang="fa-IR" sz="2400">
                <a:cs typeface="B Nazanin" pitchFamily="2" charset="-78"/>
              </a:rPr>
              <a:t> نشان می دهیم که ماتریس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قطری شدنی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393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573463"/>
            <a:ext cx="1727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7" name="Text Box 9"/>
          <p:cNvSpPr txBox="1">
            <a:spLocks noChangeArrowheads="1"/>
          </p:cNvSpPr>
          <p:nvPr/>
        </p:nvSpPr>
        <p:spPr bwMode="auto">
          <a:xfrm>
            <a:off x="250825" y="4516438"/>
            <a:ext cx="84978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به آسانی دیده می شود که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ویژه معادله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است . </a:t>
            </a:r>
          </a:p>
        </p:txBody>
      </p:sp>
      <p:pic>
        <p:nvPicPr>
          <p:cNvPr id="7393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0" y="57404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3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3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73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3" grpId="0"/>
      <p:bldP spid="739335" grpId="0"/>
      <p:bldP spid="7393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755650" y="352425"/>
            <a:ext cx="77962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 . 3 . 1 مثال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                                 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5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196975"/>
            <a:ext cx="23590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093913"/>
            <a:ext cx="799147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844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برای محاسبه      از فرمول تصاعد هندسی استفاده کرده ایم.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5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7938" y="4941888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482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82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/>
      <p:bldP spid="445445" grpId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ChangeArrowheads="1"/>
          </p:cNvSpPr>
          <p:nvPr/>
        </p:nvSpPr>
        <p:spPr bwMode="auto">
          <a:xfrm>
            <a:off x="1524000" y="1812925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0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339850"/>
            <a:ext cx="19446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1116013" y="188913"/>
            <a:ext cx="718661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                        ویژه مقدارهای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هستند . به ویژه مقدار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مضاعف            دو ویژه بردار</a:t>
            </a:r>
          </a:p>
        </p:txBody>
      </p:sp>
      <p:pic>
        <p:nvPicPr>
          <p:cNvPr id="7403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04813"/>
            <a:ext cx="1873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03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842963"/>
            <a:ext cx="7921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0" y="2355850"/>
            <a:ext cx="8820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وابسته است . به همین ترتیب ویژه بردار            به ویژه مقدار        وابسته است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403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7663" y="3074988"/>
            <a:ext cx="6492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036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678113"/>
            <a:ext cx="877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62" name="Text Box 10"/>
          <p:cNvSpPr txBox="1">
            <a:spLocks noChangeArrowheads="1"/>
          </p:cNvSpPr>
          <p:nvPr/>
        </p:nvSpPr>
        <p:spPr bwMode="auto">
          <a:xfrm>
            <a:off x="-180975" y="3573463"/>
            <a:ext cx="9145588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چون مجموعه           مستقل خطی است ، پس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قطری شدنی است .حال با استفاده از این ویژه بردارها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را به صورت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تشکیل می دهیم . به آسانی دیده می شود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4036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3716338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036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4900" y="3644900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0365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4652963"/>
            <a:ext cx="3241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29743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9744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4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4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4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4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4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4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4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4" grpId="0" animBg="1"/>
      <p:bldP spid="740359" grpId="0"/>
      <p:bldP spid="740362" grpId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1763713" y="1412875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1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836613"/>
            <a:ext cx="51117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1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4251325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1260475" y="3017838"/>
            <a:ext cx="74882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یعنی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قطری شدنی است .</a:t>
            </a:r>
          </a:p>
        </p:txBody>
      </p:sp>
      <p:pic>
        <p:nvPicPr>
          <p:cNvPr id="7413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963" y="3378200"/>
            <a:ext cx="2376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3076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076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4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4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4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4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8" grpId="0" animBg="1"/>
      <p:bldP spid="741381" grpId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1166813" y="260350"/>
            <a:ext cx="74374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19. 5. 3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مربع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را متعامد می نامیم اگر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اگر          ماتریسی        و متعامد باشد و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42405" name="Rectangle 5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24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325" y="1196975"/>
            <a:ext cx="8175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0" y="2205038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08" name="Rectangle 8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24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875" y="2276475"/>
            <a:ext cx="11525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1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6188" y="2347913"/>
            <a:ext cx="5032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11" name="Rectangle 11"/>
          <p:cNvSpPr>
            <a:spLocks noChangeArrowheads="1"/>
          </p:cNvSpPr>
          <p:nvPr/>
        </p:nvSpPr>
        <p:spPr bwMode="auto">
          <a:xfrm>
            <a:off x="179388" y="2909888"/>
            <a:ext cx="8393112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آنگاه بنابه تعریف حاصلضرب دو ماتریس و با توجه به تعریف ترانهاده ماتریس داریم 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 rtl="0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، طول هر سطر یا ستون یک ماتریس متعامد به عنوان برداری متعلق به      مساوی است با </a:t>
            </a:r>
            <a:r>
              <a:rPr lang="fa-IR" sz="2000">
                <a:cs typeface="B Nazanin" pitchFamily="2" charset="-78"/>
              </a:rPr>
              <a:t>1</a:t>
            </a:r>
            <a:r>
              <a:rPr lang="fa-IR" sz="2400">
                <a:cs typeface="B Nazanin" pitchFamily="2" charset="-78"/>
              </a:rPr>
              <a:t> و به علاوه دو سطریا ستون ناهمنام اینگونه ماتریسها بر 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هم عمودند .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4241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3860800"/>
            <a:ext cx="28082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1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1013" y="5765800"/>
            <a:ext cx="2889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31791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1792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4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4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4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4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4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4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4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4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4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74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74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74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2" grpId="0" animBg="1"/>
      <p:bldP spid="742403" grpId="0" animBg="1"/>
      <p:bldP spid="742404" grpId="0"/>
      <p:bldP spid="742405" grpId="0" animBg="1"/>
      <p:bldP spid="742408" grpId="0" animBg="1"/>
      <p:bldP spid="742411" grpId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77716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20 .5 .3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متعامد است ، زیرا طول هر سطر یا ستون آن </a:t>
            </a:r>
            <a:r>
              <a:rPr lang="fa-IR" sz="2000">
                <a:cs typeface="B Nazanin" pitchFamily="2" charset="-78"/>
              </a:rPr>
              <a:t>1</a:t>
            </a:r>
            <a:r>
              <a:rPr lang="fa-IR" sz="2400">
                <a:cs typeface="B Nazanin" pitchFamily="2" charset="-78"/>
              </a:rPr>
              <a:t> است و هر دو سطر یا ستون نا همنام آن متعامدند ، البته با پیدا کردن حاصلضرب     نیز      می توان به متعامد بودن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پی برد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43427" name="Rectangle 3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3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365625"/>
            <a:ext cx="433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34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133600"/>
            <a:ext cx="20161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32807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2808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4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4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4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26" grpId="0"/>
      <p:bldP spid="743427" grpId="0" animBg="1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3383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383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44453" name="Text Box 5"/>
          <p:cNvSpPr txBox="1">
            <a:spLocks noChangeArrowheads="1"/>
          </p:cNvSpPr>
          <p:nvPr/>
        </p:nvSpPr>
        <p:spPr bwMode="auto">
          <a:xfrm>
            <a:off x="323850" y="-26988"/>
            <a:ext cx="8424863" cy="35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22. 5. 3 قضیه</a:t>
            </a:r>
            <a:r>
              <a:rPr lang="fa-IR" sz="2400"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اگر               ویژه مقدارهای ماتریس متقارن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باشد آنگاه ماتریس متعامد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وجود دارد که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سوال این است که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را چگونه تعیین کنیم . به مثال زیر توجه کنید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444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838200"/>
            <a:ext cx="12239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44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484313"/>
            <a:ext cx="23764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4456" name="Text Box 8"/>
          <p:cNvSpPr txBox="1">
            <a:spLocks noChangeArrowheads="1"/>
          </p:cNvSpPr>
          <p:nvPr/>
        </p:nvSpPr>
        <p:spPr bwMode="auto">
          <a:xfrm>
            <a:off x="1260475" y="3654425"/>
            <a:ext cx="76327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23. 5. 3 مثال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می دانیم که ویژه مقدارهای ماتریس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عبارتند از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444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868863"/>
            <a:ext cx="2016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44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6165850"/>
            <a:ext cx="28797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4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4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4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4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4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4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3" grpId="0"/>
      <p:bldP spid="744456" grpId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34859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4860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45477" name="Text Box 5"/>
          <p:cNvSpPr txBox="1">
            <a:spLocks noChangeArrowheads="1"/>
          </p:cNvSpPr>
          <p:nvPr/>
        </p:nvSpPr>
        <p:spPr bwMode="auto">
          <a:xfrm>
            <a:off x="1116013" y="115888"/>
            <a:ext cx="76327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ویژه بردارهای یکه متناظر با این مقدارها عبارت اند از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454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850" y="835025"/>
            <a:ext cx="446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5479" name="Text Box 7"/>
          <p:cNvSpPr txBox="1">
            <a:spLocks noChangeArrowheads="1"/>
          </p:cNvSpPr>
          <p:nvPr/>
        </p:nvSpPr>
        <p:spPr bwMode="auto">
          <a:xfrm>
            <a:off x="1619250" y="2149475"/>
            <a:ext cx="73453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45480" name="Text Box 8"/>
          <p:cNvSpPr txBox="1">
            <a:spLocks noChangeArrowheads="1"/>
          </p:cNvSpPr>
          <p:nvPr/>
        </p:nvSpPr>
        <p:spPr bwMode="auto">
          <a:xfrm>
            <a:off x="1763713" y="281622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 sz="2400">
              <a:cs typeface="B Nazanin" pitchFamily="2" charset="-78"/>
            </a:endParaRPr>
          </a:p>
        </p:txBody>
      </p:sp>
      <p:sp>
        <p:nvSpPr>
          <p:cNvPr id="745481" name="Text Box 9"/>
          <p:cNvSpPr txBox="1">
            <a:spLocks noChangeArrowheads="1"/>
          </p:cNvSpPr>
          <p:nvPr/>
        </p:nvSpPr>
        <p:spPr bwMode="auto">
          <a:xfrm>
            <a:off x="1835150" y="3321050"/>
            <a:ext cx="6985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45482" name="Text Box 10"/>
          <p:cNvSpPr txBox="1">
            <a:spLocks noChangeArrowheads="1"/>
          </p:cNvSpPr>
          <p:nvPr/>
        </p:nvSpPr>
        <p:spPr bwMode="auto">
          <a:xfrm>
            <a:off x="1474788" y="1933575"/>
            <a:ext cx="73453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روشن است که ماتریس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متعامد است وداریم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7454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420938"/>
            <a:ext cx="39608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548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076700"/>
            <a:ext cx="6840538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4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4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4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74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74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7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74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7" grpId="0"/>
      <p:bldP spid="745479" grpId="0"/>
      <p:bldP spid="745480" grpId="0"/>
      <p:bldP spid="745481" grpId="0"/>
      <p:bldP spid="745482" grpId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75612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این بدان معناست که اگر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ماتریس تابع خطی               نسبت به پایه متعارفی    باشد ، آنگاه این ماتریس نسبت به پایه مرتب                              </a:t>
            </a:r>
            <a:r>
              <a:rPr lang="en-US" sz="2400">
                <a:cs typeface="B Nazanin" pitchFamily="2" charset="-78"/>
              </a:rPr>
              <a:t>                   </a:t>
            </a:r>
            <a:r>
              <a:rPr lang="fa-IR" sz="2400">
                <a:cs typeface="B Nazanin" pitchFamily="2" charset="-78"/>
              </a:rPr>
              <a:t>به صورت قطری فوق است .</a:t>
            </a: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بنابراین به ازای ماتریس متقارن       ای چون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با ویژه مقدارهای           اگر ویژه بردارهای یکه متناظر با آنها را به ترتیب                    بنامیم آنگاه 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مورد نظر خواهد بود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46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365625"/>
            <a:ext cx="1943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6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284538"/>
            <a:ext cx="15097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65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133600"/>
            <a:ext cx="14398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65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1052513"/>
            <a:ext cx="12969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65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1628775"/>
            <a:ext cx="287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65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2781300"/>
            <a:ext cx="5032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35882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5883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4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4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4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4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74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4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74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Text Box 2"/>
          <p:cNvSpPr txBox="1">
            <a:spLocks noChangeArrowheads="1"/>
          </p:cNvSpPr>
          <p:nvPr/>
        </p:nvSpPr>
        <p:spPr bwMode="auto">
          <a:xfrm>
            <a:off x="180975" y="323850"/>
            <a:ext cx="8569325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25. 5. 3 تعریف</a:t>
            </a:r>
            <a:r>
              <a:rPr lang="fa-IR" sz="3200">
                <a:solidFill>
                  <a:srgbClr val="0066CC"/>
                </a:solidFill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هر عبارت به صورت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و یا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یک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صورت درجه دوم</a:t>
            </a:r>
            <a:r>
              <a:rPr lang="fa-IR" sz="2400">
                <a:cs typeface="B Nazanin" pitchFamily="2" charset="-78"/>
              </a:rPr>
              <a:t> دو یا سه متغیره می نامیم .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مشاهده می کنیم که اگر           یا           آنگاه صورتهای درجه دوم دو یا سه متغیره را می توان به ترتیب به صورت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47523" name="Rectangle 3"/>
          <p:cNvSpPr>
            <a:spLocks noChangeArrowheads="1"/>
          </p:cNvSpPr>
          <p:nvPr/>
        </p:nvSpPr>
        <p:spPr bwMode="auto">
          <a:xfrm>
            <a:off x="1381125" y="1666875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163" y="2474913"/>
            <a:ext cx="35274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611313"/>
            <a:ext cx="1847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995738"/>
            <a:ext cx="858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1288" y="4284663"/>
            <a:ext cx="8636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5570538"/>
            <a:ext cx="12239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036050" cy="6858000"/>
            <a:chOff x="0" y="-17"/>
            <a:chExt cx="5692" cy="4320"/>
          </a:xfrm>
        </p:grpSpPr>
        <p:sp>
          <p:nvSpPr>
            <p:cNvPr id="336906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6907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4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4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4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4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4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4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4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2" grpId="0"/>
      <p:bldP spid="747523" grpId="0" animBg="1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036050" cy="6858000"/>
            <a:chOff x="0" y="-17"/>
            <a:chExt cx="5692" cy="4320"/>
          </a:xfrm>
        </p:grpSpPr>
        <p:sp>
          <p:nvSpPr>
            <p:cNvPr id="33793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793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48549" name="Text Box 5"/>
          <p:cNvSpPr txBox="1">
            <a:spLocks noChangeArrowheads="1"/>
          </p:cNvSpPr>
          <p:nvPr/>
        </p:nvSpPr>
        <p:spPr bwMode="auto">
          <a:xfrm>
            <a:off x="323850" y="246063"/>
            <a:ext cx="8280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یا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نوشت . ماتریس متقارن موجود در هریک از این صورتها را ماتریس آن صورت درجه دوم می نامیم 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48550" name="Rectangle 6"/>
          <p:cNvSpPr>
            <a:spLocks noChangeArrowheads="1"/>
          </p:cNvSpPr>
          <p:nvPr/>
        </p:nvSpPr>
        <p:spPr bwMode="auto">
          <a:xfrm>
            <a:off x="1524000" y="15986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48551" name="Rectangle 7"/>
          <p:cNvSpPr>
            <a:spLocks noChangeArrowheads="1"/>
          </p:cNvSpPr>
          <p:nvPr/>
        </p:nvSpPr>
        <p:spPr bwMode="auto">
          <a:xfrm>
            <a:off x="1524000" y="15986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48552" name="Rectangle 8"/>
          <p:cNvSpPr>
            <a:spLocks noChangeArrowheads="1"/>
          </p:cNvSpPr>
          <p:nvPr/>
        </p:nvSpPr>
        <p:spPr bwMode="auto">
          <a:xfrm>
            <a:off x="1524000" y="15986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85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01625"/>
            <a:ext cx="15843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54" name="Text Box 10"/>
          <p:cNvSpPr txBox="1">
            <a:spLocks noChangeArrowheads="1"/>
          </p:cNvSpPr>
          <p:nvPr/>
        </p:nvSpPr>
        <p:spPr bwMode="auto">
          <a:xfrm>
            <a:off x="0" y="2478088"/>
            <a:ext cx="87487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26. 5.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  الف )</a:t>
            </a:r>
            <a:r>
              <a:rPr lang="fa-IR" sz="2400">
                <a:cs typeface="B Nazanin" pitchFamily="2" charset="-78"/>
              </a:rPr>
              <a:t> عبارت               یک صورت درجه دوم دو متغیره است . ماتریس این صورت درجه دوم عبارت است از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ب )</a:t>
            </a:r>
            <a:r>
              <a:rPr lang="fa-IR" sz="2400">
                <a:cs typeface="B Nazanin" pitchFamily="2" charset="-78"/>
              </a:rPr>
              <a:t> عبارت                     یک صورت درجه دوم دو متغیره است ، ماتریس این صورت درجه دوم عبارت است از 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48555" name="Rectangle 11"/>
          <p:cNvSpPr>
            <a:spLocks noChangeArrowheads="1"/>
          </p:cNvSpPr>
          <p:nvPr/>
        </p:nvSpPr>
        <p:spPr bwMode="auto">
          <a:xfrm>
            <a:off x="1739900" y="31099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85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341688"/>
            <a:ext cx="7270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997450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999038"/>
            <a:ext cx="1439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59" name="Rectangle 15"/>
          <p:cNvSpPr>
            <a:spLocks noChangeArrowheads="1"/>
          </p:cNvSpPr>
          <p:nvPr/>
        </p:nvSpPr>
        <p:spPr bwMode="auto">
          <a:xfrm>
            <a:off x="1739900" y="31099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856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135438"/>
            <a:ext cx="6397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61" name="Rectangle 17"/>
          <p:cNvSpPr>
            <a:spLocks noChangeArrowheads="1"/>
          </p:cNvSpPr>
          <p:nvPr/>
        </p:nvSpPr>
        <p:spPr bwMode="auto">
          <a:xfrm>
            <a:off x="1739900" y="31099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48562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5502275"/>
            <a:ext cx="8540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4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4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4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4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4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4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4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4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74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74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74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74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74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9" grpId="0"/>
      <p:bldP spid="748550" grpId="0" animBg="1"/>
      <p:bldP spid="748551" grpId="0" animBg="1"/>
      <p:bldP spid="748552" grpId="0" animBg="1"/>
      <p:bldP spid="748554" grpId="0"/>
      <p:bldP spid="748555" grpId="0" animBg="1"/>
      <p:bldP spid="748559" grpId="0" animBg="1"/>
      <p:bldP spid="748561" grpId="0" animBg="1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38954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8955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49573" name="Text Box 5"/>
          <p:cNvSpPr txBox="1">
            <a:spLocks noChangeArrowheads="1"/>
          </p:cNvSpPr>
          <p:nvPr/>
        </p:nvSpPr>
        <p:spPr bwMode="auto">
          <a:xfrm>
            <a:off x="539750" y="115888"/>
            <a:ext cx="820896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پ )</a:t>
            </a:r>
            <a:r>
              <a:rPr lang="fa-IR" sz="2400">
                <a:cs typeface="B Nazanin" pitchFamily="2" charset="-78"/>
              </a:rPr>
              <a:t> عبارت                                 یک صورت درجه دوم سه متغیره است . ماتریس این صورت درجه دوم عبارت است از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روش نوشتن ماتریس صورت درجه دوم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495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775" y="2528888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95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8" y="260350"/>
            <a:ext cx="264636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95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221163"/>
            <a:ext cx="3600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95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412875"/>
            <a:ext cx="12033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578" name="Text Box 10"/>
          <p:cNvSpPr txBox="1">
            <a:spLocks noChangeArrowheads="1"/>
          </p:cNvSpPr>
          <p:nvPr/>
        </p:nvSpPr>
        <p:spPr bwMode="auto">
          <a:xfrm>
            <a:off x="5580063" y="4581525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را در شکل زیر شان داده ایم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495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5084763"/>
            <a:ext cx="367347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4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4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4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4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4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74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3" grpId="0"/>
      <p:bldP spid="7495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684213" y="352425"/>
            <a:ext cx="77962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 . 3 . 1 تعريف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سری             را همـــگرا می نامیم اگر دنبالـــــه مجموعهای جزئی آن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همـــگرا باشد.درغیر این صورت سری را واگــرا می نامیم. اگر        یعنی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دنبالـــــه مجموعهای جزئی سری         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همگرا باشد 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مجموع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ســـری مــــی نامیم و می نویسیـــــم.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6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565400"/>
            <a:ext cx="6715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897063"/>
            <a:ext cx="5048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138238"/>
            <a:ext cx="863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159250"/>
            <a:ext cx="12969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848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849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0" y="260350"/>
            <a:ext cx="8712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اکنون فرض می کنیم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ماتریس یک صورت درجه دوم سه متغیره و         ویژه مقدارهای آن باشند . می دانیم که اگر               ویژه بردارهای یکه متناظر با ویژه مقدارهای              باشند آنگاه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505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484313"/>
            <a:ext cx="10080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5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922338"/>
            <a:ext cx="12239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5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9350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5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412875"/>
            <a:ext cx="23764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0600" name="Text Box 8"/>
          <p:cNvSpPr txBox="1">
            <a:spLocks noChangeArrowheads="1"/>
          </p:cNvSpPr>
          <p:nvPr/>
        </p:nvSpPr>
        <p:spPr bwMode="auto">
          <a:xfrm>
            <a:off x="1042988" y="2235200"/>
            <a:ext cx="7416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که در آن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بنابراین اگر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آنگاه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506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2924175"/>
            <a:ext cx="19526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3644900"/>
            <a:ext cx="28082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4850" y="4648200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060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913" y="5084763"/>
            <a:ext cx="619283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0605" name="Rectangle 13"/>
          <p:cNvSpPr>
            <a:spLocks noChangeArrowheads="1"/>
          </p:cNvSpPr>
          <p:nvPr/>
        </p:nvSpPr>
        <p:spPr bwMode="auto">
          <a:xfrm>
            <a:off x="7754938" y="4395788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B Nazanin" pitchFamily="2" charset="-78"/>
              </a:rPr>
              <a:t>( </a:t>
            </a:r>
            <a:r>
              <a:rPr lang="en-US" sz="2400">
                <a:solidFill>
                  <a:srgbClr val="FA6306"/>
                </a:solidFill>
                <a:latin typeface="B Nazanin" pitchFamily="2" charset="-78"/>
                <a:cs typeface="B Nazanin" pitchFamily="2" charset="-78"/>
              </a:rPr>
              <a:t>*</a:t>
            </a:r>
            <a:r>
              <a:rPr lang="fa-IR" sz="2400">
                <a:cs typeface="B Nazanin" pitchFamily="2" charset="-78"/>
              </a:rPr>
              <a:t>)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39983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39984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7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7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4" grpId="0" animBg="1"/>
      <p:bldP spid="750595" grpId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 Box 2"/>
          <p:cNvSpPr txBox="1">
            <a:spLocks noChangeArrowheads="1"/>
          </p:cNvSpPr>
          <p:nvPr/>
        </p:nvSpPr>
        <p:spPr bwMode="auto">
          <a:xfrm>
            <a:off x="755650" y="765175"/>
            <a:ext cx="763111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مشاهده می کنیم که در دستگاه مختصاتی که محورهای آن در امتداد                       </a:t>
            </a:r>
            <a:r>
              <a:rPr lang="en-US" sz="2400">
                <a:cs typeface="B Nazanin" pitchFamily="2" charset="-78"/>
              </a:rPr>
              <a:t>               </a:t>
            </a:r>
            <a:r>
              <a:rPr lang="fa-IR" sz="2400">
                <a:cs typeface="B Nazanin" pitchFamily="2" charset="-78"/>
              </a:rPr>
              <a:t>باشند ، صورت  درجه  دوم  داده شده  حالت  ساده               </a:t>
            </a:r>
            <a:r>
              <a:rPr lang="en-US" sz="2400">
                <a:cs typeface="B Nazanin" pitchFamily="2" charset="-78"/>
              </a:rPr>
              <a:t>                         </a:t>
            </a:r>
            <a:r>
              <a:rPr lang="fa-IR" sz="2400">
                <a:cs typeface="B Nazanin" pitchFamily="2" charset="-78"/>
              </a:rPr>
              <a:t>را به خود می گیرد، این حالت را صورت متعارفی صورت درجه دوم و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را ماتریس </a:t>
            </a:r>
            <a:r>
              <a:rPr lang="fa-IR" sz="2400" b="1">
                <a:solidFill>
                  <a:srgbClr val="FA6306"/>
                </a:solidFill>
                <a:cs typeface="B Nazanin" pitchFamily="2" charset="-78"/>
              </a:rPr>
              <a:t>تغییر مختصات</a:t>
            </a:r>
            <a:r>
              <a:rPr lang="fa-IR" sz="2400">
                <a:cs typeface="B Nazanin" pitchFamily="2" charset="-78"/>
              </a:rPr>
              <a:t> می نامیم . معادله ماتریسی ( </a:t>
            </a:r>
            <a:r>
              <a:rPr lang="en-US" sz="2400">
                <a:solidFill>
                  <a:srgbClr val="FA6306"/>
                </a:solidFill>
                <a:latin typeface="B Nazanin" pitchFamily="2" charset="-78"/>
                <a:cs typeface="B Nazanin" pitchFamily="2" charset="-78"/>
              </a:rPr>
              <a:t>*</a:t>
            </a:r>
            <a:r>
              <a:rPr lang="fa-IR" sz="2400">
                <a:cs typeface="B Nazanin" pitchFamily="2" charset="-78"/>
              </a:rPr>
              <a:t>) یا دستگاه معادله های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را که در آن          دستگاه معادلات تغییر مختصات می نامیم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51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484313"/>
            <a:ext cx="12239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1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989138"/>
            <a:ext cx="19446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1621" name="Rectangle 5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516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500438"/>
            <a:ext cx="2233613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1623" name="Rectangle 7"/>
          <p:cNvSpPr>
            <a:spLocks noChangeArrowheads="1"/>
          </p:cNvSpPr>
          <p:nvPr/>
        </p:nvSpPr>
        <p:spPr bwMode="auto">
          <a:xfrm>
            <a:off x="1187450" y="3429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516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5300663"/>
            <a:ext cx="863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41002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1003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7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7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7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18" grpId="0"/>
      <p:bldP spid="751621" grpId="0" animBg="1"/>
      <p:bldP spid="751623" grpId="0" animBg="1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" y="-26988"/>
            <a:ext cx="9036050" cy="6858001"/>
            <a:chOff x="0" y="-17"/>
            <a:chExt cx="5692" cy="4320"/>
          </a:xfrm>
        </p:grpSpPr>
        <p:sp>
          <p:nvSpPr>
            <p:cNvPr id="34202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202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52645" name="Text Box 5"/>
          <p:cNvSpPr txBox="1">
            <a:spLocks noChangeArrowheads="1"/>
          </p:cNvSpPr>
          <p:nvPr/>
        </p:nvSpPr>
        <p:spPr bwMode="auto">
          <a:xfrm>
            <a:off x="-73025" y="100013"/>
            <a:ext cx="87852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28. 5. 3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cs typeface="B Nazanin" pitchFamily="2" charset="-78"/>
              </a:rPr>
              <a:t>الف )</a:t>
            </a:r>
            <a:r>
              <a:rPr lang="fa-IR" sz="2400">
                <a:cs typeface="B Nazanin" pitchFamily="2" charset="-78"/>
              </a:rPr>
              <a:t> فرض می کنیم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ماتریس یک صورت درجه دوم باشد . دستگاه مختصاتی پیدا می کنیم که این صورت درجه دوم در آن دستگاه دارای جمله مخلوطی به صورت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fa-IR" sz="2400">
                <a:cs typeface="B Nazanin" pitchFamily="2" charset="-78"/>
              </a:rPr>
              <a:t>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fa-IR" sz="2400">
                <a:cs typeface="B Nazanin" pitchFamily="2" charset="-78"/>
              </a:rPr>
              <a:t>یا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zx</a:t>
            </a:r>
            <a:r>
              <a:rPr lang="fa-IR" sz="2400">
                <a:cs typeface="B Nazanin" pitchFamily="2" charset="-78"/>
              </a:rPr>
              <a:t> نباشد . سپس این صورت را به صورت متعارفی در می آوریم 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526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88" y="747713"/>
            <a:ext cx="20161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2647" name="Text Box 7"/>
          <p:cNvSpPr txBox="1">
            <a:spLocks noChangeArrowheads="1"/>
          </p:cNvSpPr>
          <p:nvPr/>
        </p:nvSpPr>
        <p:spPr bwMode="auto">
          <a:xfrm>
            <a:off x="358775" y="3484563"/>
            <a:ext cx="83534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cs typeface="B Nazanin" pitchFamily="2" charset="-78"/>
              </a:rPr>
              <a:t>حل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ابتدا ویژه مقدارهای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400">
                <a:cs typeface="B Nazanin" pitchFamily="2" charset="-78"/>
              </a:rPr>
              <a:t> و سپس ویژه بردارهای متناظر با این مقدارها را بدست می آوریم . داریم </a:t>
            </a:r>
          </a:p>
        </p:txBody>
      </p:sp>
      <p:pic>
        <p:nvPicPr>
          <p:cNvPr id="7526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7563" y="5068888"/>
            <a:ext cx="49688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5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5" grpId="0"/>
      <p:bldP spid="752647" grpId="0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Text Box 2"/>
          <p:cNvSpPr txBox="1">
            <a:spLocks noChangeArrowheads="1"/>
          </p:cNvSpPr>
          <p:nvPr/>
        </p:nvSpPr>
        <p:spPr bwMode="auto">
          <a:xfrm>
            <a:off x="34925" y="520700"/>
            <a:ext cx="85328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اکنون ویژه بردارهای متناظر با این ویژه مقدارها را پیدا می کنیم . فرض کنید 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53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096963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68" name="Text Box 4"/>
          <p:cNvSpPr txBox="1">
            <a:spLocks noChangeArrowheads="1"/>
          </p:cNvSpPr>
          <p:nvPr/>
        </p:nvSpPr>
        <p:spPr bwMode="auto">
          <a:xfrm>
            <a:off x="34925" y="2006600"/>
            <a:ext cx="864235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یک بردار دلخواه غیر صفر باشد 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2400">
                <a:cs typeface="B Nazanin" pitchFamily="2" charset="-78"/>
              </a:rPr>
              <a:t> یک ویژه بردار متناظر با               است . اگر جواب</a:t>
            </a:r>
            <a:r>
              <a:rPr lang="en-US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دستگاه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یا جواب معادله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x-2y+z=0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GB" sz="2400">
                <a:cs typeface="B Nazanin" pitchFamily="2" charset="-78"/>
              </a:rPr>
              <a:t> </a:t>
            </a:r>
            <a:r>
              <a:rPr lang="fa-IR" sz="2400">
                <a:cs typeface="B Nazanin" pitchFamily="2" charset="-78"/>
              </a:rPr>
              <a:t>باشد چون هر یک از بردارهای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</p:txBody>
      </p:sp>
      <p:pic>
        <p:nvPicPr>
          <p:cNvPr id="7536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151063"/>
            <a:ext cx="11525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36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700" y="5418138"/>
            <a:ext cx="25908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752725"/>
            <a:ext cx="3816350" cy="1195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43049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3050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5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5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5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5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5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6" grpId="0"/>
      <p:bldP spid="753668" grpId="0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Text Box 2"/>
          <p:cNvSpPr txBox="1">
            <a:spLocks noChangeArrowheads="1"/>
          </p:cNvSpPr>
          <p:nvPr/>
        </p:nvSpPr>
        <p:spPr bwMode="auto">
          <a:xfrm>
            <a:off x="-612775" y="585788"/>
            <a:ext cx="936148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جوابهای دستگاه مذکورند، پس به ترتیب می توانند ویژه بردارهای متناظر با      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محسوب شوند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     یک ویژه بردار متناظر با          جواب غیر صفری از دستگاه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یا دستگاه 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با حذف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a-IR" sz="2400">
                <a:cs typeface="B Nazanin" pitchFamily="2" charset="-78"/>
              </a:rPr>
              <a:t> از دو معادله اول ، این دستگاه معادل می شود با دستگاه </a:t>
            </a:r>
          </a:p>
          <a:p>
            <a:pPr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1355725" y="1506538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5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3538538"/>
            <a:ext cx="16557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46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73025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46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9988" y="1809750"/>
            <a:ext cx="7207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46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163" y="2243138"/>
            <a:ext cx="38877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46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3000" y="5626100"/>
            <a:ext cx="15843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4407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407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5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5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5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5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0" grpId="0"/>
      <p:bldP spid="754691" grpId="0" animBg="1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2"/>
          <p:cNvSpPr txBox="1">
            <a:spLocks noChangeArrowheads="1"/>
          </p:cNvSpPr>
          <p:nvPr/>
        </p:nvSpPr>
        <p:spPr bwMode="auto">
          <a:xfrm>
            <a:off x="-36513" y="457200"/>
            <a:ext cx="8569326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از این رو ، به ازای هر      بردار</a:t>
            </a: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یک بردار ویژه متناظر با         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حال ماتریس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را با قرار دادن ویژه بردار یکه متناظر با    درستون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>
                <a:cs typeface="B Nazanin" pitchFamily="2" charset="-78"/>
              </a:rPr>
              <a:t>ام آن تشکیل می دهیم.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755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7550" y="755650"/>
            <a:ext cx="519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5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163" y="962025"/>
            <a:ext cx="20161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5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1288" y="2195513"/>
            <a:ext cx="7207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57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7463" y="2808288"/>
            <a:ext cx="247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57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908425"/>
            <a:ext cx="216058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5720" name="Rectangle 8"/>
          <p:cNvSpPr>
            <a:spLocks noChangeArrowheads="1"/>
          </p:cNvSpPr>
          <p:nvPr/>
        </p:nvSpPr>
        <p:spPr bwMode="auto">
          <a:xfrm>
            <a:off x="2413000" y="6140450"/>
            <a:ext cx="5756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fa-IR" sz="2400">
                <a:cs typeface="B Nazanin" pitchFamily="2" charset="-78"/>
              </a:rPr>
              <a:t>به راحتی دیده می شود که این ماتریس متعامد است .</a:t>
            </a:r>
            <a:endParaRPr lang="en-US" sz="2400">
              <a:cs typeface="B Nazanin" pitchFamily="2" charset="-7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4509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509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5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5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5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/>
      <p:bldP spid="755720" grpId="0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Text Box 2"/>
          <p:cNvSpPr txBox="1">
            <a:spLocks noChangeArrowheads="1"/>
          </p:cNvSpPr>
          <p:nvPr/>
        </p:nvSpPr>
        <p:spPr bwMode="auto">
          <a:xfrm>
            <a:off x="539750" y="-201613"/>
            <a:ext cx="8208963" cy="52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>
                <a:cs typeface="B Nazanin" pitchFamily="2" charset="-78"/>
              </a:rPr>
              <a:t>حال دستگاه مختصاتی را در نظر می گیریم که امتدادهای محورهای آن به ترتیب ستونهای اول ، دوم و سوم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 هستند . اگر               به ترتیب ستونهای اول، دوم سوم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400">
                <a:cs typeface="B Nazanin" pitchFamily="2" charset="-78"/>
              </a:rPr>
              <a:t>باشند ، اعداد               وجود دارند بطوری که</a:t>
            </a: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2400">
              <a:cs typeface="B Nazanin" pitchFamily="2" charset="-78"/>
            </a:endParaRPr>
          </a:p>
          <a:p>
            <a:pPr rtl="0"/>
            <a:r>
              <a:rPr lang="fa-IR" sz="2400">
                <a:cs typeface="B Nazanin" pitchFamily="2" charset="-78"/>
              </a:rPr>
              <a:t>سه معادله حاصل از این دستگاه معادلات ، معادلات تغییر مختصات هستند . در نتیجه صورت درجه دوم مورد نظر ، یعنی          به صورت زیر در می آید</a:t>
            </a:r>
          </a:p>
          <a:p>
            <a:pPr algn="justLow">
              <a:lnSpc>
                <a:spcPct val="150000"/>
              </a:lnSpc>
            </a:pPr>
            <a:endParaRPr lang="en-US" sz="2400">
              <a:cs typeface="B Nazanin" pitchFamily="2" charset="-78"/>
            </a:endParaRPr>
          </a:p>
        </p:txBody>
      </p:sp>
      <p:pic>
        <p:nvPicPr>
          <p:cNvPr id="75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101850"/>
            <a:ext cx="38877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40" name="Rectangle 4"/>
          <p:cNvSpPr>
            <a:spLocks noChangeArrowheads="1"/>
          </p:cNvSpPr>
          <p:nvPr/>
        </p:nvSpPr>
        <p:spPr bwMode="auto">
          <a:xfrm>
            <a:off x="2124075" y="9509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5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093788"/>
            <a:ext cx="12239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42" name="Rectangle 6"/>
          <p:cNvSpPr>
            <a:spLocks noChangeArrowheads="1"/>
          </p:cNvSpPr>
          <p:nvPr/>
        </p:nvSpPr>
        <p:spPr bwMode="auto">
          <a:xfrm>
            <a:off x="1836738" y="1093788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7567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598613"/>
            <a:ext cx="12954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67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076700"/>
            <a:ext cx="635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67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508500"/>
            <a:ext cx="3240087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46123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6124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5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5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5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5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5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5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5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/>
      <p:bldP spid="756740" grpId="0" animBg="1"/>
      <p:bldP spid="756742" grpId="0" animBg="1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Text Box 2"/>
          <p:cNvSpPr txBox="1">
            <a:spLocks noChangeArrowheads="1"/>
          </p:cNvSpPr>
          <p:nvPr/>
        </p:nvSpPr>
        <p:spPr bwMode="auto">
          <a:xfrm>
            <a:off x="755650" y="3141663"/>
            <a:ext cx="76088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هدف کلی از ارائه این فصل آشناکردن دانشجو با مفهوم رویه ،رویه های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درجه دوم ورده بندی  آنها ودستگاههای مختصات معروف در فضای سه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بعدی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57763" name="Rectangle 3"/>
          <p:cNvSpPr>
            <a:spLocks noChangeArrowheads="1"/>
          </p:cNvSpPr>
          <p:nvPr/>
        </p:nvSpPr>
        <p:spPr bwMode="auto">
          <a:xfrm>
            <a:off x="1476375" y="1268413"/>
            <a:ext cx="6335713" cy="792162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endParaRPr lang="fa-IR"/>
          </a:p>
        </p:txBody>
      </p:sp>
      <p:sp>
        <p:nvSpPr>
          <p:cNvPr id="757764" name="WordArt 4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latin typeface="Arial"/>
                <a:cs typeface="Arial"/>
              </a:rPr>
              <a:t>فصل چهارم</a:t>
            </a:r>
          </a:p>
        </p:txBody>
      </p:sp>
      <p:sp>
        <p:nvSpPr>
          <p:cNvPr id="757765" name="WordArt 5"/>
          <p:cNvSpPr>
            <a:spLocks noChangeArrowheads="1" noChangeShapeType="1" noTextEdit="1"/>
          </p:cNvSpPr>
          <p:nvPr/>
        </p:nvSpPr>
        <p:spPr bwMode="auto">
          <a:xfrm>
            <a:off x="1763713" y="1341438"/>
            <a:ext cx="5832475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رویه هاودیگر دستگاههای مختصات</a:t>
            </a:r>
          </a:p>
        </p:txBody>
      </p:sp>
      <p:sp>
        <p:nvSpPr>
          <p:cNvPr id="757766" name="Line 6"/>
          <p:cNvSpPr>
            <a:spLocks noChangeShapeType="1"/>
          </p:cNvSpPr>
          <p:nvPr/>
        </p:nvSpPr>
        <p:spPr bwMode="auto">
          <a:xfrm>
            <a:off x="827088" y="981075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57767" name="Rectangle 7"/>
          <p:cNvSpPr>
            <a:spLocks noChangeArrowheads="1"/>
          </p:cNvSpPr>
          <p:nvPr/>
        </p:nvSpPr>
        <p:spPr bwMode="auto">
          <a:xfrm>
            <a:off x="6804025" y="2349500"/>
            <a:ext cx="1728788" cy="647700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757768" name="Text Box 8"/>
          <p:cNvSpPr txBox="1">
            <a:spLocks noChangeArrowheads="1"/>
          </p:cNvSpPr>
          <p:nvPr/>
        </p:nvSpPr>
        <p:spPr bwMode="auto">
          <a:xfrm>
            <a:off x="6937375" y="2493963"/>
            <a:ext cx="1524000" cy="466725"/>
          </a:xfrm>
          <a:prstGeom prst="rect">
            <a:avLst/>
          </a:prstGeom>
          <a:noFill/>
          <a:ln w="9525">
            <a:solidFill>
              <a:srgbClr val="FFC9C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 کلی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47146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7147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577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57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57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2" grpId="0"/>
      <p:bldP spid="757763" grpId="0" animBg="1"/>
      <p:bldP spid="757764" grpId="0" animBg="1"/>
      <p:bldP spid="757765" grpId="0" animBg="1"/>
      <p:bldP spid="757767" grpId="0" animBg="1"/>
      <p:bldP spid="757768" grpId="0" animBg="1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Text Box 2"/>
          <p:cNvSpPr txBox="1">
            <a:spLocks noChangeArrowheads="1"/>
          </p:cNvSpPr>
          <p:nvPr/>
        </p:nvSpPr>
        <p:spPr bwMode="auto">
          <a:xfrm>
            <a:off x="65088" y="1128713"/>
            <a:ext cx="86312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fa-IR" sz="2400">
                <a:latin typeface="Times New Roman" pitchFamily="18" charset="0"/>
                <a:cs typeface="B Nazanin" pitchFamily="2" charset="-78"/>
              </a:rPr>
              <a:t>دانشجو پس از مطالعه این فصل باید </a:t>
            </a:r>
          </a:p>
          <a:p>
            <a:pPr marL="342900" indent="-342900">
              <a:buClr>
                <a:srgbClr val="800000"/>
              </a:buClr>
              <a:buFontTx/>
              <a:buAutoNum type="arabicPeriod"/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r>
              <a:rPr lang="fa-IR" sz="2400">
                <a:cs typeface="B Nazanin" pitchFamily="2" charset="-78"/>
              </a:rPr>
              <a:t>مفاهیم مربوط به رویه های استوانه ای ودوار را بداندو به کار ببرد.</a:t>
            </a: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endParaRPr lang="fa-IR" sz="2400">
              <a:cs typeface="B Nazanin" pitchFamily="2" charset="-78"/>
            </a:endParaRP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r>
              <a:rPr lang="fa-IR" sz="2400">
                <a:cs typeface="B Nazanin" pitchFamily="2" charset="-78"/>
              </a:rPr>
              <a:t>رویه های درجه دوم رابا استفاده از روش های جبرخطی فصل 3 شناسایی کند.</a:t>
            </a: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endParaRPr lang="fa-IR" sz="2400">
              <a:cs typeface="B Nazanin" pitchFamily="2" charset="-78"/>
            </a:endParaRP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r>
              <a:rPr lang="fa-IR" sz="2400">
                <a:cs typeface="B Nazanin" pitchFamily="2" charset="-78"/>
              </a:rPr>
              <a:t>از روی معادله متعارفی درجه دوم، شکل رویه معرف آن را تشخیص دهد.</a:t>
            </a: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endParaRPr lang="fa-IR" sz="2400">
              <a:cs typeface="B Nazanin" pitchFamily="2" charset="-78"/>
            </a:endParaRP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r>
              <a:rPr lang="fa-IR" sz="2400">
                <a:cs typeface="B Nazanin" pitchFamily="2" charset="-78"/>
              </a:rPr>
              <a:t>دستگاههای مختصات استوانه ای و کروی را بشناسد واز آنها استفاده کند.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6732588" y="333375"/>
            <a:ext cx="1944687" cy="57467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6804025" y="404813"/>
            <a:ext cx="1817688" cy="46672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 رفتاری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48166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8167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58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58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5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  <p:bldP spid="758787" grpId="0" animBg="1"/>
      <p:bldP spid="758788" grpId="0" animBg="1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ChangeArrowheads="1"/>
          </p:cNvSpPr>
          <p:nvPr/>
        </p:nvSpPr>
        <p:spPr bwMode="auto">
          <a:xfrm>
            <a:off x="1981200" y="188913"/>
            <a:ext cx="5256213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759811" name="Text Box 3"/>
          <p:cNvSpPr txBox="1">
            <a:spLocks noChangeArrowheads="1"/>
          </p:cNvSpPr>
          <p:nvPr/>
        </p:nvSpPr>
        <p:spPr bwMode="auto">
          <a:xfrm>
            <a:off x="2003425" y="309563"/>
            <a:ext cx="5305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1. 4 رویه های استوانه رویه های دوار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59812" name="Text Box 4"/>
          <p:cNvSpPr txBox="1">
            <a:spLocks noChangeArrowheads="1"/>
          </p:cNvSpPr>
          <p:nvPr/>
        </p:nvSpPr>
        <p:spPr bwMode="auto">
          <a:xfrm>
            <a:off x="776288" y="981075"/>
            <a:ext cx="792321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1. 4 تعریف</a:t>
            </a:r>
            <a:r>
              <a:rPr lang="fa-IR" sz="24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خمی واقع بر صفحه ای چون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خطی ناواقع براین صفحه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 که باآن موازی نیست. خطی که متکی بر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موازی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حرکت کند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رویه ای تولید می کند. این رویه را استوانه یا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رویه استوانه ای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هادی استوانه وهر یک از خطهای موازی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متکی بر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یک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مولد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استوانه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5650" y="4149725"/>
            <a:ext cx="4537075" cy="2166938"/>
            <a:chOff x="476" y="2614"/>
            <a:chExt cx="2858" cy="1365"/>
          </a:xfrm>
        </p:grpSpPr>
        <p:sp>
          <p:nvSpPr>
            <p:cNvPr id="349194" name="AutoShape 6"/>
            <p:cNvSpPr>
              <a:spLocks noChangeArrowheads="1"/>
            </p:cNvSpPr>
            <p:nvPr/>
          </p:nvSpPr>
          <p:spPr bwMode="auto">
            <a:xfrm>
              <a:off x="476" y="3294"/>
              <a:ext cx="2858" cy="680"/>
            </a:xfrm>
            <a:prstGeom prst="parallelogram">
              <a:avLst>
                <a:gd name="adj" fmla="val 105074"/>
              </a:avLst>
            </a:prstGeom>
            <a:noFill/>
            <a:ln w="9525">
              <a:solidFill>
                <a:srgbClr val="D0783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9195" name="Line 7"/>
            <p:cNvSpPr>
              <a:spLocks noChangeShapeType="1"/>
            </p:cNvSpPr>
            <p:nvPr/>
          </p:nvSpPr>
          <p:spPr bwMode="auto">
            <a:xfrm flipH="1">
              <a:off x="1020" y="2886"/>
              <a:ext cx="681" cy="81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49196" name="Line 8"/>
            <p:cNvSpPr>
              <a:spLocks noChangeShapeType="1"/>
            </p:cNvSpPr>
            <p:nvPr/>
          </p:nvSpPr>
          <p:spPr bwMode="auto">
            <a:xfrm flipH="1">
              <a:off x="1519" y="2659"/>
              <a:ext cx="590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49197" name="Line 9"/>
            <p:cNvSpPr>
              <a:spLocks noChangeShapeType="1"/>
            </p:cNvSpPr>
            <p:nvPr/>
          </p:nvSpPr>
          <p:spPr bwMode="auto">
            <a:xfrm flipH="1">
              <a:off x="1791" y="3113"/>
              <a:ext cx="591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49198" name="Arc 10"/>
            <p:cNvSpPr>
              <a:spLocks/>
            </p:cNvSpPr>
            <p:nvPr/>
          </p:nvSpPr>
          <p:spPr bwMode="auto">
            <a:xfrm>
              <a:off x="2109" y="2659"/>
              <a:ext cx="816" cy="452"/>
            </a:xfrm>
            <a:custGeom>
              <a:avLst/>
              <a:gdLst>
                <a:gd name="T0" fmla="*/ 0 w 21600"/>
                <a:gd name="T1" fmla="*/ 0 h 41853"/>
                <a:gd name="T2" fmla="*/ 284 w 21600"/>
                <a:gd name="T3" fmla="*/ 452 h 41853"/>
                <a:gd name="T4" fmla="*/ 0 w 21600"/>
                <a:gd name="T5" fmla="*/ 233 h 418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853"/>
                <a:gd name="T11" fmla="*/ 21600 w 21600"/>
                <a:gd name="T12" fmla="*/ 41853 h 4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85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33"/>
                    <a:pt x="15978" y="38712"/>
                    <a:pt x="7508" y="41852"/>
                  </a:cubicBezTo>
                </a:path>
                <a:path w="21600" h="4185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33"/>
                    <a:pt x="15978" y="38712"/>
                    <a:pt x="7508" y="418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9199" name="Arc 11"/>
            <p:cNvSpPr>
              <a:spLocks/>
            </p:cNvSpPr>
            <p:nvPr/>
          </p:nvSpPr>
          <p:spPr bwMode="auto">
            <a:xfrm>
              <a:off x="1519" y="3475"/>
              <a:ext cx="816" cy="452"/>
            </a:xfrm>
            <a:custGeom>
              <a:avLst/>
              <a:gdLst>
                <a:gd name="T0" fmla="*/ 0 w 21600"/>
                <a:gd name="T1" fmla="*/ 0 h 41853"/>
                <a:gd name="T2" fmla="*/ 284 w 21600"/>
                <a:gd name="T3" fmla="*/ 452 h 41853"/>
                <a:gd name="T4" fmla="*/ 0 w 21600"/>
                <a:gd name="T5" fmla="*/ 233 h 418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853"/>
                <a:gd name="T11" fmla="*/ 21600 w 21600"/>
                <a:gd name="T12" fmla="*/ 41853 h 41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85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33"/>
                    <a:pt x="15978" y="38712"/>
                    <a:pt x="7508" y="41852"/>
                  </a:cubicBezTo>
                </a:path>
                <a:path w="21600" h="4185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33"/>
                    <a:pt x="15978" y="38712"/>
                    <a:pt x="7508" y="418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9200" name="Line 12"/>
            <p:cNvSpPr>
              <a:spLocks noChangeShapeType="1"/>
            </p:cNvSpPr>
            <p:nvPr/>
          </p:nvSpPr>
          <p:spPr bwMode="auto">
            <a:xfrm flipH="1">
              <a:off x="2336" y="2931"/>
              <a:ext cx="590" cy="817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49201" name="Text Box 13"/>
            <p:cNvSpPr txBox="1">
              <a:spLocks noChangeArrowheads="1"/>
            </p:cNvSpPr>
            <p:nvPr/>
          </p:nvSpPr>
          <p:spPr bwMode="auto">
            <a:xfrm>
              <a:off x="610" y="374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349202" name="Text Box 14"/>
            <p:cNvSpPr txBox="1">
              <a:spLocks noChangeArrowheads="1"/>
            </p:cNvSpPr>
            <p:nvPr/>
          </p:nvSpPr>
          <p:spPr bwMode="auto">
            <a:xfrm>
              <a:off x="1328" y="292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B Nazanin" pitchFamily="2" charset="-78"/>
                </a:rPr>
                <a:t>L</a:t>
              </a:r>
            </a:p>
          </p:txBody>
        </p:sp>
        <p:sp>
          <p:nvSpPr>
            <p:cNvPr id="349203" name="Text Box 15"/>
            <p:cNvSpPr txBox="1">
              <a:spLocks noChangeArrowheads="1"/>
            </p:cNvSpPr>
            <p:nvPr/>
          </p:nvSpPr>
          <p:spPr bwMode="auto">
            <a:xfrm>
              <a:off x="1592" y="348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pic>
          <p:nvPicPr>
            <p:cNvPr id="349204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1" y="2614"/>
              <a:ext cx="16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898525" y="10525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49192" name="Rectangle 1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9193" name="Rectangle 2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598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598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5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0" grpId="0" animBg="1"/>
      <p:bldP spid="759811" grpId="0"/>
      <p:bldP spid="7598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539750" y="496888"/>
            <a:ext cx="808513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 .3 . 1 مثال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دنبالــــه مجموعهای جزئی سری             را         می نامیـــم.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مثال 2 . 3 . 1 دیدیم که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7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3638" y="1196975"/>
            <a:ext cx="5984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320800"/>
            <a:ext cx="5032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4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387600"/>
            <a:ext cx="37449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494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8012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یا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              پس                   و لذا سری         همگـراست و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74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392613"/>
            <a:ext cx="10810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4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567238"/>
            <a:ext cx="12604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4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988" y="4437063"/>
            <a:ext cx="5969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49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484563"/>
            <a:ext cx="31670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49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5349875"/>
            <a:ext cx="9493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6877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78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/>
      <p:bldP spid="447494" grpId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022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022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60837" name="Text Box 5"/>
          <p:cNvSpPr txBox="1">
            <a:spLocks noChangeArrowheads="1"/>
          </p:cNvSpPr>
          <p:nvPr/>
        </p:nvSpPr>
        <p:spPr bwMode="auto">
          <a:xfrm>
            <a:off x="433388" y="98425"/>
            <a:ext cx="83343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1. 4 مثال: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دانیم که معادله 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دایره به مرکز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(0, 0, 0)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شعاع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 =1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هستند. حال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خطی بر این دایره تکیه و موازی با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حرکت کند ، یک استوانه قائم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پدید می آورد.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پارامتری خطی ازاین نوع که از نقطه            واقع بردایره میگذرد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عباتست از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این معادله ها می بینیم 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دلخواه است و از       تا        می تواند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تغییرکند . ازاین معادله ها      و     را حذف می کنیم و معادله زیر را بدســـت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می آوریم.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608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141663"/>
            <a:ext cx="8651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08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057650"/>
            <a:ext cx="23764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08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946150"/>
            <a:ext cx="2016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08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4919663"/>
            <a:ext cx="500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08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4868863"/>
            <a:ext cx="5000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084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4600" y="5373688"/>
            <a:ext cx="276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084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5445125"/>
            <a:ext cx="2555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0845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6238" y="6002338"/>
            <a:ext cx="18002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6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6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6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6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6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6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7" grpId="0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Text Box 2"/>
          <p:cNvSpPr txBox="1">
            <a:spLocks noChangeArrowheads="1"/>
          </p:cNvSpPr>
          <p:nvPr/>
        </p:nvSpPr>
        <p:spPr bwMode="auto">
          <a:xfrm>
            <a:off x="512763" y="188913"/>
            <a:ext cx="8261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عدم وجود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این معادله نشانه دلخواه بودن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. بنابراین(1) معادله مورد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بحث است . در شکل زیر قسمتی از این استوانه نشان داده شده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8175" y="1741488"/>
            <a:ext cx="4967288" cy="4325937"/>
            <a:chOff x="1202" y="1097"/>
            <a:chExt cx="3129" cy="2725"/>
          </a:xfrm>
        </p:grpSpPr>
        <p:sp>
          <p:nvSpPr>
            <p:cNvPr id="351239" name="Line 4"/>
            <p:cNvSpPr>
              <a:spLocks noChangeShapeType="1"/>
            </p:cNvSpPr>
            <p:nvPr/>
          </p:nvSpPr>
          <p:spPr bwMode="auto">
            <a:xfrm>
              <a:off x="1927" y="1616"/>
              <a:ext cx="0" cy="19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1240" name="Line 5"/>
            <p:cNvSpPr>
              <a:spLocks noChangeShapeType="1"/>
            </p:cNvSpPr>
            <p:nvPr/>
          </p:nvSpPr>
          <p:spPr bwMode="auto">
            <a:xfrm>
              <a:off x="3606" y="1661"/>
              <a:ext cx="0" cy="1905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1241" name="Line 6"/>
            <p:cNvSpPr>
              <a:spLocks noChangeShapeType="1"/>
            </p:cNvSpPr>
            <p:nvPr/>
          </p:nvSpPr>
          <p:spPr bwMode="auto">
            <a:xfrm>
              <a:off x="2789" y="2685"/>
              <a:ext cx="1542" cy="0"/>
            </a:xfrm>
            <a:prstGeom prst="line">
              <a:avLst/>
            </a:prstGeom>
            <a:noFill/>
            <a:ln w="9525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1242" name="Line 7"/>
            <p:cNvSpPr>
              <a:spLocks noChangeShapeType="1"/>
            </p:cNvSpPr>
            <p:nvPr/>
          </p:nvSpPr>
          <p:spPr bwMode="auto">
            <a:xfrm flipH="1">
              <a:off x="1202" y="2685"/>
              <a:ext cx="1588" cy="725"/>
            </a:xfrm>
            <a:prstGeom prst="line">
              <a:avLst/>
            </a:prstGeom>
            <a:noFill/>
            <a:ln w="9525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1243" name="Line 8"/>
            <p:cNvSpPr>
              <a:spLocks noChangeShapeType="1"/>
            </p:cNvSpPr>
            <p:nvPr/>
          </p:nvSpPr>
          <p:spPr bwMode="auto">
            <a:xfrm flipV="1">
              <a:off x="2789" y="1097"/>
              <a:ext cx="0" cy="1588"/>
            </a:xfrm>
            <a:prstGeom prst="line">
              <a:avLst/>
            </a:prstGeom>
            <a:noFill/>
            <a:ln w="9525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1244" name="Arc 9"/>
            <p:cNvSpPr>
              <a:spLocks/>
            </p:cNvSpPr>
            <p:nvPr/>
          </p:nvSpPr>
          <p:spPr bwMode="auto">
            <a:xfrm rot="16200000" flipH="1">
              <a:off x="2612" y="2728"/>
              <a:ext cx="307" cy="1673"/>
            </a:xfrm>
            <a:custGeom>
              <a:avLst/>
              <a:gdLst>
                <a:gd name="T0" fmla="*/ 180 w 32415"/>
                <a:gd name="T1" fmla="*/ 1673 h 43038"/>
                <a:gd name="T2" fmla="*/ 307 w 32415"/>
                <a:gd name="T3" fmla="*/ 113 h 43038"/>
                <a:gd name="T4" fmla="*/ 205 w 32415"/>
                <a:gd name="T5" fmla="*/ 840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1245" name="Arc 10"/>
            <p:cNvSpPr>
              <a:spLocks/>
            </p:cNvSpPr>
            <p:nvPr/>
          </p:nvSpPr>
          <p:spPr bwMode="auto">
            <a:xfrm rot="16200000" flipH="1">
              <a:off x="2653" y="2869"/>
              <a:ext cx="233" cy="1674"/>
            </a:xfrm>
            <a:custGeom>
              <a:avLst/>
              <a:gdLst>
                <a:gd name="T0" fmla="*/ 30 w 22177"/>
                <a:gd name="T1" fmla="*/ 0 h 43084"/>
                <a:gd name="T2" fmla="*/ 0 w 22177"/>
                <a:gd name="T3" fmla="*/ 1674 h 43084"/>
                <a:gd name="T4" fmla="*/ 6 w 22177"/>
                <a:gd name="T5" fmla="*/ 835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1246" name="Arc 11"/>
            <p:cNvSpPr>
              <a:spLocks/>
            </p:cNvSpPr>
            <p:nvPr/>
          </p:nvSpPr>
          <p:spPr bwMode="auto">
            <a:xfrm rot="16200000" flipH="1">
              <a:off x="2610" y="773"/>
              <a:ext cx="307" cy="1673"/>
            </a:xfrm>
            <a:custGeom>
              <a:avLst/>
              <a:gdLst>
                <a:gd name="T0" fmla="*/ 180 w 32415"/>
                <a:gd name="T1" fmla="*/ 1673 h 43038"/>
                <a:gd name="T2" fmla="*/ 307 w 32415"/>
                <a:gd name="T3" fmla="*/ 113 h 43038"/>
                <a:gd name="T4" fmla="*/ 205 w 32415"/>
                <a:gd name="T5" fmla="*/ 840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1247" name="Arc 12"/>
            <p:cNvSpPr>
              <a:spLocks/>
            </p:cNvSpPr>
            <p:nvPr/>
          </p:nvSpPr>
          <p:spPr bwMode="auto">
            <a:xfrm rot="16200000" flipH="1">
              <a:off x="2651" y="914"/>
              <a:ext cx="233" cy="1674"/>
            </a:xfrm>
            <a:custGeom>
              <a:avLst/>
              <a:gdLst>
                <a:gd name="T0" fmla="*/ 30 w 22177"/>
                <a:gd name="T1" fmla="*/ 0 h 43084"/>
                <a:gd name="T2" fmla="*/ 0 w 22177"/>
                <a:gd name="T3" fmla="*/ 1674 h 43084"/>
                <a:gd name="T4" fmla="*/ 6 w 22177"/>
                <a:gd name="T5" fmla="*/ 835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1248" name="Arc 13"/>
            <p:cNvSpPr>
              <a:spLocks/>
            </p:cNvSpPr>
            <p:nvPr/>
          </p:nvSpPr>
          <p:spPr bwMode="auto">
            <a:xfrm rot="16200000" flipH="1">
              <a:off x="2610" y="1823"/>
              <a:ext cx="307" cy="1673"/>
            </a:xfrm>
            <a:custGeom>
              <a:avLst/>
              <a:gdLst>
                <a:gd name="T0" fmla="*/ 180 w 32415"/>
                <a:gd name="T1" fmla="*/ 1673 h 43038"/>
                <a:gd name="T2" fmla="*/ 307 w 32415"/>
                <a:gd name="T3" fmla="*/ 113 h 43038"/>
                <a:gd name="T4" fmla="*/ 205 w 32415"/>
                <a:gd name="T5" fmla="*/ 840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1249" name="Arc 14"/>
            <p:cNvSpPr>
              <a:spLocks/>
            </p:cNvSpPr>
            <p:nvPr/>
          </p:nvSpPr>
          <p:spPr bwMode="auto">
            <a:xfrm rot="16200000" flipH="1">
              <a:off x="2647" y="1964"/>
              <a:ext cx="233" cy="1674"/>
            </a:xfrm>
            <a:custGeom>
              <a:avLst/>
              <a:gdLst>
                <a:gd name="T0" fmla="*/ 30 w 22177"/>
                <a:gd name="T1" fmla="*/ 0 h 43084"/>
                <a:gd name="T2" fmla="*/ 0 w 22177"/>
                <a:gd name="T3" fmla="*/ 1674 h 43084"/>
                <a:gd name="T4" fmla="*/ 6 w 22177"/>
                <a:gd name="T5" fmla="*/ 835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1237" name="Rectangle 1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1238" name="Rectangle 1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8" grpId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 Box 2"/>
          <p:cNvSpPr txBox="1">
            <a:spLocks noChangeArrowheads="1"/>
          </p:cNvSpPr>
          <p:nvPr/>
        </p:nvSpPr>
        <p:spPr bwMode="auto">
          <a:xfrm>
            <a:off x="477838" y="620713"/>
            <a:ext cx="800258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4. 1. 4 معادله استوانه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بطور کلی هر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فضای سه بعدی     مجموعه جواب های یک دستگاه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دو معادله سه مجهولی است. حال اگر این معادله هارا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f(x,y,z) =0              g(x,y,z)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بنامیم آمگاه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صورت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نشان می دهیم.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</a:p>
        </p:txBody>
      </p:sp>
      <p:pic>
        <p:nvPicPr>
          <p:cNvPr id="7628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7163" y="1503363"/>
            <a:ext cx="460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2884" name="Text Box 4"/>
          <p:cNvSpPr txBox="1">
            <a:spLocks noChangeArrowheads="1"/>
          </p:cNvSpPr>
          <p:nvPr/>
        </p:nvSpPr>
        <p:spPr bwMode="auto">
          <a:xfrm>
            <a:off x="4368800" y="2659063"/>
            <a:ext cx="29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628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659188"/>
            <a:ext cx="21939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226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226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2" grpId="0"/>
      <p:bldP spid="762884" grpId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Text Box 2"/>
          <p:cNvSpPr txBox="1">
            <a:spLocks noChangeArrowheads="1"/>
          </p:cNvSpPr>
          <p:nvPr/>
        </p:nvSpPr>
        <p:spPr bwMode="auto">
          <a:xfrm>
            <a:off x="787400" y="495300"/>
            <a:ext cx="77644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فرض کنید هادی استوانه ای توسط دستگاه معادله های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داده شده باشد. اگر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یکی از مولدهای این استوانه ای باشد،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را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توان فصل مشترک دو صفحه در نظر گرفت، یعنی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وقتی در این دستکاه     و      تغییر کنند خطوط موازی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حاصل می شوند.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639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25538"/>
            <a:ext cx="37925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39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4238" y="3368675"/>
            <a:ext cx="436403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39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498975"/>
            <a:ext cx="2714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39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498975"/>
            <a:ext cx="271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3288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3289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6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6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6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6" grpId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344488" y="361950"/>
            <a:ext cx="82804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فرض کنید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نقطه ای روی استوانه ای باشد. دراین صورت    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باید چنان اختیار شوند که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A(x,y,z)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معادله های (3) صدق کند.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طرف دیگر به ازای این مقادیر    و      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باید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قطع کند ،بنابراین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وز باید در نقطه ای چون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B(s,t,u)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مشترک باشند. یعنی این نقطه باید در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(2) و(3) به طور همزمان صدق کند ، یعنی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اکنون بین این معادله ها  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u , t , 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را حذف می کنیم و در معــــادله حاصل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قرار می دهیم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ومعادله استوانه را در نظر می گیریم.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64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8775"/>
            <a:ext cx="2714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49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628775"/>
            <a:ext cx="271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49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9450" y="3249613"/>
            <a:ext cx="17589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49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230563"/>
            <a:ext cx="266541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49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5373688"/>
            <a:ext cx="54006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49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425" y="549275"/>
            <a:ext cx="27146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49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125538"/>
            <a:ext cx="271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431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431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6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6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6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6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6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6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76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76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0" grpId="0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Text Box 2"/>
          <p:cNvSpPr txBox="1">
            <a:spLocks noChangeArrowheads="1"/>
          </p:cNvSpPr>
          <p:nvPr/>
        </p:nvSpPr>
        <p:spPr bwMode="auto">
          <a:xfrm>
            <a:off x="542925" y="169863"/>
            <a:ext cx="79375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5. 1. 4 مثال: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معادله استوانه ای را بنویسیم 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هادی آن دارای معادله های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ومولد آن موازی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 = 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باشد.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659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628775"/>
            <a:ext cx="12493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3563938" y="3190875"/>
            <a:ext cx="489426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مولد را به صورت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نظر می گیریم. حال از دستگاه معادله های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659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933825"/>
            <a:ext cx="1965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59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941888"/>
            <a:ext cx="14763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5336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5337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6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6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4" grpId="0"/>
      <p:bldP spid="765956" grpId="0"/>
    </p:bld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Text Box 2"/>
          <p:cNvSpPr txBox="1">
            <a:spLocks noChangeArrowheads="1"/>
          </p:cNvSpPr>
          <p:nvPr/>
        </p:nvSpPr>
        <p:spPr bwMode="auto">
          <a:xfrm>
            <a:off x="3478213" y="288925"/>
            <a:ext cx="5002212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z,y, x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حذف می کنیم ، نتیجه می شود 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معادله استوانه مورد نظر عبارتست از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669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981075"/>
            <a:ext cx="43259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9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60575"/>
            <a:ext cx="29400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9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068638"/>
            <a:ext cx="2962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6982" name="Text Box 6"/>
          <p:cNvSpPr txBox="1">
            <a:spLocks noChangeArrowheads="1"/>
          </p:cNvSpPr>
          <p:nvPr/>
        </p:nvSpPr>
        <p:spPr bwMode="auto">
          <a:xfrm>
            <a:off x="668338" y="3627438"/>
            <a:ext cx="781208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7. 1. 4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که هردو روی یک صفحه هستند ، در نظر می گیریم. اگر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حول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دوران کند ، رویه ای به نام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رویه دوار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حاصل می شود .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یک مولد و خط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محور دوران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رویه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636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636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6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6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6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8" grpId="0"/>
      <p:bldP spid="766982" grpId="0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Text Box 2"/>
          <p:cNvSpPr txBox="1">
            <a:spLocks noChangeArrowheads="1"/>
          </p:cNvSpPr>
          <p:nvPr/>
        </p:nvSpPr>
        <p:spPr bwMode="auto">
          <a:xfrm>
            <a:off x="298450" y="5702300"/>
            <a:ext cx="834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معادله رویه دوار ی را که از دوران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حول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پدید می آید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بدست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68538" y="260350"/>
            <a:ext cx="4440237" cy="5257800"/>
            <a:chOff x="1338" y="164"/>
            <a:chExt cx="2797" cy="3312"/>
          </a:xfrm>
        </p:grpSpPr>
        <p:sp>
          <p:nvSpPr>
            <p:cNvPr id="357383" name="Arc 4"/>
            <p:cNvSpPr>
              <a:spLocks/>
            </p:cNvSpPr>
            <p:nvPr/>
          </p:nvSpPr>
          <p:spPr bwMode="auto">
            <a:xfrm flipH="1" flipV="1">
              <a:off x="2154" y="2607"/>
              <a:ext cx="1056" cy="221"/>
            </a:xfrm>
            <a:custGeom>
              <a:avLst/>
              <a:gdLst>
                <a:gd name="T0" fmla="*/ 0 w 41892"/>
                <a:gd name="T1" fmla="*/ 160 h 21600"/>
                <a:gd name="T2" fmla="*/ 1056 w 41892"/>
                <a:gd name="T3" fmla="*/ 175 h 21600"/>
                <a:gd name="T4" fmla="*/ 523 w 41892"/>
                <a:gd name="T5" fmla="*/ 221 h 21600"/>
                <a:gd name="T6" fmla="*/ 0 60000 65536"/>
                <a:gd name="T7" fmla="*/ 0 60000 65536"/>
                <a:gd name="T8" fmla="*/ 0 60000 65536"/>
                <a:gd name="T9" fmla="*/ 0 w 41892"/>
                <a:gd name="T10" fmla="*/ 0 h 21600"/>
                <a:gd name="T11" fmla="*/ 41892 w 418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892" h="21600" fill="none" extrusionOk="0">
                  <a:moveTo>
                    <a:pt x="0" y="15637"/>
                  </a:moveTo>
                  <a:cubicBezTo>
                    <a:pt x="2659" y="6378"/>
                    <a:pt x="11128" y="-1"/>
                    <a:pt x="20761" y="0"/>
                  </a:cubicBezTo>
                  <a:cubicBezTo>
                    <a:pt x="30965" y="0"/>
                    <a:pt x="39777" y="7141"/>
                    <a:pt x="41892" y="17123"/>
                  </a:cubicBezTo>
                </a:path>
                <a:path w="41892" h="21600" stroke="0" extrusionOk="0">
                  <a:moveTo>
                    <a:pt x="0" y="15637"/>
                  </a:moveTo>
                  <a:cubicBezTo>
                    <a:pt x="2659" y="6378"/>
                    <a:pt x="11128" y="-1"/>
                    <a:pt x="20761" y="0"/>
                  </a:cubicBezTo>
                  <a:cubicBezTo>
                    <a:pt x="30965" y="0"/>
                    <a:pt x="39777" y="7141"/>
                    <a:pt x="41892" y="17123"/>
                  </a:cubicBezTo>
                  <a:lnTo>
                    <a:pt x="20761" y="21600"/>
                  </a:lnTo>
                  <a:close/>
                </a:path>
              </a:pathLst>
            </a:custGeom>
            <a:noFill/>
            <a:ln w="28575">
              <a:solidFill>
                <a:srgbClr val="33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7384" name="Arc 5"/>
            <p:cNvSpPr>
              <a:spLocks/>
            </p:cNvSpPr>
            <p:nvPr/>
          </p:nvSpPr>
          <p:spPr bwMode="auto">
            <a:xfrm rot="10800000" flipH="1" flipV="1">
              <a:off x="2154" y="2478"/>
              <a:ext cx="1056" cy="221"/>
            </a:xfrm>
            <a:custGeom>
              <a:avLst/>
              <a:gdLst>
                <a:gd name="T0" fmla="*/ 0 w 41892"/>
                <a:gd name="T1" fmla="*/ 160 h 21600"/>
                <a:gd name="T2" fmla="*/ 1056 w 41892"/>
                <a:gd name="T3" fmla="*/ 175 h 21600"/>
                <a:gd name="T4" fmla="*/ 523 w 41892"/>
                <a:gd name="T5" fmla="*/ 221 h 21600"/>
                <a:gd name="T6" fmla="*/ 0 60000 65536"/>
                <a:gd name="T7" fmla="*/ 0 60000 65536"/>
                <a:gd name="T8" fmla="*/ 0 60000 65536"/>
                <a:gd name="T9" fmla="*/ 0 w 41892"/>
                <a:gd name="T10" fmla="*/ 0 h 21600"/>
                <a:gd name="T11" fmla="*/ 41892 w 418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892" h="21600" fill="none" extrusionOk="0">
                  <a:moveTo>
                    <a:pt x="0" y="15637"/>
                  </a:moveTo>
                  <a:cubicBezTo>
                    <a:pt x="2659" y="6378"/>
                    <a:pt x="11128" y="-1"/>
                    <a:pt x="20761" y="0"/>
                  </a:cubicBezTo>
                  <a:cubicBezTo>
                    <a:pt x="30965" y="0"/>
                    <a:pt x="39777" y="7141"/>
                    <a:pt x="41892" y="17123"/>
                  </a:cubicBezTo>
                </a:path>
                <a:path w="41892" h="21600" stroke="0" extrusionOk="0">
                  <a:moveTo>
                    <a:pt x="0" y="15637"/>
                  </a:moveTo>
                  <a:cubicBezTo>
                    <a:pt x="2659" y="6378"/>
                    <a:pt x="11128" y="-1"/>
                    <a:pt x="20761" y="0"/>
                  </a:cubicBezTo>
                  <a:cubicBezTo>
                    <a:pt x="30965" y="0"/>
                    <a:pt x="39777" y="7141"/>
                    <a:pt x="41892" y="17123"/>
                  </a:cubicBezTo>
                  <a:lnTo>
                    <a:pt x="20761" y="21600"/>
                  </a:lnTo>
                  <a:close/>
                </a:path>
              </a:pathLst>
            </a:custGeom>
            <a:noFill/>
            <a:ln w="9525">
              <a:solidFill>
                <a:srgbClr val="3366CC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7385" name="Arc 6"/>
            <p:cNvSpPr>
              <a:spLocks/>
            </p:cNvSpPr>
            <p:nvPr/>
          </p:nvSpPr>
          <p:spPr bwMode="auto">
            <a:xfrm flipH="1" flipV="1">
              <a:off x="2404" y="480"/>
              <a:ext cx="567" cy="89"/>
            </a:xfrm>
            <a:custGeom>
              <a:avLst/>
              <a:gdLst>
                <a:gd name="T0" fmla="*/ 0 w 40591"/>
                <a:gd name="T1" fmla="*/ 50 h 21600"/>
                <a:gd name="T2" fmla="*/ 567 w 40591"/>
                <a:gd name="T3" fmla="*/ 71 h 21600"/>
                <a:gd name="T4" fmla="*/ 272 w 40591"/>
                <a:gd name="T5" fmla="*/ 89 h 21600"/>
                <a:gd name="T6" fmla="*/ 0 60000 65536"/>
                <a:gd name="T7" fmla="*/ 0 60000 65536"/>
                <a:gd name="T8" fmla="*/ 0 60000 65536"/>
                <a:gd name="T9" fmla="*/ 0 w 40591"/>
                <a:gd name="T10" fmla="*/ 0 h 21600"/>
                <a:gd name="T11" fmla="*/ 40591 w 405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91" h="21600" fill="none" extrusionOk="0">
                  <a:moveTo>
                    <a:pt x="0" y="12226"/>
                  </a:moveTo>
                  <a:cubicBezTo>
                    <a:pt x="3600" y="4751"/>
                    <a:pt x="11163" y="-1"/>
                    <a:pt x="19460" y="0"/>
                  </a:cubicBezTo>
                  <a:cubicBezTo>
                    <a:pt x="29664" y="0"/>
                    <a:pt x="38476" y="7141"/>
                    <a:pt x="40591" y="17123"/>
                  </a:cubicBezTo>
                </a:path>
                <a:path w="40591" h="21600" stroke="0" extrusionOk="0">
                  <a:moveTo>
                    <a:pt x="0" y="12226"/>
                  </a:moveTo>
                  <a:cubicBezTo>
                    <a:pt x="3600" y="4751"/>
                    <a:pt x="11163" y="-1"/>
                    <a:pt x="19460" y="0"/>
                  </a:cubicBezTo>
                  <a:cubicBezTo>
                    <a:pt x="29664" y="0"/>
                    <a:pt x="38476" y="7141"/>
                    <a:pt x="40591" y="17123"/>
                  </a:cubicBezTo>
                  <a:lnTo>
                    <a:pt x="19460" y="21600"/>
                  </a:lnTo>
                  <a:close/>
                </a:path>
              </a:pathLst>
            </a:custGeom>
            <a:noFill/>
            <a:ln w="28575">
              <a:solidFill>
                <a:srgbClr val="33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7386" name="Arc 7"/>
            <p:cNvSpPr>
              <a:spLocks/>
            </p:cNvSpPr>
            <p:nvPr/>
          </p:nvSpPr>
          <p:spPr bwMode="auto">
            <a:xfrm rot="10800000" flipH="1" flipV="1">
              <a:off x="2404" y="438"/>
              <a:ext cx="567" cy="89"/>
            </a:xfrm>
            <a:custGeom>
              <a:avLst/>
              <a:gdLst>
                <a:gd name="T0" fmla="*/ 0 w 40591"/>
                <a:gd name="T1" fmla="*/ 50 h 21600"/>
                <a:gd name="T2" fmla="*/ 567 w 40591"/>
                <a:gd name="T3" fmla="*/ 71 h 21600"/>
                <a:gd name="T4" fmla="*/ 272 w 40591"/>
                <a:gd name="T5" fmla="*/ 89 h 21600"/>
                <a:gd name="T6" fmla="*/ 0 60000 65536"/>
                <a:gd name="T7" fmla="*/ 0 60000 65536"/>
                <a:gd name="T8" fmla="*/ 0 60000 65536"/>
                <a:gd name="T9" fmla="*/ 0 w 40591"/>
                <a:gd name="T10" fmla="*/ 0 h 21600"/>
                <a:gd name="T11" fmla="*/ 40591 w 405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91" h="21600" fill="none" extrusionOk="0">
                  <a:moveTo>
                    <a:pt x="0" y="12226"/>
                  </a:moveTo>
                  <a:cubicBezTo>
                    <a:pt x="3600" y="4751"/>
                    <a:pt x="11163" y="-1"/>
                    <a:pt x="19460" y="0"/>
                  </a:cubicBezTo>
                  <a:cubicBezTo>
                    <a:pt x="29664" y="0"/>
                    <a:pt x="38476" y="7141"/>
                    <a:pt x="40591" y="17123"/>
                  </a:cubicBezTo>
                </a:path>
                <a:path w="40591" h="21600" stroke="0" extrusionOk="0">
                  <a:moveTo>
                    <a:pt x="0" y="12226"/>
                  </a:moveTo>
                  <a:cubicBezTo>
                    <a:pt x="3600" y="4751"/>
                    <a:pt x="11163" y="-1"/>
                    <a:pt x="19460" y="0"/>
                  </a:cubicBezTo>
                  <a:cubicBezTo>
                    <a:pt x="29664" y="0"/>
                    <a:pt x="38476" y="7141"/>
                    <a:pt x="40591" y="17123"/>
                  </a:cubicBezTo>
                  <a:lnTo>
                    <a:pt x="19460" y="21600"/>
                  </a:lnTo>
                  <a:close/>
                </a:path>
              </a:pathLst>
            </a:custGeom>
            <a:noFill/>
            <a:ln w="9525">
              <a:solidFill>
                <a:srgbClr val="3366CC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7387" name="Arc 8"/>
            <p:cNvSpPr>
              <a:spLocks/>
            </p:cNvSpPr>
            <p:nvPr/>
          </p:nvSpPr>
          <p:spPr bwMode="auto">
            <a:xfrm flipH="1" flipV="1">
              <a:off x="2517" y="845"/>
              <a:ext cx="318" cy="90"/>
            </a:xfrm>
            <a:custGeom>
              <a:avLst/>
              <a:gdLst>
                <a:gd name="T0" fmla="*/ 0 w 42563"/>
                <a:gd name="T1" fmla="*/ 79 h 21600"/>
                <a:gd name="T2" fmla="*/ 318 w 42563"/>
                <a:gd name="T3" fmla="*/ 71 h 21600"/>
                <a:gd name="T4" fmla="*/ 160 w 42563"/>
                <a:gd name="T5" fmla="*/ 90 h 21600"/>
                <a:gd name="T6" fmla="*/ 0 60000 65536"/>
                <a:gd name="T7" fmla="*/ 0 60000 65536"/>
                <a:gd name="T8" fmla="*/ 0 60000 65536"/>
                <a:gd name="T9" fmla="*/ 0 w 42563"/>
                <a:gd name="T10" fmla="*/ 0 h 21600"/>
                <a:gd name="T11" fmla="*/ 42563 w 425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63" h="21600" fill="none" extrusionOk="0">
                  <a:moveTo>
                    <a:pt x="0" y="18908"/>
                  </a:moveTo>
                  <a:cubicBezTo>
                    <a:pt x="1357" y="8104"/>
                    <a:pt x="10543" y="-1"/>
                    <a:pt x="21432" y="0"/>
                  </a:cubicBezTo>
                  <a:cubicBezTo>
                    <a:pt x="31636" y="0"/>
                    <a:pt x="40448" y="7141"/>
                    <a:pt x="42563" y="17123"/>
                  </a:cubicBezTo>
                </a:path>
                <a:path w="42563" h="21600" stroke="0" extrusionOk="0">
                  <a:moveTo>
                    <a:pt x="0" y="18908"/>
                  </a:moveTo>
                  <a:cubicBezTo>
                    <a:pt x="1357" y="8104"/>
                    <a:pt x="10543" y="-1"/>
                    <a:pt x="21432" y="0"/>
                  </a:cubicBezTo>
                  <a:cubicBezTo>
                    <a:pt x="31636" y="0"/>
                    <a:pt x="40448" y="7141"/>
                    <a:pt x="42563" y="17123"/>
                  </a:cubicBezTo>
                  <a:lnTo>
                    <a:pt x="21432" y="21600"/>
                  </a:lnTo>
                  <a:close/>
                </a:path>
              </a:pathLst>
            </a:custGeom>
            <a:noFill/>
            <a:ln w="28575">
              <a:solidFill>
                <a:srgbClr val="33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7388" name="Arc 9"/>
            <p:cNvSpPr>
              <a:spLocks/>
            </p:cNvSpPr>
            <p:nvPr/>
          </p:nvSpPr>
          <p:spPr bwMode="auto">
            <a:xfrm rot="10800000" flipH="1" flipV="1">
              <a:off x="2517" y="799"/>
              <a:ext cx="318" cy="92"/>
            </a:xfrm>
            <a:custGeom>
              <a:avLst/>
              <a:gdLst>
                <a:gd name="T0" fmla="*/ 0 w 42563"/>
                <a:gd name="T1" fmla="*/ 81 h 21600"/>
                <a:gd name="T2" fmla="*/ 318 w 42563"/>
                <a:gd name="T3" fmla="*/ 73 h 21600"/>
                <a:gd name="T4" fmla="*/ 160 w 42563"/>
                <a:gd name="T5" fmla="*/ 92 h 21600"/>
                <a:gd name="T6" fmla="*/ 0 60000 65536"/>
                <a:gd name="T7" fmla="*/ 0 60000 65536"/>
                <a:gd name="T8" fmla="*/ 0 60000 65536"/>
                <a:gd name="T9" fmla="*/ 0 w 42563"/>
                <a:gd name="T10" fmla="*/ 0 h 21600"/>
                <a:gd name="T11" fmla="*/ 42563 w 425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63" h="21600" fill="none" extrusionOk="0">
                  <a:moveTo>
                    <a:pt x="0" y="18908"/>
                  </a:moveTo>
                  <a:cubicBezTo>
                    <a:pt x="1357" y="8104"/>
                    <a:pt x="10543" y="-1"/>
                    <a:pt x="21432" y="0"/>
                  </a:cubicBezTo>
                  <a:cubicBezTo>
                    <a:pt x="31636" y="0"/>
                    <a:pt x="40448" y="7141"/>
                    <a:pt x="42563" y="17123"/>
                  </a:cubicBezTo>
                </a:path>
                <a:path w="42563" h="21600" stroke="0" extrusionOk="0">
                  <a:moveTo>
                    <a:pt x="0" y="18908"/>
                  </a:moveTo>
                  <a:cubicBezTo>
                    <a:pt x="1357" y="8104"/>
                    <a:pt x="10543" y="-1"/>
                    <a:pt x="21432" y="0"/>
                  </a:cubicBezTo>
                  <a:cubicBezTo>
                    <a:pt x="31636" y="0"/>
                    <a:pt x="40448" y="7141"/>
                    <a:pt x="42563" y="17123"/>
                  </a:cubicBezTo>
                  <a:lnTo>
                    <a:pt x="21432" y="21600"/>
                  </a:lnTo>
                  <a:close/>
                </a:path>
              </a:pathLst>
            </a:custGeom>
            <a:noFill/>
            <a:ln w="9525">
              <a:solidFill>
                <a:srgbClr val="3366CC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7389" name="Arc 10"/>
            <p:cNvSpPr>
              <a:spLocks/>
            </p:cNvSpPr>
            <p:nvPr/>
          </p:nvSpPr>
          <p:spPr bwMode="auto">
            <a:xfrm rot="-4770512" flipH="1" flipV="1">
              <a:off x="1893" y="806"/>
              <a:ext cx="939" cy="324"/>
            </a:xfrm>
            <a:custGeom>
              <a:avLst/>
              <a:gdLst>
                <a:gd name="T0" fmla="*/ 0 w 35680"/>
                <a:gd name="T1" fmla="*/ 223 h 21600"/>
                <a:gd name="T2" fmla="*/ 939 w 35680"/>
                <a:gd name="T3" fmla="*/ 93 h 21600"/>
                <a:gd name="T4" fmla="*/ 540 w 35680"/>
                <a:gd name="T5" fmla="*/ 324 h 21600"/>
                <a:gd name="T6" fmla="*/ 0 60000 65536"/>
                <a:gd name="T7" fmla="*/ 0 60000 65536"/>
                <a:gd name="T8" fmla="*/ 0 60000 65536"/>
                <a:gd name="T9" fmla="*/ 0 w 35680"/>
                <a:gd name="T10" fmla="*/ 0 h 21600"/>
                <a:gd name="T11" fmla="*/ 35680 w 3568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80" h="21600" fill="none" extrusionOk="0">
                  <a:moveTo>
                    <a:pt x="-1" y="14859"/>
                  </a:moveTo>
                  <a:cubicBezTo>
                    <a:pt x="2911" y="5993"/>
                    <a:pt x="11188" y="-1"/>
                    <a:pt x="20521" y="0"/>
                  </a:cubicBezTo>
                  <a:cubicBezTo>
                    <a:pt x="26193" y="0"/>
                    <a:pt x="31638" y="2231"/>
                    <a:pt x="35679" y="6212"/>
                  </a:cubicBezTo>
                </a:path>
                <a:path w="35680" h="21600" stroke="0" extrusionOk="0">
                  <a:moveTo>
                    <a:pt x="-1" y="14859"/>
                  </a:moveTo>
                  <a:cubicBezTo>
                    <a:pt x="2911" y="5993"/>
                    <a:pt x="11188" y="-1"/>
                    <a:pt x="20521" y="0"/>
                  </a:cubicBezTo>
                  <a:cubicBezTo>
                    <a:pt x="26193" y="0"/>
                    <a:pt x="31638" y="2231"/>
                    <a:pt x="35679" y="6212"/>
                  </a:cubicBezTo>
                  <a:lnTo>
                    <a:pt x="20521" y="21600"/>
                  </a:lnTo>
                  <a:close/>
                </a:path>
              </a:pathLst>
            </a:custGeom>
            <a:noFill/>
            <a:ln w="28575">
              <a:solidFill>
                <a:srgbClr val="A13F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7390" name="Arc 11"/>
            <p:cNvSpPr>
              <a:spLocks/>
            </p:cNvSpPr>
            <p:nvPr/>
          </p:nvSpPr>
          <p:spPr bwMode="auto">
            <a:xfrm rot="5670052" flipH="1" flipV="1">
              <a:off x="2511" y="845"/>
              <a:ext cx="957" cy="324"/>
            </a:xfrm>
            <a:custGeom>
              <a:avLst/>
              <a:gdLst>
                <a:gd name="T0" fmla="*/ 0 w 36386"/>
                <a:gd name="T1" fmla="*/ 264 h 21600"/>
                <a:gd name="T2" fmla="*/ 957 w 36386"/>
                <a:gd name="T3" fmla="*/ 93 h 21600"/>
                <a:gd name="T4" fmla="*/ 558 w 36386"/>
                <a:gd name="T5" fmla="*/ 324 h 21600"/>
                <a:gd name="T6" fmla="*/ 0 60000 65536"/>
                <a:gd name="T7" fmla="*/ 0 60000 65536"/>
                <a:gd name="T8" fmla="*/ 0 60000 65536"/>
                <a:gd name="T9" fmla="*/ 0 w 36386"/>
                <a:gd name="T10" fmla="*/ 0 h 21600"/>
                <a:gd name="T11" fmla="*/ 36386 w 363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86" h="21600" fill="none" extrusionOk="0">
                  <a:moveTo>
                    <a:pt x="0" y="17603"/>
                  </a:moveTo>
                  <a:cubicBezTo>
                    <a:pt x="1922" y="7394"/>
                    <a:pt x="10839" y="-1"/>
                    <a:pt x="21227" y="0"/>
                  </a:cubicBezTo>
                  <a:cubicBezTo>
                    <a:pt x="26899" y="0"/>
                    <a:pt x="32344" y="2231"/>
                    <a:pt x="36385" y="6212"/>
                  </a:cubicBezTo>
                </a:path>
                <a:path w="36386" h="21600" stroke="0" extrusionOk="0">
                  <a:moveTo>
                    <a:pt x="0" y="17603"/>
                  </a:moveTo>
                  <a:cubicBezTo>
                    <a:pt x="1922" y="7394"/>
                    <a:pt x="10839" y="-1"/>
                    <a:pt x="21227" y="0"/>
                  </a:cubicBezTo>
                  <a:cubicBezTo>
                    <a:pt x="26899" y="0"/>
                    <a:pt x="32344" y="2231"/>
                    <a:pt x="36385" y="6212"/>
                  </a:cubicBezTo>
                  <a:lnTo>
                    <a:pt x="21227" y="21600"/>
                  </a:lnTo>
                  <a:close/>
                </a:path>
              </a:pathLst>
            </a:custGeom>
            <a:noFill/>
            <a:ln w="28575">
              <a:solidFill>
                <a:srgbClr val="A13F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7391" name="Freeform 12"/>
            <p:cNvSpPr>
              <a:spLocks/>
            </p:cNvSpPr>
            <p:nvPr/>
          </p:nvSpPr>
          <p:spPr bwMode="auto">
            <a:xfrm>
              <a:off x="1338" y="1434"/>
              <a:ext cx="998" cy="1270"/>
            </a:xfrm>
            <a:custGeom>
              <a:avLst/>
              <a:gdLst>
                <a:gd name="T0" fmla="*/ 1021 w 1021"/>
                <a:gd name="T1" fmla="*/ 0 h 1180"/>
                <a:gd name="T2" fmla="*/ 23 w 1021"/>
                <a:gd name="T3" fmla="*/ 409 h 1180"/>
                <a:gd name="T4" fmla="*/ 885 w 1021"/>
                <a:gd name="T5" fmla="*/ 1180 h 1180"/>
                <a:gd name="T6" fmla="*/ 0 60000 65536"/>
                <a:gd name="T7" fmla="*/ 0 60000 65536"/>
                <a:gd name="T8" fmla="*/ 0 60000 65536"/>
                <a:gd name="T9" fmla="*/ 0 w 1021"/>
                <a:gd name="T10" fmla="*/ 0 h 1180"/>
                <a:gd name="T11" fmla="*/ 1021 w 1021"/>
                <a:gd name="T12" fmla="*/ 1180 h 1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1" h="1180">
                  <a:moveTo>
                    <a:pt x="1021" y="0"/>
                  </a:moveTo>
                  <a:cubicBezTo>
                    <a:pt x="533" y="106"/>
                    <a:pt x="46" y="212"/>
                    <a:pt x="23" y="409"/>
                  </a:cubicBezTo>
                  <a:cubicBezTo>
                    <a:pt x="0" y="606"/>
                    <a:pt x="442" y="893"/>
                    <a:pt x="885" y="1180"/>
                  </a:cubicBezTo>
                </a:path>
              </a:pathLst>
            </a:custGeom>
            <a:noFill/>
            <a:ln w="28575">
              <a:solidFill>
                <a:srgbClr val="1C397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7392" name="Line 13"/>
            <p:cNvSpPr>
              <a:spLocks noChangeShapeType="1"/>
            </p:cNvSpPr>
            <p:nvPr/>
          </p:nvSpPr>
          <p:spPr bwMode="auto">
            <a:xfrm flipV="1">
              <a:off x="2699" y="164"/>
              <a:ext cx="0" cy="331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7393" name="Freeform 14"/>
            <p:cNvSpPr>
              <a:spLocks/>
            </p:cNvSpPr>
            <p:nvPr/>
          </p:nvSpPr>
          <p:spPr bwMode="auto">
            <a:xfrm>
              <a:off x="3016" y="1480"/>
              <a:ext cx="1119" cy="1179"/>
            </a:xfrm>
            <a:custGeom>
              <a:avLst/>
              <a:gdLst>
                <a:gd name="T0" fmla="*/ 0 w 1119"/>
                <a:gd name="T1" fmla="*/ 0 h 1179"/>
                <a:gd name="T2" fmla="*/ 1089 w 1119"/>
                <a:gd name="T3" fmla="*/ 453 h 1179"/>
                <a:gd name="T4" fmla="*/ 182 w 1119"/>
                <a:gd name="T5" fmla="*/ 1179 h 1179"/>
                <a:gd name="T6" fmla="*/ 0 60000 65536"/>
                <a:gd name="T7" fmla="*/ 0 60000 65536"/>
                <a:gd name="T8" fmla="*/ 0 60000 65536"/>
                <a:gd name="T9" fmla="*/ 0 w 1119"/>
                <a:gd name="T10" fmla="*/ 0 h 1179"/>
                <a:gd name="T11" fmla="*/ 1119 w 1119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9" h="1179">
                  <a:moveTo>
                    <a:pt x="0" y="0"/>
                  </a:moveTo>
                  <a:cubicBezTo>
                    <a:pt x="529" y="128"/>
                    <a:pt x="1059" y="257"/>
                    <a:pt x="1089" y="453"/>
                  </a:cubicBezTo>
                  <a:cubicBezTo>
                    <a:pt x="1119" y="649"/>
                    <a:pt x="650" y="914"/>
                    <a:pt x="182" y="1179"/>
                  </a:cubicBezTo>
                </a:path>
              </a:pathLst>
            </a:custGeom>
            <a:noFill/>
            <a:ln w="28575">
              <a:solidFill>
                <a:srgbClr val="1C397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7394" name="Text Box 15"/>
            <p:cNvSpPr txBox="1">
              <a:spLocks noChangeArrowheads="1"/>
            </p:cNvSpPr>
            <p:nvPr/>
          </p:nvSpPr>
          <p:spPr bwMode="auto">
            <a:xfrm>
              <a:off x="1490" y="1190"/>
              <a:ext cx="4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خم </a:t>
              </a:r>
              <a:r>
                <a:rPr lang="en-US" sz="2000">
                  <a:latin typeface="Times New Roman" pitchFamily="18" charset="0"/>
                  <a:cs typeface="B Nazanin" pitchFamily="2" charset="-78"/>
                </a:rPr>
                <a:t>C</a:t>
              </a:r>
              <a:r>
                <a:rPr lang="fa-IR" sz="2000">
                  <a:latin typeface="Times New Roman" pitchFamily="18" charset="0"/>
                  <a:cs typeface="B Nazanin" pitchFamily="2" charset="-78"/>
                </a:rPr>
                <a:t> 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357395" name="Text Box 16"/>
            <p:cNvSpPr txBox="1">
              <a:spLocks noChangeArrowheads="1"/>
            </p:cNvSpPr>
            <p:nvPr/>
          </p:nvSpPr>
          <p:spPr bwMode="auto">
            <a:xfrm>
              <a:off x="2732" y="1870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خم </a:t>
              </a:r>
              <a:r>
                <a:rPr lang="en-US" sz="2000">
                  <a:latin typeface="Times New Roman" pitchFamily="18" charset="0"/>
                  <a:cs typeface="B Nazanin" pitchFamily="2" charset="-78"/>
                </a:rPr>
                <a:t>l</a:t>
              </a:r>
              <a:r>
                <a:rPr lang="fa-IR" sz="2000">
                  <a:latin typeface="Times New Roman" pitchFamily="18" charset="0"/>
                  <a:cs typeface="B Nazanin" pitchFamily="2" charset="-78"/>
                </a:rPr>
                <a:t> 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7381" name="Rectangle 1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7382" name="Rectangle 1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2" grpId="0"/>
    </p:bld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ext Box 2"/>
          <p:cNvSpPr txBox="1">
            <a:spLocks noChangeArrowheads="1"/>
          </p:cNvSpPr>
          <p:nvPr/>
        </p:nvSpPr>
        <p:spPr bwMode="auto">
          <a:xfrm>
            <a:off x="203200" y="314325"/>
            <a:ext cx="8348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8. 1. 4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            حول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دوران می کند، معادله رویه دوار حاصل را 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69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5" y="1177925"/>
            <a:ext cx="90963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233363" y="1754188"/>
            <a:ext cx="83185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وقتی           حول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دوران می کند هر نقطه اش دایره ای پدید می آورد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که مرکز آن روی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69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6913" y="2617788"/>
            <a:ext cx="9096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3284538"/>
            <a:ext cx="6411913" cy="3313112"/>
            <a:chOff x="204" y="2069"/>
            <a:chExt cx="4039" cy="2087"/>
          </a:xfrm>
        </p:grpSpPr>
        <p:sp>
          <p:nvSpPr>
            <p:cNvPr id="358410" name="Line 7"/>
            <p:cNvSpPr>
              <a:spLocks noChangeShapeType="1"/>
            </p:cNvSpPr>
            <p:nvPr/>
          </p:nvSpPr>
          <p:spPr bwMode="auto">
            <a:xfrm>
              <a:off x="1701" y="3294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8411" name="Line 8"/>
            <p:cNvSpPr>
              <a:spLocks noChangeShapeType="1"/>
            </p:cNvSpPr>
            <p:nvPr/>
          </p:nvSpPr>
          <p:spPr bwMode="auto">
            <a:xfrm flipH="1">
              <a:off x="295" y="3294"/>
              <a:ext cx="140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8412" name="Line 9"/>
            <p:cNvSpPr>
              <a:spLocks noChangeShapeType="1"/>
            </p:cNvSpPr>
            <p:nvPr/>
          </p:nvSpPr>
          <p:spPr bwMode="auto">
            <a:xfrm flipV="1">
              <a:off x="1701" y="2115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8413" name="Line 10"/>
            <p:cNvSpPr>
              <a:spLocks noChangeShapeType="1"/>
            </p:cNvSpPr>
            <p:nvPr/>
          </p:nvSpPr>
          <p:spPr bwMode="auto">
            <a:xfrm flipV="1">
              <a:off x="1701" y="2704"/>
              <a:ext cx="952" cy="590"/>
            </a:xfrm>
            <a:prstGeom prst="line">
              <a:avLst/>
            </a:prstGeom>
            <a:noFill/>
            <a:ln w="9525">
              <a:solidFill>
                <a:srgbClr val="A13F03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8414" name="Arc 11"/>
            <p:cNvSpPr>
              <a:spLocks/>
            </p:cNvSpPr>
            <p:nvPr/>
          </p:nvSpPr>
          <p:spPr bwMode="auto">
            <a:xfrm rot="10510175">
              <a:off x="1703" y="3201"/>
              <a:ext cx="2540" cy="636"/>
            </a:xfrm>
            <a:custGeom>
              <a:avLst/>
              <a:gdLst>
                <a:gd name="T0" fmla="*/ 651 w 21600"/>
                <a:gd name="T1" fmla="*/ 0 h 20878"/>
                <a:gd name="T2" fmla="*/ 2540 w 21600"/>
                <a:gd name="T3" fmla="*/ 636 h 20878"/>
                <a:gd name="T4" fmla="*/ 0 w 21600"/>
                <a:gd name="T5" fmla="*/ 636 h 208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78"/>
                <a:gd name="T11" fmla="*/ 21600 w 21600"/>
                <a:gd name="T12" fmla="*/ 20878 h 208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78" fill="none" extrusionOk="0">
                  <a:moveTo>
                    <a:pt x="5539" y="0"/>
                  </a:moveTo>
                  <a:cubicBezTo>
                    <a:pt x="15007" y="2512"/>
                    <a:pt x="21600" y="11082"/>
                    <a:pt x="21600" y="20878"/>
                  </a:cubicBezTo>
                </a:path>
                <a:path w="21600" h="20878" stroke="0" extrusionOk="0">
                  <a:moveTo>
                    <a:pt x="5539" y="0"/>
                  </a:moveTo>
                  <a:cubicBezTo>
                    <a:pt x="15007" y="2512"/>
                    <a:pt x="21600" y="11082"/>
                    <a:pt x="21600" y="20878"/>
                  </a:cubicBezTo>
                  <a:lnTo>
                    <a:pt x="0" y="20878"/>
                  </a:lnTo>
                  <a:close/>
                </a:path>
              </a:pathLst>
            </a:custGeom>
            <a:noFill/>
            <a:ln w="28575">
              <a:solidFill>
                <a:srgbClr val="A13F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8415" name="Arc 12"/>
            <p:cNvSpPr>
              <a:spLocks/>
            </p:cNvSpPr>
            <p:nvPr/>
          </p:nvSpPr>
          <p:spPr bwMode="auto">
            <a:xfrm rot="793330" flipH="1">
              <a:off x="1714" y="2747"/>
              <a:ext cx="1846" cy="1409"/>
            </a:xfrm>
            <a:custGeom>
              <a:avLst/>
              <a:gdLst>
                <a:gd name="T0" fmla="*/ 78 w 19106"/>
                <a:gd name="T1" fmla="*/ 0 h 21585"/>
                <a:gd name="T2" fmla="*/ 1846 w 19106"/>
                <a:gd name="T3" fmla="*/ 751 h 21585"/>
                <a:gd name="T4" fmla="*/ 0 w 19106"/>
                <a:gd name="T5" fmla="*/ 1409 h 21585"/>
                <a:gd name="T6" fmla="*/ 0 60000 65536"/>
                <a:gd name="T7" fmla="*/ 0 60000 65536"/>
                <a:gd name="T8" fmla="*/ 0 60000 65536"/>
                <a:gd name="T9" fmla="*/ 0 w 19106"/>
                <a:gd name="T10" fmla="*/ 0 h 21585"/>
                <a:gd name="T11" fmla="*/ 19106 w 1910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6" h="21585" fill="none" extrusionOk="0">
                  <a:moveTo>
                    <a:pt x="808" y="0"/>
                  </a:moveTo>
                  <a:cubicBezTo>
                    <a:pt x="8527" y="289"/>
                    <a:pt x="15503" y="4677"/>
                    <a:pt x="19106" y="11509"/>
                  </a:cubicBezTo>
                </a:path>
                <a:path w="19106" h="21585" stroke="0" extrusionOk="0">
                  <a:moveTo>
                    <a:pt x="808" y="0"/>
                  </a:moveTo>
                  <a:cubicBezTo>
                    <a:pt x="8527" y="289"/>
                    <a:pt x="15503" y="4677"/>
                    <a:pt x="19106" y="11509"/>
                  </a:cubicBezTo>
                  <a:lnTo>
                    <a:pt x="0" y="21585"/>
                  </a:lnTo>
                  <a:close/>
                </a:path>
              </a:pathLst>
            </a:custGeom>
            <a:noFill/>
            <a:ln w="28575">
              <a:solidFill>
                <a:srgbClr val="A13F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8416" name="Arc 13"/>
            <p:cNvSpPr>
              <a:spLocks/>
            </p:cNvSpPr>
            <p:nvPr/>
          </p:nvSpPr>
          <p:spPr bwMode="auto">
            <a:xfrm flipH="1">
              <a:off x="2925" y="2886"/>
              <a:ext cx="273" cy="864"/>
            </a:xfrm>
            <a:custGeom>
              <a:avLst/>
              <a:gdLst>
                <a:gd name="T0" fmla="*/ 212 w 32415"/>
                <a:gd name="T1" fmla="*/ 858 h 43200"/>
                <a:gd name="T2" fmla="*/ 273 w 32415"/>
                <a:gd name="T3" fmla="*/ 58 h 43200"/>
                <a:gd name="T4" fmla="*/ 182 w 32415"/>
                <a:gd name="T5" fmla="*/ 432 h 43200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200"/>
                <a:gd name="T11" fmla="*/ 32415 w 324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200" fill="none" extrusionOk="0">
                  <a:moveTo>
                    <a:pt x="25210" y="42896"/>
                  </a:moveTo>
                  <a:cubicBezTo>
                    <a:pt x="24017" y="43098"/>
                    <a:pt x="2280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200" stroke="0" extrusionOk="0">
                  <a:moveTo>
                    <a:pt x="25210" y="42896"/>
                  </a:moveTo>
                  <a:cubicBezTo>
                    <a:pt x="24017" y="43098"/>
                    <a:pt x="2280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8417" name="Arc 14"/>
            <p:cNvSpPr>
              <a:spLocks/>
            </p:cNvSpPr>
            <p:nvPr/>
          </p:nvSpPr>
          <p:spPr bwMode="auto">
            <a:xfrm flipH="1">
              <a:off x="2835" y="2892"/>
              <a:ext cx="182" cy="856"/>
            </a:xfrm>
            <a:custGeom>
              <a:avLst/>
              <a:gdLst>
                <a:gd name="T0" fmla="*/ 0 w 21601"/>
                <a:gd name="T1" fmla="*/ 0 h 42798"/>
                <a:gd name="T2" fmla="*/ 35 w 21601"/>
                <a:gd name="T3" fmla="*/ 856 h 42798"/>
                <a:gd name="T4" fmla="*/ 0 w 21601"/>
                <a:gd name="T5" fmla="*/ 432 h 42798"/>
                <a:gd name="T6" fmla="*/ 0 60000 65536"/>
                <a:gd name="T7" fmla="*/ 0 60000 65536"/>
                <a:gd name="T8" fmla="*/ 0 60000 65536"/>
                <a:gd name="T9" fmla="*/ 0 w 21601"/>
                <a:gd name="T10" fmla="*/ 0 h 42798"/>
                <a:gd name="T11" fmla="*/ 21601 w 21601"/>
                <a:gd name="T12" fmla="*/ 42798 h 427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1" h="42798" fill="none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31930"/>
                    <a:pt x="14286" y="40814"/>
                    <a:pt x="4148" y="42797"/>
                  </a:cubicBezTo>
                </a:path>
                <a:path w="21601" h="42798" stroke="0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31930"/>
                    <a:pt x="14286" y="40814"/>
                    <a:pt x="4148" y="42797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8418" name="Text Box 15"/>
            <p:cNvSpPr txBox="1">
              <a:spLocks noChangeArrowheads="1"/>
            </p:cNvSpPr>
            <p:nvPr/>
          </p:nvSpPr>
          <p:spPr bwMode="auto">
            <a:xfrm>
              <a:off x="1741" y="290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K</a:t>
              </a:r>
            </a:p>
          </p:txBody>
        </p:sp>
        <p:sp>
          <p:nvSpPr>
            <p:cNvPr id="358419" name="Text Box 16"/>
            <p:cNvSpPr txBox="1">
              <a:spLocks noChangeArrowheads="1"/>
            </p:cNvSpPr>
            <p:nvPr/>
          </p:nvSpPr>
          <p:spPr bwMode="auto">
            <a:xfrm>
              <a:off x="1505" y="311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358420" name="Text Box 17"/>
            <p:cNvSpPr txBox="1">
              <a:spLocks noChangeArrowheads="1"/>
            </p:cNvSpPr>
            <p:nvPr/>
          </p:nvSpPr>
          <p:spPr bwMode="auto">
            <a:xfrm>
              <a:off x="204" y="374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358421" name="Text Box 18"/>
            <p:cNvSpPr txBox="1">
              <a:spLocks noChangeArrowheads="1"/>
            </p:cNvSpPr>
            <p:nvPr/>
          </p:nvSpPr>
          <p:spPr bwMode="auto">
            <a:xfrm>
              <a:off x="2334" y="347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358422" name="Text Box 19"/>
            <p:cNvSpPr txBox="1">
              <a:spLocks noChangeArrowheads="1"/>
            </p:cNvSpPr>
            <p:nvPr/>
          </p:nvSpPr>
          <p:spPr bwMode="auto">
            <a:xfrm>
              <a:off x="2920" y="324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358423" name="Text Box 20"/>
            <p:cNvSpPr txBox="1">
              <a:spLocks noChangeArrowheads="1"/>
            </p:cNvSpPr>
            <p:nvPr/>
          </p:nvSpPr>
          <p:spPr bwMode="auto">
            <a:xfrm>
              <a:off x="2476" y="2976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358424" name="Text Box 21"/>
            <p:cNvSpPr txBox="1">
              <a:spLocks noChangeArrowheads="1"/>
            </p:cNvSpPr>
            <p:nvPr/>
          </p:nvSpPr>
          <p:spPr bwMode="auto">
            <a:xfrm>
              <a:off x="3604" y="311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358425" name="Text Box 22"/>
            <p:cNvSpPr txBox="1">
              <a:spLocks noChangeArrowheads="1"/>
            </p:cNvSpPr>
            <p:nvPr/>
          </p:nvSpPr>
          <p:spPr bwMode="auto">
            <a:xfrm>
              <a:off x="1514" y="2069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358426" name="Text Box 23"/>
            <p:cNvSpPr txBox="1">
              <a:spLocks noChangeArrowheads="1"/>
            </p:cNvSpPr>
            <p:nvPr/>
          </p:nvSpPr>
          <p:spPr bwMode="auto">
            <a:xfrm>
              <a:off x="1882" y="3249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j</a:t>
              </a:r>
            </a:p>
          </p:txBody>
        </p:sp>
        <p:sp>
          <p:nvSpPr>
            <p:cNvPr id="358427" name="Line 24"/>
            <p:cNvSpPr>
              <a:spLocks noChangeShapeType="1"/>
            </p:cNvSpPr>
            <p:nvPr/>
          </p:nvSpPr>
          <p:spPr bwMode="auto">
            <a:xfrm flipH="1" flipV="1">
              <a:off x="2880" y="3067"/>
              <a:ext cx="136" cy="227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8428" name="Text Box 25"/>
            <p:cNvSpPr txBox="1">
              <a:spLocks noChangeArrowheads="1"/>
            </p:cNvSpPr>
            <p:nvPr/>
          </p:nvSpPr>
          <p:spPr bwMode="auto">
            <a:xfrm>
              <a:off x="2842" y="3791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D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8408" name="Rectangle 2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8409" name="Rectangle 2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6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6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/>
      <p:bldP spid="769028" grpId="0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ext Box 2"/>
          <p:cNvSpPr txBox="1">
            <a:spLocks noChangeArrowheads="1"/>
          </p:cNvSpPr>
          <p:nvPr/>
        </p:nvSpPr>
        <p:spPr bwMode="auto">
          <a:xfrm>
            <a:off x="265113" y="217488"/>
            <a:ext cx="8431212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                   نقطه دلخواهی روی این رویه باشد.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صفحه عمود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 محور دوران ، محور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Oy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رسم می کنیم تا رویه را در دایره ای به مــرکز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قطع کند. 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عبارتست از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(0,y ,0)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مختصات                 باشد، باید داشته باشیم.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 فاصله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باهم برابر است ، داریم: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واز این رو، با توجه به این رابطه و روابط(4)معادله رویه دوار به صورت زیر حاصل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می شود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رویه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سهمیوار دوار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70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613" y="333375"/>
            <a:ext cx="15351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513" y="2012950"/>
            <a:ext cx="1138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565400"/>
            <a:ext cx="26654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860800"/>
            <a:ext cx="7200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5373688"/>
            <a:ext cx="16557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59433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59434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7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7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77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7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539750" y="352425"/>
            <a:ext cx="8085138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 . 3 . 1 شرط کوشی برای همگرایی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سری          همگراست اگر و تنها اگر به ازای هر         ، عدد طبیعی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یـــافت شـــود که به ازای هر            و هر            داشتــه باشیــــم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این شرط را شرط کوشـــی برای همگـــرایی سـری           مـــی نامیم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611188" y="4941888"/>
            <a:ext cx="8085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یکی از نتایج بسیار مهم شرط کوشـــی را که نوعی آزمون واگـــرایی است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زیر می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8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196975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268413"/>
            <a:ext cx="504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1268413"/>
            <a:ext cx="2524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1989138"/>
            <a:ext cx="719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1989138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2852738"/>
            <a:ext cx="30956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789363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900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901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  <p:bldP spid="448515" grpId="0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6047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047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71077" name="Text Box 5"/>
          <p:cNvSpPr txBox="1">
            <a:spLocks noChangeArrowheads="1"/>
          </p:cNvSpPr>
          <p:nvPr/>
        </p:nvSpPr>
        <p:spPr bwMode="auto">
          <a:xfrm>
            <a:off x="139700" y="26988"/>
            <a:ext cx="85566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10. 1. 4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واقع بر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موازی با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حول این محور دوران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کند. در این صورت یک استوانه پدید می آید. می خواهیم معادله این استوانه را به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دو طریق بدست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71078" name="Text Box 6"/>
          <p:cNvSpPr txBox="1">
            <a:spLocks noChangeArrowheads="1"/>
          </p:cNvSpPr>
          <p:nvPr/>
        </p:nvSpPr>
        <p:spPr bwMode="auto">
          <a:xfrm>
            <a:off x="4592638" y="2778125"/>
            <a:ext cx="40322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راه حل اول.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به شکل زیر توجه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1188" y="2708275"/>
            <a:ext cx="7056437" cy="3997325"/>
            <a:chOff x="385" y="1706"/>
            <a:chExt cx="4445" cy="2518"/>
          </a:xfrm>
        </p:grpSpPr>
        <p:sp>
          <p:nvSpPr>
            <p:cNvPr id="360454" name="Line 8"/>
            <p:cNvSpPr>
              <a:spLocks noChangeShapeType="1"/>
            </p:cNvSpPr>
            <p:nvPr/>
          </p:nvSpPr>
          <p:spPr bwMode="auto">
            <a:xfrm>
              <a:off x="1610" y="3158"/>
              <a:ext cx="30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0455" name="Line 9"/>
            <p:cNvSpPr>
              <a:spLocks noChangeShapeType="1"/>
            </p:cNvSpPr>
            <p:nvPr/>
          </p:nvSpPr>
          <p:spPr bwMode="auto">
            <a:xfrm flipH="1">
              <a:off x="385" y="3158"/>
              <a:ext cx="1225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0456" name="Line 10"/>
            <p:cNvSpPr>
              <a:spLocks noChangeShapeType="1"/>
            </p:cNvSpPr>
            <p:nvPr/>
          </p:nvSpPr>
          <p:spPr bwMode="auto">
            <a:xfrm flipV="1">
              <a:off x="1610" y="1888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0457" name="Line 11"/>
            <p:cNvSpPr>
              <a:spLocks noChangeShapeType="1"/>
            </p:cNvSpPr>
            <p:nvPr/>
          </p:nvSpPr>
          <p:spPr bwMode="auto">
            <a:xfrm>
              <a:off x="839" y="2704"/>
              <a:ext cx="372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0458" name="Line 12"/>
            <p:cNvSpPr>
              <a:spLocks noChangeShapeType="1"/>
            </p:cNvSpPr>
            <p:nvPr/>
          </p:nvSpPr>
          <p:spPr bwMode="auto">
            <a:xfrm>
              <a:off x="839" y="3566"/>
              <a:ext cx="385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0459" name="Arc 13"/>
            <p:cNvSpPr>
              <a:spLocks/>
            </p:cNvSpPr>
            <p:nvPr/>
          </p:nvSpPr>
          <p:spPr bwMode="auto">
            <a:xfrm flipH="1">
              <a:off x="2380" y="2704"/>
              <a:ext cx="273" cy="864"/>
            </a:xfrm>
            <a:custGeom>
              <a:avLst/>
              <a:gdLst>
                <a:gd name="T0" fmla="*/ 212 w 32415"/>
                <a:gd name="T1" fmla="*/ 858 h 43200"/>
                <a:gd name="T2" fmla="*/ 273 w 32415"/>
                <a:gd name="T3" fmla="*/ 58 h 43200"/>
                <a:gd name="T4" fmla="*/ 182 w 32415"/>
                <a:gd name="T5" fmla="*/ 432 h 43200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200"/>
                <a:gd name="T11" fmla="*/ 32415 w 324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200" fill="none" extrusionOk="0">
                  <a:moveTo>
                    <a:pt x="25210" y="42896"/>
                  </a:moveTo>
                  <a:cubicBezTo>
                    <a:pt x="24017" y="43098"/>
                    <a:pt x="2280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200" stroke="0" extrusionOk="0">
                  <a:moveTo>
                    <a:pt x="25210" y="42896"/>
                  </a:moveTo>
                  <a:cubicBezTo>
                    <a:pt x="24017" y="43098"/>
                    <a:pt x="2280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0460" name="Arc 14"/>
            <p:cNvSpPr>
              <a:spLocks/>
            </p:cNvSpPr>
            <p:nvPr/>
          </p:nvSpPr>
          <p:spPr bwMode="auto">
            <a:xfrm flipH="1">
              <a:off x="2290" y="2710"/>
              <a:ext cx="182" cy="856"/>
            </a:xfrm>
            <a:custGeom>
              <a:avLst/>
              <a:gdLst>
                <a:gd name="T0" fmla="*/ 0 w 21601"/>
                <a:gd name="T1" fmla="*/ 0 h 42798"/>
                <a:gd name="T2" fmla="*/ 35 w 21601"/>
                <a:gd name="T3" fmla="*/ 856 h 42798"/>
                <a:gd name="T4" fmla="*/ 0 w 21601"/>
                <a:gd name="T5" fmla="*/ 432 h 42798"/>
                <a:gd name="T6" fmla="*/ 0 60000 65536"/>
                <a:gd name="T7" fmla="*/ 0 60000 65536"/>
                <a:gd name="T8" fmla="*/ 0 60000 65536"/>
                <a:gd name="T9" fmla="*/ 0 w 21601"/>
                <a:gd name="T10" fmla="*/ 0 h 42798"/>
                <a:gd name="T11" fmla="*/ 21601 w 21601"/>
                <a:gd name="T12" fmla="*/ 42798 h 427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1" h="42798" fill="none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31930"/>
                    <a:pt x="14286" y="40814"/>
                    <a:pt x="4148" y="42797"/>
                  </a:cubicBezTo>
                </a:path>
                <a:path w="21601" h="42798" stroke="0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31930"/>
                    <a:pt x="14286" y="40814"/>
                    <a:pt x="4148" y="42797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0461" name="Arc 15"/>
            <p:cNvSpPr>
              <a:spLocks/>
            </p:cNvSpPr>
            <p:nvPr/>
          </p:nvSpPr>
          <p:spPr bwMode="auto">
            <a:xfrm flipH="1">
              <a:off x="3650" y="2702"/>
              <a:ext cx="273" cy="864"/>
            </a:xfrm>
            <a:custGeom>
              <a:avLst/>
              <a:gdLst>
                <a:gd name="T0" fmla="*/ 212 w 32415"/>
                <a:gd name="T1" fmla="*/ 858 h 43200"/>
                <a:gd name="T2" fmla="*/ 273 w 32415"/>
                <a:gd name="T3" fmla="*/ 58 h 43200"/>
                <a:gd name="T4" fmla="*/ 182 w 32415"/>
                <a:gd name="T5" fmla="*/ 432 h 43200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200"/>
                <a:gd name="T11" fmla="*/ 32415 w 324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200" fill="none" extrusionOk="0">
                  <a:moveTo>
                    <a:pt x="25210" y="42896"/>
                  </a:moveTo>
                  <a:cubicBezTo>
                    <a:pt x="24017" y="43098"/>
                    <a:pt x="2280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200" stroke="0" extrusionOk="0">
                  <a:moveTo>
                    <a:pt x="25210" y="42896"/>
                  </a:moveTo>
                  <a:cubicBezTo>
                    <a:pt x="24017" y="43098"/>
                    <a:pt x="2280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0462" name="Arc 16"/>
            <p:cNvSpPr>
              <a:spLocks/>
            </p:cNvSpPr>
            <p:nvPr/>
          </p:nvSpPr>
          <p:spPr bwMode="auto">
            <a:xfrm flipH="1">
              <a:off x="3560" y="2708"/>
              <a:ext cx="182" cy="856"/>
            </a:xfrm>
            <a:custGeom>
              <a:avLst/>
              <a:gdLst>
                <a:gd name="T0" fmla="*/ 0 w 21601"/>
                <a:gd name="T1" fmla="*/ 0 h 42798"/>
                <a:gd name="T2" fmla="*/ 35 w 21601"/>
                <a:gd name="T3" fmla="*/ 856 h 42798"/>
                <a:gd name="T4" fmla="*/ 0 w 21601"/>
                <a:gd name="T5" fmla="*/ 432 h 42798"/>
                <a:gd name="T6" fmla="*/ 0 60000 65536"/>
                <a:gd name="T7" fmla="*/ 0 60000 65536"/>
                <a:gd name="T8" fmla="*/ 0 60000 65536"/>
                <a:gd name="T9" fmla="*/ 0 w 21601"/>
                <a:gd name="T10" fmla="*/ 0 h 42798"/>
                <a:gd name="T11" fmla="*/ 21601 w 21601"/>
                <a:gd name="T12" fmla="*/ 42798 h 427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1" h="42798" fill="none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31930"/>
                    <a:pt x="14286" y="40814"/>
                    <a:pt x="4148" y="42797"/>
                  </a:cubicBezTo>
                </a:path>
                <a:path w="21601" h="42798" stroke="0" extrusionOk="0">
                  <a:moveTo>
                    <a:pt x="0" y="0"/>
                  </a:moveTo>
                  <a:cubicBezTo>
                    <a:pt x="0" y="0"/>
                    <a:pt x="0" y="-1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31930"/>
                    <a:pt x="14286" y="40814"/>
                    <a:pt x="4148" y="42797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0463" name="Text Box 17"/>
            <p:cNvSpPr txBox="1">
              <a:spLocks noChangeArrowheads="1"/>
            </p:cNvSpPr>
            <p:nvPr/>
          </p:nvSpPr>
          <p:spPr bwMode="auto">
            <a:xfrm>
              <a:off x="4248" y="365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D</a:t>
              </a:r>
            </a:p>
          </p:txBody>
        </p:sp>
        <p:sp>
          <p:nvSpPr>
            <p:cNvPr id="360464" name="Text Box 18"/>
            <p:cNvSpPr txBox="1">
              <a:spLocks noChangeArrowheads="1"/>
            </p:cNvSpPr>
            <p:nvPr/>
          </p:nvSpPr>
          <p:spPr bwMode="auto">
            <a:xfrm>
              <a:off x="2352" y="361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sp>
          <p:nvSpPr>
            <p:cNvPr id="360465" name="Text Box 19"/>
            <p:cNvSpPr txBox="1">
              <a:spLocks noChangeArrowheads="1"/>
            </p:cNvSpPr>
            <p:nvPr/>
          </p:nvSpPr>
          <p:spPr bwMode="auto">
            <a:xfrm>
              <a:off x="2067" y="275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360466" name="Text Box 20"/>
            <p:cNvSpPr txBox="1">
              <a:spLocks noChangeArrowheads="1"/>
            </p:cNvSpPr>
            <p:nvPr/>
          </p:nvSpPr>
          <p:spPr bwMode="auto">
            <a:xfrm>
              <a:off x="2290" y="311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360467" name="Text Box 21"/>
            <p:cNvSpPr txBox="1">
              <a:spLocks noChangeArrowheads="1"/>
            </p:cNvSpPr>
            <p:nvPr/>
          </p:nvSpPr>
          <p:spPr bwMode="auto">
            <a:xfrm>
              <a:off x="1459" y="297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360468" name="Text Box 22"/>
            <p:cNvSpPr txBox="1">
              <a:spLocks noChangeArrowheads="1"/>
            </p:cNvSpPr>
            <p:nvPr/>
          </p:nvSpPr>
          <p:spPr bwMode="auto">
            <a:xfrm>
              <a:off x="416" y="397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360469" name="Text Box 23"/>
            <p:cNvSpPr txBox="1">
              <a:spLocks noChangeArrowheads="1"/>
            </p:cNvSpPr>
            <p:nvPr/>
          </p:nvSpPr>
          <p:spPr bwMode="auto">
            <a:xfrm>
              <a:off x="1468" y="1706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360470" name="Text Box 24"/>
            <p:cNvSpPr txBox="1">
              <a:spLocks noChangeArrowheads="1"/>
            </p:cNvSpPr>
            <p:nvPr/>
          </p:nvSpPr>
          <p:spPr bwMode="auto">
            <a:xfrm>
              <a:off x="4634" y="295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360471" name="Line 25"/>
            <p:cNvSpPr>
              <a:spLocks noChangeShapeType="1"/>
            </p:cNvSpPr>
            <p:nvPr/>
          </p:nvSpPr>
          <p:spPr bwMode="auto">
            <a:xfrm flipH="1" flipV="1">
              <a:off x="2381" y="2795"/>
              <a:ext cx="91" cy="363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0472" name="Line 26"/>
            <p:cNvSpPr>
              <a:spLocks noChangeShapeType="1"/>
            </p:cNvSpPr>
            <p:nvPr/>
          </p:nvSpPr>
          <p:spPr bwMode="auto">
            <a:xfrm>
              <a:off x="2472" y="3158"/>
              <a:ext cx="0" cy="408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7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7" grpId="0"/>
      <p:bldP spid="771078" grpId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620713" y="476250"/>
            <a:ext cx="81994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B(x,y,z)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نقطه دلخواهی واقع بر استوانه باشد. این نقطه بر دایره به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مرکز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A(0,y,0)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واقع است. این دایره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که دارای معادله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در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C(c,y,0)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قطع می کند. از تساوی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AC=BC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نتیجه می شود: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واز این رو، معادله استوانه عبارتست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72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644900"/>
            <a:ext cx="60483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2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734050"/>
            <a:ext cx="159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61478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1479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7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7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8" grpId="0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639763" y="314325"/>
            <a:ext cx="79851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راه حل دوم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 خط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محل تلاقی دو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- c=0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 بنابراین، هر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یک از مولدهای استوانه به صورت</a:t>
            </a:r>
          </a:p>
          <a:p>
            <a:pPr>
              <a:lnSpc>
                <a:spcPct val="20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است. معادله خمی که این خط ها متـکی بر آن به موازات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قرار دارند و 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استوانه را می سازند عبارتست از</a:t>
            </a:r>
          </a:p>
          <a:p>
            <a:pPr>
              <a:lnSpc>
                <a:spcPct val="20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معادله استوانه عبارتست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73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773238"/>
            <a:ext cx="10112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3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860800"/>
            <a:ext cx="179863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3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734050"/>
            <a:ext cx="159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6250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250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7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7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7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7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2" grpId="0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ChangeArrowheads="1"/>
          </p:cNvSpPr>
          <p:nvPr/>
        </p:nvSpPr>
        <p:spPr bwMode="auto">
          <a:xfrm>
            <a:off x="2339975" y="188913"/>
            <a:ext cx="4319588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2627313" y="328613"/>
            <a:ext cx="3789362" cy="579437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2. 4 رویه های در جه دوم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74148" name="Text Box 4"/>
          <p:cNvSpPr txBox="1">
            <a:spLocks noChangeArrowheads="1"/>
          </p:cNvSpPr>
          <p:nvPr/>
        </p:nvSpPr>
        <p:spPr bwMode="auto">
          <a:xfrm>
            <a:off x="787400" y="1250950"/>
            <a:ext cx="77644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اکنون که با رویه های استوانه ای و رویه  های دوار آشنا شدیم، رویه هایی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معرفی می کنیم که تعمیم طبیعی خمهای درجه دوم ، یعنی مقاطـــع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مخروطی هستند.این رویه ها،رویه های درجه دوم نامیده می شونــد.</a:t>
            </a:r>
          </a:p>
          <a:p>
            <a:pPr>
              <a:lnSpc>
                <a:spcPct val="20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کره یک مثالی از یک رویه در جه دوم است.</a:t>
            </a:r>
          </a:p>
          <a:p>
            <a:pPr>
              <a:lnSpc>
                <a:spcPct val="20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74149" name="Line 5"/>
          <p:cNvSpPr>
            <a:spLocks noChangeShapeType="1"/>
          </p:cNvSpPr>
          <p:nvPr/>
        </p:nvSpPr>
        <p:spPr bwMode="auto">
          <a:xfrm>
            <a:off x="827088" y="1052513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63527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3528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74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 animBg="1"/>
      <p:bldP spid="774147" grpId="0" animBg="1"/>
      <p:bldP spid="774148" grpId="0"/>
    </p:bld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6455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455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75173" name="Text Box 5"/>
          <p:cNvSpPr txBox="1">
            <a:spLocks noChangeArrowheads="1"/>
          </p:cNvSpPr>
          <p:nvPr/>
        </p:nvSpPr>
        <p:spPr bwMode="auto">
          <a:xfrm>
            <a:off x="360363" y="98425"/>
            <a:ext cx="812006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2. 4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نمودار معادله در جه دوم سه مجهولی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که درآن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J, I, H, G, F, E, D, C, B, A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اعداد ثابت  و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F, E, D, C, B, A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همه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صفر نیستند، یک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رویه درجه دوم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عبارت دیگر یک رویه درجه دوم مجموعه نقاطی چون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متعلق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فضای سه بعدی      است که در معادله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صدق می کنند.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75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69246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5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373688"/>
            <a:ext cx="460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7975600" y="17764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7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7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7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7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3" grpId="0"/>
      <p:bldP spid="775176" grpId="0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6557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557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76197" name="Text Box 5"/>
          <p:cNvSpPr txBox="1">
            <a:spLocks noChangeArrowheads="1"/>
          </p:cNvSpPr>
          <p:nvPr/>
        </p:nvSpPr>
        <p:spPr bwMode="auto">
          <a:xfrm>
            <a:off x="528638" y="98425"/>
            <a:ext cx="8023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2. 4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معادله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قرار می دهیم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= B = C =1 = -J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D = E = F = G = H = I 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به دست می آوریم: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مشاهده می کنیم که این معادله ، معادله کره به مرکز (0و 0و 0) و شعاع 1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است، بنابراین می توان ادعا کرد که برخی از رویه های دوار رویه در جــه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دوم نیز هستند.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76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89138"/>
            <a:ext cx="20542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6199" name="Text Box 7"/>
          <p:cNvSpPr txBox="1">
            <a:spLocks noChangeArrowheads="1"/>
          </p:cNvSpPr>
          <p:nvPr/>
        </p:nvSpPr>
        <p:spPr bwMode="auto">
          <a:xfrm>
            <a:off x="596900" y="4368800"/>
            <a:ext cx="7883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قرار دادن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= B = 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I = -1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 = D = E = F = G = H = J = 0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دست می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76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137150"/>
            <a:ext cx="162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6201" name="Text Box 9"/>
          <p:cNvSpPr txBox="1">
            <a:spLocks noChangeArrowheads="1"/>
          </p:cNvSpPr>
          <p:nvPr/>
        </p:nvSpPr>
        <p:spPr bwMode="auto">
          <a:xfrm>
            <a:off x="347663" y="5702300"/>
            <a:ext cx="8256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دیدیم ، این معادله معرف سهمیوار دوار است . بنابراین سهمیوار دوار نمونه </a:t>
            </a:r>
          </a:p>
          <a:p>
            <a:pPr>
              <a:buClr>
                <a:srgbClr val="FA6306"/>
              </a:buClr>
              <a:buSzPct val="130000"/>
              <a:buFont typeface="Wingdings" pitchFamily="2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دیگری ازیک رویه درجه دوم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7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7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7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7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7" grpId="0"/>
      <p:bldP spid="776199" grpId="0"/>
      <p:bldP spid="776201" grpId="0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04813"/>
            <a:ext cx="1524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7219" name="Text Box 3"/>
          <p:cNvSpPr txBox="1">
            <a:spLocks noChangeArrowheads="1"/>
          </p:cNvSpPr>
          <p:nvPr/>
        </p:nvSpPr>
        <p:spPr bwMode="auto">
          <a:xfrm>
            <a:off x="6659563" y="549275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سهمیوار بیضوی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77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41438"/>
            <a:ext cx="6337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66598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6599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33375"/>
            <a:ext cx="1833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7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7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78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7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7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14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9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6088" y="5791200"/>
            <a:ext cx="180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9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0"/>
            <a:ext cx="460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9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949950"/>
            <a:ext cx="197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9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04813"/>
            <a:ext cx="18573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7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ext Box 2"/>
          <p:cNvSpPr txBox="1">
            <a:spLocks noChangeArrowheads="1"/>
          </p:cNvSpPr>
          <p:nvPr/>
        </p:nvSpPr>
        <p:spPr bwMode="auto">
          <a:xfrm>
            <a:off x="1836738" y="242888"/>
            <a:ext cx="6715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14. 2. 4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رویه معرفی شده توسط معادله درجه دوم زیر را شناسایی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0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00213"/>
            <a:ext cx="53467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0292" name="Text Box 4"/>
          <p:cNvSpPr txBox="1">
            <a:spLocks noChangeArrowheads="1"/>
          </p:cNvSpPr>
          <p:nvPr/>
        </p:nvSpPr>
        <p:spPr bwMode="auto">
          <a:xfrm>
            <a:off x="482600" y="2185988"/>
            <a:ext cx="80692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برای این منظور نخست قسمت درجه دوم  طرف چپ معادله فوق یعنی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درجه دوم نظر می گیریم.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P(x,y,z)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یک صوررت درجه دوم سه متغیره است.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صورت ماتریسی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P(x,y,z)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0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338" y="3567113"/>
            <a:ext cx="38703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0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229225"/>
            <a:ext cx="4940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6967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967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8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8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8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8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0" grpId="0"/>
      <p:bldP spid="7802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892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92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755650" y="280988"/>
            <a:ext cx="77962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 . 3 . 1 نتيجه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سری          همگرا باشد ، آنگاه               . به بیــان دیـــگر اگر  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آنگاه ســـری           واگـــراست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95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125538"/>
            <a:ext cx="5762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44675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196975"/>
            <a:ext cx="1008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1816100"/>
            <a:ext cx="11525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6" name="Text Box 10"/>
          <p:cNvSpPr txBox="1">
            <a:spLocks noChangeArrowheads="1"/>
          </p:cNvSpPr>
          <p:nvPr/>
        </p:nvSpPr>
        <p:spPr bwMode="auto">
          <a:xfrm>
            <a:off x="592138" y="2349500"/>
            <a:ext cx="80121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عکــس نتيجـــه فوق نادرست است . بدین معنـــی که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ســـری واگــــــرایی چون         با شـــرط                وجـــــود دارد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متذکر مـی شویـــم که نتيجـــه و نکته فوق حاکــی از آن اند که برای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پیدا کردن ســــریهای همگرا باید در میـان سریهایـــی بگردیـــم که حد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جملـــه عمــومی آنها صفـــر 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495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2688" y="2995613"/>
            <a:ext cx="576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4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675" y="3048000"/>
            <a:ext cx="12255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1" grpId="0"/>
      <p:bldP spid="449546" grpId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Text Box 2"/>
          <p:cNvSpPr txBox="1">
            <a:spLocks noChangeArrowheads="1"/>
          </p:cNvSpPr>
          <p:nvPr/>
        </p:nvSpPr>
        <p:spPr bwMode="auto">
          <a:xfrm>
            <a:off x="1143000" y="336550"/>
            <a:ext cx="726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ویژه مقدارهای ماتریس ضرایب صورت درجه دوم مذکور عبارت اند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81315" name="Text Box 3"/>
          <p:cNvSpPr txBox="1">
            <a:spLocks noChangeArrowheads="1"/>
          </p:cNvSpPr>
          <p:nvPr/>
        </p:nvSpPr>
        <p:spPr bwMode="auto">
          <a:xfrm>
            <a:off x="2292350" y="163195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ویژه بردارهای یکه متناظر با این ویژه مقدارها عبارت اند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4560888" y="3378200"/>
            <a:ext cx="39195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اکنون تغییر مختصات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P(x,y,z)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صورت زیر در می آورد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1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716338"/>
            <a:ext cx="3744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1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981075"/>
            <a:ext cx="31067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1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205038"/>
            <a:ext cx="2036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13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2205038"/>
            <a:ext cx="2011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132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1725" y="2205038"/>
            <a:ext cx="1527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132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5876925"/>
            <a:ext cx="32591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0700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0701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8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8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8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8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8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4" grpId="0"/>
      <p:bldP spid="781315" grpId="0"/>
      <p:bldP spid="781316" grpId="0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Text Box 2"/>
          <p:cNvSpPr txBox="1">
            <a:spLocks noChangeArrowheads="1"/>
          </p:cNvSpPr>
          <p:nvPr/>
        </p:nvSpPr>
        <p:spPr bwMode="auto">
          <a:xfrm>
            <a:off x="444500" y="727075"/>
            <a:ext cx="82518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قسمت درجه اول معادله داده شده را نیز با استفاده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برحسب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نویسیم و بدست می آوریم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معادله داده شده برحسب                       به صورت زیر در می آید.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مشاهده می کنیم که این معادله ، معرف یک هذلیوار یک پارچه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2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914400"/>
            <a:ext cx="1577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2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141663"/>
            <a:ext cx="1577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2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205038"/>
            <a:ext cx="3870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2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076700"/>
            <a:ext cx="43799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172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172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8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8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8" grpId="0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ChangeArrowheads="1"/>
          </p:cNvSpPr>
          <p:nvPr/>
        </p:nvSpPr>
        <p:spPr bwMode="auto">
          <a:xfrm>
            <a:off x="1981200" y="333375"/>
            <a:ext cx="5256213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783363" name="Text Box 3"/>
          <p:cNvSpPr txBox="1">
            <a:spLocks noChangeArrowheads="1"/>
          </p:cNvSpPr>
          <p:nvPr/>
        </p:nvSpPr>
        <p:spPr bwMode="auto">
          <a:xfrm>
            <a:off x="1908175" y="404813"/>
            <a:ext cx="5272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3</a:t>
            </a:r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. 4 مختصات استوانه ای وکروی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83364" name="Text Box 4"/>
          <p:cNvSpPr txBox="1">
            <a:spLocks noChangeArrowheads="1"/>
          </p:cNvSpPr>
          <p:nvPr/>
        </p:nvSpPr>
        <p:spPr bwMode="auto">
          <a:xfrm>
            <a:off x="414338" y="1441450"/>
            <a:ext cx="8118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هدف این قسمت تعمیم مختصات قطبی به فضای سه بعدی است.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دستگاههای مختصات استوانه ای و کروی را معرفی وبرخی ویژگیهای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آنها را بررسی می کنیم.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47813" y="2924175"/>
            <a:ext cx="6811962" cy="3098800"/>
            <a:chOff x="1006" y="1614"/>
            <a:chExt cx="4291" cy="1952"/>
          </a:xfrm>
        </p:grpSpPr>
        <p:sp>
          <p:nvSpPr>
            <p:cNvPr id="372746" name="Line 6"/>
            <p:cNvSpPr>
              <a:spLocks noChangeShapeType="1"/>
            </p:cNvSpPr>
            <p:nvPr/>
          </p:nvSpPr>
          <p:spPr bwMode="auto">
            <a:xfrm>
              <a:off x="2562" y="2659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2747" name="Line 7"/>
            <p:cNvSpPr>
              <a:spLocks noChangeShapeType="1"/>
            </p:cNvSpPr>
            <p:nvPr/>
          </p:nvSpPr>
          <p:spPr bwMode="auto">
            <a:xfrm flipV="1">
              <a:off x="2562" y="1706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2748" name="Line 8"/>
            <p:cNvSpPr>
              <a:spLocks noChangeShapeType="1"/>
            </p:cNvSpPr>
            <p:nvPr/>
          </p:nvSpPr>
          <p:spPr bwMode="auto">
            <a:xfrm flipH="1">
              <a:off x="1111" y="2659"/>
              <a:ext cx="1451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2749" name="Line 9"/>
            <p:cNvSpPr>
              <a:spLocks noChangeShapeType="1"/>
            </p:cNvSpPr>
            <p:nvPr/>
          </p:nvSpPr>
          <p:spPr bwMode="auto">
            <a:xfrm>
              <a:off x="2562" y="2659"/>
              <a:ext cx="409" cy="36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2750" name="Line 10"/>
            <p:cNvSpPr>
              <a:spLocks noChangeShapeType="1"/>
            </p:cNvSpPr>
            <p:nvPr/>
          </p:nvSpPr>
          <p:spPr bwMode="auto">
            <a:xfrm flipV="1">
              <a:off x="3334" y="2296"/>
              <a:ext cx="0" cy="10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2751" name="Line 11"/>
            <p:cNvSpPr>
              <a:spLocks noChangeShapeType="1"/>
            </p:cNvSpPr>
            <p:nvPr/>
          </p:nvSpPr>
          <p:spPr bwMode="auto">
            <a:xfrm flipH="1">
              <a:off x="1474" y="3339"/>
              <a:ext cx="1860" cy="0"/>
            </a:xfrm>
            <a:prstGeom prst="line">
              <a:avLst/>
            </a:prstGeom>
            <a:noFill/>
            <a:ln w="28575">
              <a:solidFill>
                <a:srgbClr val="A13F0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2752" name="Line 12"/>
            <p:cNvSpPr>
              <a:spLocks noChangeShapeType="1"/>
            </p:cNvSpPr>
            <p:nvPr/>
          </p:nvSpPr>
          <p:spPr bwMode="auto">
            <a:xfrm flipH="1" flipV="1">
              <a:off x="3334" y="1797"/>
              <a:ext cx="0" cy="544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2753" name="Line 13"/>
            <p:cNvSpPr>
              <a:spLocks noChangeShapeType="1"/>
            </p:cNvSpPr>
            <p:nvPr/>
          </p:nvSpPr>
          <p:spPr bwMode="auto">
            <a:xfrm>
              <a:off x="2925" y="2976"/>
              <a:ext cx="409" cy="363"/>
            </a:xfrm>
            <a:prstGeom prst="line">
              <a:avLst/>
            </a:prstGeom>
            <a:noFill/>
            <a:ln w="9525">
              <a:solidFill>
                <a:srgbClr val="A13F03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2754" name="Text Box 14"/>
            <p:cNvSpPr txBox="1">
              <a:spLocks noChangeArrowheads="1"/>
            </p:cNvSpPr>
            <p:nvPr/>
          </p:nvSpPr>
          <p:spPr bwMode="auto">
            <a:xfrm>
              <a:off x="1006" y="329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372755" name="Text Box 15"/>
            <p:cNvSpPr txBox="1">
              <a:spLocks noChangeArrowheads="1"/>
            </p:cNvSpPr>
            <p:nvPr/>
          </p:nvSpPr>
          <p:spPr bwMode="auto">
            <a:xfrm>
              <a:off x="2375" y="1614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372756" name="Text Box 16"/>
            <p:cNvSpPr txBox="1">
              <a:spLocks noChangeArrowheads="1"/>
            </p:cNvSpPr>
            <p:nvPr/>
          </p:nvSpPr>
          <p:spPr bwMode="auto">
            <a:xfrm>
              <a:off x="3337" y="320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372757" name="Text Box 17"/>
            <p:cNvSpPr txBox="1">
              <a:spLocks noChangeArrowheads="1"/>
            </p:cNvSpPr>
            <p:nvPr/>
          </p:nvSpPr>
          <p:spPr bwMode="auto">
            <a:xfrm>
              <a:off x="2152" y="329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372758" name="Text Box 18"/>
            <p:cNvSpPr txBox="1">
              <a:spLocks noChangeArrowheads="1"/>
            </p:cNvSpPr>
            <p:nvPr/>
          </p:nvSpPr>
          <p:spPr bwMode="auto">
            <a:xfrm>
              <a:off x="1913" y="274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372759" name="Text Box 19"/>
            <p:cNvSpPr txBox="1">
              <a:spLocks noChangeArrowheads="1"/>
            </p:cNvSpPr>
            <p:nvPr/>
          </p:nvSpPr>
          <p:spPr bwMode="auto">
            <a:xfrm>
              <a:off x="1338" y="313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sp>
          <p:nvSpPr>
            <p:cNvPr id="372760" name="Text Box 20"/>
            <p:cNvSpPr txBox="1">
              <a:spLocks noChangeArrowheads="1"/>
            </p:cNvSpPr>
            <p:nvPr/>
          </p:nvSpPr>
          <p:spPr bwMode="auto">
            <a:xfrm>
              <a:off x="2343" y="2476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372761" name="Text Box 21"/>
            <p:cNvSpPr txBox="1">
              <a:spLocks noChangeArrowheads="1"/>
            </p:cNvSpPr>
            <p:nvPr/>
          </p:nvSpPr>
          <p:spPr bwMode="auto">
            <a:xfrm>
              <a:off x="2847" y="2704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r</a:t>
              </a:r>
            </a:p>
          </p:txBody>
        </p:sp>
        <p:sp>
          <p:nvSpPr>
            <p:cNvPr id="372762" name="Text Box 22"/>
            <p:cNvSpPr txBox="1">
              <a:spLocks noChangeArrowheads="1"/>
            </p:cNvSpPr>
            <p:nvPr/>
          </p:nvSpPr>
          <p:spPr bwMode="auto">
            <a:xfrm>
              <a:off x="3107" y="168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372763" name="Text Box 23"/>
            <p:cNvSpPr txBox="1">
              <a:spLocks noChangeArrowheads="1"/>
            </p:cNvSpPr>
            <p:nvPr/>
          </p:nvSpPr>
          <p:spPr bwMode="auto">
            <a:xfrm>
              <a:off x="4558" y="247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372764" name="Arc 24"/>
            <p:cNvSpPr>
              <a:spLocks/>
            </p:cNvSpPr>
            <p:nvPr/>
          </p:nvSpPr>
          <p:spPr bwMode="auto">
            <a:xfrm rot="7747079">
              <a:off x="2381" y="2659"/>
              <a:ext cx="272" cy="273"/>
            </a:xfrm>
            <a:custGeom>
              <a:avLst/>
              <a:gdLst>
                <a:gd name="T0" fmla="*/ 0 w 21600"/>
                <a:gd name="T1" fmla="*/ 0 h 21600"/>
                <a:gd name="T2" fmla="*/ 272 w 21600"/>
                <a:gd name="T3" fmla="*/ 273 h 21600"/>
                <a:gd name="T4" fmla="*/ 0 w 21600"/>
                <a:gd name="T5" fmla="*/ 27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2400">
                <a:latin typeface="Times New Roman" pitchFamily="18" charset="0"/>
                <a:cs typeface="B Nazanin" pitchFamily="2" charset="-78"/>
              </a:endParaRPr>
            </a:p>
          </p:txBody>
        </p:sp>
        <p:pic>
          <p:nvPicPr>
            <p:cNvPr id="372765" name="Picture 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72" y="2886"/>
              <a:ext cx="1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2766" name="Text Box 26"/>
            <p:cNvSpPr txBox="1">
              <a:spLocks noChangeArrowheads="1"/>
            </p:cNvSpPr>
            <p:nvPr/>
          </p:nvSpPr>
          <p:spPr bwMode="auto">
            <a:xfrm>
              <a:off x="4959" y="2480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400">
                  <a:solidFill>
                    <a:srgbClr val="FA6306"/>
                  </a:solidFill>
                  <a:latin typeface="Times New Roman" pitchFamily="18" charset="0"/>
                  <a:cs typeface="B Nazanin" pitchFamily="2" charset="-78"/>
                </a:rPr>
                <a:t>**</a:t>
              </a:r>
              <a:endParaRPr lang="en-US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</p:grpSp>
      <p:sp>
        <p:nvSpPr>
          <p:cNvPr id="783387" name="Line 27"/>
          <p:cNvSpPr>
            <a:spLocks noChangeShapeType="1"/>
          </p:cNvSpPr>
          <p:nvPr/>
        </p:nvSpPr>
        <p:spPr bwMode="auto">
          <a:xfrm>
            <a:off x="827088" y="1196975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2744" name="Rectangle 2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2745" name="Rectangle 3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2" grpId="0" animBg="1"/>
      <p:bldP spid="783363" grpId="0"/>
      <p:bldP spid="783364" grpId="0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377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377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84389" name="Text Box 5"/>
          <p:cNvSpPr txBox="1">
            <a:spLocks noChangeArrowheads="1"/>
          </p:cNvSpPr>
          <p:nvPr/>
        </p:nvSpPr>
        <p:spPr bwMode="auto">
          <a:xfrm>
            <a:off x="612775" y="98425"/>
            <a:ext cx="801211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3 .4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نقطه ای در دستگاه دکارتی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xyz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تصویر قائم آن بر صفحه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xy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باشد فرض کنید و اگر          یک دسته مختصات قطبی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با محور قطبی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Ox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وقطب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باشد، آن گاه              رایک دسته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مختصات اســتوانه ای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4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557338"/>
            <a:ext cx="7921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4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2078038"/>
            <a:ext cx="1085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4392" name="Text Box 8"/>
          <p:cNvSpPr txBox="1">
            <a:spLocks noChangeArrowheads="1"/>
          </p:cNvSpPr>
          <p:nvPr/>
        </p:nvSpPr>
        <p:spPr bwMode="auto">
          <a:xfrm>
            <a:off x="173038" y="3457575"/>
            <a:ext cx="8378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دامنه تغییرات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را به ترتیب به بازه های         و           محدود می کنیم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 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معرف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گیریم. 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مشاهده می کنیم که با این محدودیت ها به هر نقطه در فضا فقط یک دسته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مختصات استوانه ای نسبت داده می شود.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43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2075" y="3644900"/>
            <a:ext cx="21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43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635375"/>
            <a:ext cx="56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439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6475" y="3635375"/>
            <a:ext cx="78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8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8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8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8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9" grpId="0"/>
      <p:bldP spid="784392" grpId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Text Box 2"/>
          <p:cNvSpPr txBox="1">
            <a:spLocks noChangeArrowheads="1"/>
          </p:cNvSpPr>
          <p:nvPr/>
        </p:nvSpPr>
        <p:spPr bwMode="auto">
          <a:xfrm>
            <a:off x="522288" y="169863"/>
            <a:ext cx="802957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3. 4 رابطه مختصات دکارتی و استوانه ای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فرض می کنیم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(x,y,z)</a:t>
            </a: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و               به ترتیب مختصات دکارتی و استوانه ای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نقطه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باشند.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در مثلث قائم الزاویه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OCB</a:t>
            </a: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(قائمه در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) شکل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به علاوه بنا به تعریف داریم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z =z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                                            (2) </a:t>
            </a:r>
          </a:p>
          <a:p>
            <a:pPr>
              <a:lnSpc>
                <a:spcPct val="150000"/>
              </a:lnSpc>
            </a:pPr>
            <a:endParaRPr lang="fa-IR" sz="2400">
              <a:solidFill>
                <a:schemeClr val="tx2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در نتیجه اگر مختصات استوانه ای                    نقطه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داده شده باشند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از روابط </a:t>
            </a:r>
            <a:r>
              <a:rPr lang="fa-IR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(1)</a:t>
            </a: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و</a:t>
            </a:r>
            <a:r>
              <a:rPr lang="fa-IR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(2)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مختصات دکارتی</a:t>
            </a:r>
            <a:r>
              <a:rPr lang="fa-IR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solidFill>
                  <a:schemeClr val="tx2"/>
                </a:solidFill>
                <a:latin typeface="Times New Roman" pitchFamily="18" charset="0"/>
                <a:cs typeface="B Nazanin" pitchFamily="2" charset="-78"/>
              </a:rPr>
              <a:t> به دست می آیند. </a:t>
            </a:r>
            <a:r>
              <a:rPr lang="fa-IR" sz="24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 </a:t>
            </a:r>
            <a:endParaRPr lang="en-US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5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4575" y="1052513"/>
            <a:ext cx="1085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5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708275"/>
            <a:ext cx="15367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5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708275"/>
            <a:ext cx="10779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5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868863"/>
            <a:ext cx="1085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479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479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8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8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8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8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8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0" grpId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582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582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375811" name="Text Box 5"/>
          <p:cNvSpPr txBox="1">
            <a:spLocks noChangeArrowheads="1"/>
          </p:cNvSpPr>
          <p:nvPr/>
        </p:nvSpPr>
        <p:spPr bwMode="auto">
          <a:xfrm>
            <a:off x="769938" y="158750"/>
            <a:ext cx="8050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برعکس، باتوجه به شرایط          و                 از روابط (1) نتیجه می شود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که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75812" name="Text Box 6"/>
          <p:cNvSpPr txBox="1">
            <a:spLocks noChangeArrowheads="1"/>
          </p:cNvSpPr>
          <p:nvPr/>
        </p:nvSpPr>
        <p:spPr bwMode="auto">
          <a:xfrm>
            <a:off x="565150" y="2420938"/>
            <a:ext cx="8224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 براین اگر مختصات دکارتی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داده شده باشد آن گاه مختصات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استوانه ای آن عبارت خواهد بود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6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836613"/>
            <a:ext cx="2012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268413"/>
            <a:ext cx="12922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628775"/>
            <a:ext cx="28225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4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1325" y="230188"/>
            <a:ext cx="479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4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6675" y="230188"/>
            <a:ext cx="11414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4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581525"/>
            <a:ext cx="12922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4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860800"/>
            <a:ext cx="309086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20" name="Text Box 14"/>
          <p:cNvSpPr txBox="1">
            <a:spLocks noChangeArrowheads="1"/>
          </p:cNvSpPr>
          <p:nvPr/>
        </p:nvSpPr>
        <p:spPr bwMode="auto">
          <a:xfrm>
            <a:off x="7277100" y="4687888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z = 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8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8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8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8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8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8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Text Box 2"/>
          <p:cNvSpPr txBox="1">
            <a:spLocks noChangeArrowheads="1"/>
          </p:cNvSpPr>
          <p:nvPr/>
        </p:nvSpPr>
        <p:spPr bwMode="auto">
          <a:xfrm>
            <a:off x="684213" y="406400"/>
            <a:ext cx="78676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3. 3. 4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                در دستگاه مختصات دکارتی داده شده است ، مختصات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استوانه ای آن را تعیین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270000" y="2581275"/>
            <a:ext cx="728186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می کنیم که                  مختصات استوانه 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 ،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7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216025"/>
            <a:ext cx="11636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449638"/>
            <a:ext cx="1085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384675"/>
            <a:ext cx="54546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684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684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8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8" grpId="0"/>
      <p:bldP spid="787459" grpId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Text Box 2"/>
          <p:cNvSpPr txBox="1">
            <a:spLocks noChangeArrowheads="1"/>
          </p:cNvSpPr>
          <p:nvPr/>
        </p:nvSpPr>
        <p:spPr bwMode="auto">
          <a:xfrm>
            <a:off x="684213" y="263525"/>
            <a:ext cx="7758112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6. 3. 4 استوانه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عددی ثابت ونامنفی باشد. در دستگاه مختصات استوانه ای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مجموعه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استوانه ای است که خم هادی آن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مولد آن موازی با محور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 معادله این استوانه در دستگاه مختصات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استوانه ای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ودر دستگاه مختصات دکارتی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است.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238" y="1793875"/>
            <a:ext cx="2759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2873375"/>
            <a:ext cx="18240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3670300" y="4652963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r = c</a:t>
            </a:r>
          </a:p>
        </p:txBody>
      </p:sp>
      <p:pic>
        <p:nvPicPr>
          <p:cNvPr id="788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75" y="5661025"/>
            <a:ext cx="115093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786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786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8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8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8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2" grpId="0"/>
      <p:bldP spid="788485" grpId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31975" y="690563"/>
            <a:ext cx="5283200" cy="5580062"/>
            <a:chOff x="1154" y="435"/>
            <a:chExt cx="3328" cy="3515"/>
          </a:xfrm>
        </p:grpSpPr>
        <p:sp>
          <p:nvSpPr>
            <p:cNvPr id="378883" name="Line 3"/>
            <p:cNvSpPr>
              <a:spLocks noChangeShapeType="1"/>
            </p:cNvSpPr>
            <p:nvPr/>
          </p:nvSpPr>
          <p:spPr bwMode="auto">
            <a:xfrm>
              <a:off x="1927" y="1117"/>
              <a:ext cx="0" cy="235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8884" name="Line 4"/>
            <p:cNvSpPr>
              <a:spLocks noChangeShapeType="1"/>
            </p:cNvSpPr>
            <p:nvPr/>
          </p:nvSpPr>
          <p:spPr bwMode="auto">
            <a:xfrm>
              <a:off x="3606" y="1071"/>
              <a:ext cx="0" cy="249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8885" name="Line 5"/>
            <p:cNvSpPr>
              <a:spLocks noChangeShapeType="1"/>
            </p:cNvSpPr>
            <p:nvPr/>
          </p:nvSpPr>
          <p:spPr bwMode="auto">
            <a:xfrm>
              <a:off x="2789" y="2116"/>
              <a:ext cx="1542" cy="0"/>
            </a:xfrm>
            <a:prstGeom prst="line">
              <a:avLst/>
            </a:prstGeom>
            <a:noFill/>
            <a:ln w="9525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8886" name="Line 6"/>
            <p:cNvSpPr>
              <a:spLocks noChangeShapeType="1"/>
            </p:cNvSpPr>
            <p:nvPr/>
          </p:nvSpPr>
          <p:spPr bwMode="auto">
            <a:xfrm flipH="1">
              <a:off x="1202" y="2116"/>
              <a:ext cx="1588" cy="725"/>
            </a:xfrm>
            <a:prstGeom prst="line">
              <a:avLst/>
            </a:prstGeom>
            <a:noFill/>
            <a:ln w="9525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8887" name="Line 7"/>
            <p:cNvSpPr>
              <a:spLocks noChangeShapeType="1"/>
            </p:cNvSpPr>
            <p:nvPr/>
          </p:nvSpPr>
          <p:spPr bwMode="auto">
            <a:xfrm flipV="1">
              <a:off x="2789" y="528"/>
              <a:ext cx="0" cy="1588"/>
            </a:xfrm>
            <a:prstGeom prst="line">
              <a:avLst/>
            </a:prstGeom>
            <a:noFill/>
            <a:ln w="9525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8888" name="Arc 8"/>
            <p:cNvSpPr>
              <a:spLocks/>
            </p:cNvSpPr>
            <p:nvPr/>
          </p:nvSpPr>
          <p:spPr bwMode="auto">
            <a:xfrm rot="16200000" flipH="1">
              <a:off x="2612" y="2159"/>
              <a:ext cx="307" cy="1673"/>
            </a:xfrm>
            <a:custGeom>
              <a:avLst/>
              <a:gdLst>
                <a:gd name="T0" fmla="*/ 180 w 32415"/>
                <a:gd name="T1" fmla="*/ 1673 h 43038"/>
                <a:gd name="T2" fmla="*/ 307 w 32415"/>
                <a:gd name="T3" fmla="*/ 113 h 43038"/>
                <a:gd name="T4" fmla="*/ 205 w 32415"/>
                <a:gd name="T5" fmla="*/ 840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8889" name="Arc 9"/>
            <p:cNvSpPr>
              <a:spLocks/>
            </p:cNvSpPr>
            <p:nvPr/>
          </p:nvSpPr>
          <p:spPr bwMode="auto">
            <a:xfrm rot="16200000" flipH="1">
              <a:off x="2653" y="2300"/>
              <a:ext cx="233" cy="1674"/>
            </a:xfrm>
            <a:custGeom>
              <a:avLst/>
              <a:gdLst>
                <a:gd name="T0" fmla="*/ 30 w 22177"/>
                <a:gd name="T1" fmla="*/ 0 h 43084"/>
                <a:gd name="T2" fmla="*/ 0 w 22177"/>
                <a:gd name="T3" fmla="*/ 1674 h 43084"/>
                <a:gd name="T4" fmla="*/ 6 w 22177"/>
                <a:gd name="T5" fmla="*/ 835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8890" name="Arc 10"/>
            <p:cNvSpPr>
              <a:spLocks/>
            </p:cNvSpPr>
            <p:nvPr/>
          </p:nvSpPr>
          <p:spPr bwMode="auto">
            <a:xfrm rot="16200000" flipH="1">
              <a:off x="2610" y="204"/>
              <a:ext cx="307" cy="1673"/>
            </a:xfrm>
            <a:custGeom>
              <a:avLst/>
              <a:gdLst>
                <a:gd name="T0" fmla="*/ 180 w 32415"/>
                <a:gd name="T1" fmla="*/ 1673 h 43038"/>
                <a:gd name="T2" fmla="*/ 307 w 32415"/>
                <a:gd name="T3" fmla="*/ 113 h 43038"/>
                <a:gd name="T4" fmla="*/ 205 w 32415"/>
                <a:gd name="T5" fmla="*/ 840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8891" name="Arc 11"/>
            <p:cNvSpPr>
              <a:spLocks/>
            </p:cNvSpPr>
            <p:nvPr/>
          </p:nvSpPr>
          <p:spPr bwMode="auto">
            <a:xfrm rot="16200000" flipH="1">
              <a:off x="2651" y="345"/>
              <a:ext cx="233" cy="1674"/>
            </a:xfrm>
            <a:custGeom>
              <a:avLst/>
              <a:gdLst>
                <a:gd name="T0" fmla="*/ 30 w 22177"/>
                <a:gd name="T1" fmla="*/ 0 h 43084"/>
                <a:gd name="T2" fmla="*/ 0 w 22177"/>
                <a:gd name="T3" fmla="*/ 1674 h 43084"/>
                <a:gd name="T4" fmla="*/ 6 w 22177"/>
                <a:gd name="T5" fmla="*/ 835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8892" name="Arc 12"/>
            <p:cNvSpPr>
              <a:spLocks/>
            </p:cNvSpPr>
            <p:nvPr/>
          </p:nvSpPr>
          <p:spPr bwMode="auto">
            <a:xfrm rot="16200000" flipH="1">
              <a:off x="2610" y="1254"/>
              <a:ext cx="307" cy="1673"/>
            </a:xfrm>
            <a:custGeom>
              <a:avLst/>
              <a:gdLst>
                <a:gd name="T0" fmla="*/ 180 w 32415"/>
                <a:gd name="T1" fmla="*/ 1673 h 43038"/>
                <a:gd name="T2" fmla="*/ 307 w 32415"/>
                <a:gd name="T3" fmla="*/ 113 h 43038"/>
                <a:gd name="T4" fmla="*/ 205 w 32415"/>
                <a:gd name="T5" fmla="*/ 840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8893" name="Arc 13"/>
            <p:cNvSpPr>
              <a:spLocks/>
            </p:cNvSpPr>
            <p:nvPr/>
          </p:nvSpPr>
          <p:spPr bwMode="auto">
            <a:xfrm rot="16200000" flipH="1">
              <a:off x="2647" y="1395"/>
              <a:ext cx="233" cy="1674"/>
            </a:xfrm>
            <a:custGeom>
              <a:avLst/>
              <a:gdLst>
                <a:gd name="T0" fmla="*/ 30 w 22177"/>
                <a:gd name="T1" fmla="*/ 0 h 43084"/>
                <a:gd name="T2" fmla="*/ 0 w 22177"/>
                <a:gd name="T3" fmla="*/ 1674 h 43084"/>
                <a:gd name="T4" fmla="*/ 6 w 22177"/>
                <a:gd name="T5" fmla="*/ 835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8894" name="Text Box 14"/>
            <p:cNvSpPr txBox="1">
              <a:spLocks noChangeArrowheads="1"/>
            </p:cNvSpPr>
            <p:nvPr/>
          </p:nvSpPr>
          <p:spPr bwMode="auto">
            <a:xfrm>
              <a:off x="2394" y="3700"/>
              <a:ext cx="9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 b="1">
                  <a:solidFill>
                    <a:srgbClr val="A13F03"/>
                  </a:solidFill>
                  <a:latin typeface="Times New Roman" pitchFamily="18" charset="0"/>
                  <a:cs typeface="B Nazanin" pitchFamily="2" charset="-78"/>
                </a:rPr>
                <a:t>استوانه </a:t>
              </a:r>
              <a:r>
                <a:rPr lang="en-US" sz="2000" b="1">
                  <a:solidFill>
                    <a:srgbClr val="A13F03"/>
                  </a:solidFill>
                  <a:latin typeface="Times New Roman" pitchFamily="18" charset="0"/>
                  <a:cs typeface="B Nazanin" pitchFamily="2" charset="-78"/>
                </a:rPr>
                <a:t>r = c</a:t>
              </a:r>
            </a:p>
          </p:txBody>
        </p:sp>
        <p:sp>
          <p:nvSpPr>
            <p:cNvPr id="378895" name="Text Box 15"/>
            <p:cNvSpPr txBox="1">
              <a:spLocks noChangeArrowheads="1"/>
            </p:cNvSpPr>
            <p:nvPr/>
          </p:nvSpPr>
          <p:spPr bwMode="auto">
            <a:xfrm>
              <a:off x="1154" y="256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378896" name="Text Box 16"/>
            <p:cNvSpPr txBox="1">
              <a:spLocks noChangeArrowheads="1"/>
            </p:cNvSpPr>
            <p:nvPr/>
          </p:nvSpPr>
          <p:spPr bwMode="auto">
            <a:xfrm>
              <a:off x="4286" y="193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378897" name="Text Box 17"/>
            <p:cNvSpPr txBox="1">
              <a:spLocks noChangeArrowheads="1"/>
            </p:cNvSpPr>
            <p:nvPr/>
          </p:nvSpPr>
          <p:spPr bwMode="auto">
            <a:xfrm>
              <a:off x="2562" y="4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7994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994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217488" y="238125"/>
            <a:ext cx="874236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7. 3. 4 نیم صفحه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می کنیم                     عددی ثابت باشد . در دستگاه مختصات استوانه 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مجموعه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یک نیم صفحه است. بسته به ازای          این نیم صفحه عبارت است از تمام نقاط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که شامل نیمه نامنفی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0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128713"/>
            <a:ext cx="1657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0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793875"/>
            <a:ext cx="2876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05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46388"/>
            <a:ext cx="698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4213" y="4005263"/>
            <a:ext cx="6264275" cy="2451100"/>
            <a:chOff x="204" y="2113"/>
            <a:chExt cx="3946" cy="1544"/>
          </a:xfrm>
        </p:grpSpPr>
        <p:sp>
          <p:nvSpPr>
            <p:cNvPr id="379912" name="Line 10"/>
            <p:cNvSpPr>
              <a:spLocks noChangeShapeType="1"/>
            </p:cNvSpPr>
            <p:nvPr/>
          </p:nvSpPr>
          <p:spPr bwMode="auto">
            <a:xfrm>
              <a:off x="1156" y="2976"/>
              <a:ext cx="2994" cy="0"/>
            </a:xfrm>
            <a:prstGeom prst="line">
              <a:avLst/>
            </a:prstGeom>
            <a:noFill/>
            <a:ln w="9525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13" name="Line 11"/>
            <p:cNvSpPr>
              <a:spLocks noChangeShapeType="1"/>
            </p:cNvSpPr>
            <p:nvPr/>
          </p:nvSpPr>
          <p:spPr bwMode="auto">
            <a:xfrm flipH="1">
              <a:off x="204" y="2976"/>
              <a:ext cx="953" cy="408"/>
            </a:xfrm>
            <a:prstGeom prst="line">
              <a:avLst/>
            </a:prstGeom>
            <a:noFill/>
            <a:ln w="9525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14" name="Line 12"/>
            <p:cNvSpPr>
              <a:spLocks noChangeShapeType="1"/>
            </p:cNvSpPr>
            <p:nvPr/>
          </p:nvSpPr>
          <p:spPr bwMode="auto">
            <a:xfrm flipV="1">
              <a:off x="1156" y="2113"/>
              <a:ext cx="0" cy="863"/>
            </a:xfrm>
            <a:prstGeom prst="line">
              <a:avLst/>
            </a:prstGeom>
            <a:noFill/>
            <a:ln w="9525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15" name="Line 13"/>
            <p:cNvSpPr>
              <a:spLocks noChangeShapeType="1"/>
            </p:cNvSpPr>
            <p:nvPr/>
          </p:nvSpPr>
          <p:spPr bwMode="auto">
            <a:xfrm>
              <a:off x="1156" y="2296"/>
              <a:ext cx="2450" cy="68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16" name="Line 14"/>
            <p:cNvSpPr>
              <a:spLocks noChangeShapeType="1"/>
            </p:cNvSpPr>
            <p:nvPr/>
          </p:nvSpPr>
          <p:spPr bwMode="auto">
            <a:xfrm>
              <a:off x="1156" y="2976"/>
              <a:ext cx="2450" cy="68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17" name="Line 15"/>
            <p:cNvSpPr>
              <a:spLocks noChangeShapeType="1"/>
            </p:cNvSpPr>
            <p:nvPr/>
          </p:nvSpPr>
          <p:spPr bwMode="auto">
            <a:xfrm>
              <a:off x="3606" y="2976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18" name="Line 16"/>
            <p:cNvSpPr>
              <a:spLocks noChangeShapeType="1"/>
            </p:cNvSpPr>
            <p:nvPr/>
          </p:nvSpPr>
          <p:spPr bwMode="auto">
            <a:xfrm>
              <a:off x="1973" y="2523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19" name="Line 17"/>
            <p:cNvSpPr>
              <a:spLocks noChangeShapeType="1"/>
            </p:cNvSpPr>
            <p:nvPr/>
          </p:nvSpPr>
          <p:spPr bwMode="auto">
            <a:xfrm>
              <a:off x="1247" y="234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0" name="Line 18"/>
            <p:cNvSpPr>
              <a:spLocks noChangeShapeType="1"/>
            </p:cNvSpPr>
            <p:nvPr/>
          </p:nvSpPr>
          <p:spPr bwMode="auto">
            <a:xfrm>
              <a:off x="1338" y="2341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1" name="Line 19"/>
            <p:cNvSpPr>
              <a:spLocks noChangeShapeType="1"/>
            </p:cNvSpPr>
            <p:nvPr/>
          </p:nvSpPr>
          <p:spPr bwMode="auto">
            <a:xfrm flipH="1">
              <a:off x="1429" y="2387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2" name="Line 20"/>
            <p:cNvSpPr>
              <a:spLocks noChangeShapeType="1"/>
            </p:cNvSpPr>
            <p:nvPr/>
          </p:nvSpPr>
          <p:spPr bwMode="auto">
            <a:xfrm>
              <a:off x="1519" y="2387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3" name="Line 21"/>
            <p:cNvSpPr>
              <a:spLocks noChangeShapeType="1"/>
            </p:cNvSpPr>
            <p:nvPr/>
          </p:nvSpPr>
          <p:spPr bwMode="auto">
            <a:xfrm>
              <a:off x="1610" y="2432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4" name="Line 22"/>
            <p:cNvSpPr>
              <a:spLocks noChangeShapeType="1"/>
            </p:cNvSpPr>
            <p:nvPr/>
          </p:nvSpPr>
          <p:spPr bwMode="auto">
            <a:xfrm flipH="1">
              <a:off x="1701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5" name="Line 23"/>
            <p:cNvSpPr>
              <a:spLocks noChangeShapeType="1"/>
            </p:cNvSpPr>
            <p:nvPr/>
          </p:nvSpPr>
          <p:spPr bwMode="auto">
            <a:xfrm flipH="1">
              <a:off x="1791" y="2478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6" name="Line 24"/>
            <p:cNvSpPr>
              <a:spLocks noChangeShapeType="1"/>
            </p:cNvSpPr>
            <p:nvPr/>
          </p:nvSpPr>
          <p:spPr bwMode="auto">
            <a:xfrm>
              <a:off x="1882" y="2478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7" name="Line 25"/>
            <p:cNvSpPr>
              <a:spLocks noChangeShapeType="1"/>
            </p:cNvSpPr>
            <p:nvPr/>
          </p:nvSpPr>
          <p:spPr bwMode="auto">
            <a:xfrm>
              <a:off x="2064" y="2568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8" name="Line 26"/>
            <p:cNvSpPr>
              <a:spLocks noChangeShapeType="1"/>
            </p:cNvSpPr>
            <p:nvPr/>
          </p:nvSpPr>
          <p:spPr bwMode="auto">
            <a:xfrm>
              <a:off x="2154" y="2568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29" name="Line 27"/>
            <p:cNvSpPr>
              <a:spLocks noChangeShapeType="1"/>
            </p:cNvSpPr>
            <p:nvPr/>
          </p:nvSpPr>
          <p:spPr bwMode="auto">
            <a:xfrm>
              <a:off x="2245" y="2614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0" name="Line 28"/>
            <p:cNvSpPr>
              <a:spLocks noChangeShapeType="1"/>
            </p:cNvSpPr>
            <p:nvPr/>
          </p:nvSpPr>
          <p:spPr bwMode="auto">
            <a:xfrm>
              <a:off x="2336" y="2614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1" name="Line 29"/>
            <p:cNvSpPr>
              <a:spLocks noChangeShapeType="1"/>
            </p:cNvSpPr>
            <p:nvPr/>
          </p:nvSpPr>
          <p:spPr bwMode="auto">
            <a:xfrm>
              <a:off x="2426" y="2658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2" name="Line 30"/>
            <p:cNvSpPr>
              <a:spLocks noChangeShapeType="1"/>
            </p:cNvSpPr>
            <p:nvPr/>
          </p:nvSpPr>
          <p:spPr bwMode="auto">
            <a:xfrm>
              <a:off x="2517" y="2659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3" name="Line 31"/>
            <p:cNvSpPr>
              <a:spLocks noChangeShapeType="1"/>
            </p:cNvSpPr>
            <p:nvPr/>
          </p:nvSpPr>
          <p:spPr bwMode="auto">
            <a:xfrm>
              <a:off x="2608" y="2704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4" name="Line 32"/>
            <p:cNvSpPr>
              <a:spLocks noChangeShapeType="1"/>
            </p:cNvSpPr>
            <p:nvPr/>
          </p:nvSpPr>
          <p:spPr bwMode="auto">
            <a:xfrm>
              <a:off x="2699" y="2704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5" name="Line 33"/>
            <p:cNvSpPr>
              <a:spLocks noChangeShapeType="1"/>
            </p:cNvSpPr>
            <p:nvPr/>
          </p:nvSpPr>
          <p:spPr bwMode="auto">
            <a:xfrm>
              <a:off x="2789" y="2750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6" name="Line 34"/>
            <p:cNvSpPr>
              <a:spLocks noChangeShapeType="1"/>
            </p:cNvSpPr>
            <p:nvPr/>
          </p:nvSpPr>
          <p:spPr bwMode="auto">
            <a:xfrm>
              <a:off x="2880" y="2795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7" name="Line 35"/>
            <p:cNvSpPr>
              <a:spLocks noChangeShapeType="1"/>
            </p:cNvSpPr>
            <p:nvPr/>
          </p:nvSpPr>
          <p:spPr bwMode="auto">
            <a:xfrm>
              <a:off x="2971" y="2795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8" name="Line 36"/>
            <p:cNvSpPr>
              <a:spLocks noChangeShapeType="1"/>
            </p:cNvSpPr>
            <p:nvPr/>
          </p:nvSpPr>
          <p:spPr bwMode="auto">
            <a:xfrm>
              <a:off x="3061" y="2840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39" name="Line 37"/>
            <p:cNvSpPr>
              <a:spLocks noChangeShapeType="1"/>
            </p:cNvSpPr>
            <p:nvPr/>
          </p:nvSpPr>
          <p:spPr bwMode="auto">
            <a:xfrm>
              <a:off x="3152" y="2840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40" name="Line 38"/>
            <p:cNvSpPr>
              <a:spLocks noChangeShapeType="1"/>
            </p:cNvSpPr>
            <p:nvPr/>
          </p:nvSpPr>
          <p:spPr bwMode="auto">
            <a:xfrm>
              <a:off x="3243" y="2885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41" name="Line 39"/>
            <p:cNvSpPr>
              <a:spLocks noChangeShapeType="1"/>
            </p:cNvSpPr>
            <p:nvPr/>
          </p:nvSpPr>
          <p:spPr bwMode="auto">
            <a:xfrm>
              <a:off x="3334" y="2886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42" name="Line 40"/>
            <p:cNvSpPr>
              <a:spLocks noChangeShapeType="1"/>
            </p:cNvSpPr>
            <p:nvPr/>
          </p:nvSpPr>
          <p:spPr bwMode="auto">
            <a:xfrm>
              <a:off x="3424" y="2931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943" name="Line 41"/>
            <p:cNvSpPr>
              <a:spLocks noChangeShapeType="1"/>
            </p:cNvSpPr>
            <p:nvPr/>
          </p:nvSpPr>
          <p:spPr bwMode="auto">
            <a:xfrm>
              <a:off x="3515" y="2976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pic>
          <p:nvPicPr>
            <p:cNvPr id="379944" name="Picture 4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2" y="3112"/>
              <a:ext cx="22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9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9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9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95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95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539750" y="280988"/>
            <a:ext cx="808513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8 . 3 . 1 مثال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می دانیـــم که ســـری موزون               واگــــراست .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روشــــن است کـــه 		  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05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960438"/>
            <a:ext cx="865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95463"/>
            <a:ext cx="1206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8" name="Text Box 8"/>
          <p:cNvSpPr txBox="1">
            <a:spLocks noChangeArrowheads="1"/>
          </p:cNvSpPr>
          <p:nvPr/>
        </p:nvSpPr>
        <p:spPr bwMode="auto">
          <a:xfrm>
            <a:off x="1042988" y="2636838"/>
            <a:ext cx="752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    واگراست ، زیرا                       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05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7825" y="2565400"/>
            <a:ext cx="723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725738"/>
            <a:ext cx="15684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971550" y="3860800"/>
            <a:ext cx="758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ســـری                  واگــراست زیرا                   وجــود ندارد.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057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881438"/>
            <a:ext cx="10175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3949700"/>
            <a:ext cx="12842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755650" y="4868863"/>
            <a:ext cx="7812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بنابر مثـال 5 . 3 . 1  (پ) ســـری    	           همــــگراست و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بنابــــراين در شـــرط کوشـــی صدق مـــی کند.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057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4776788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4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5" grpId="0"/>
      <p:bldP spid="450568" grpId="0"/>
      <p:bldP spid="450571" grpId="0"/>
      <p:bldP spid="450574" grpId="0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8093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093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91557" name="Text Box 5"/>
          <p:cNvSpPr txBox="1">
            <a:spLocks noChangeArrowheads="1"/>
          </p:cNvSpPr>
          <p:nvPr/>
        </p:nvSpPr>
        <p:spPr bwMode="auto">
          <a:xfrm>
            <a:off x="722313" y="98425"/>
            <a:ext cx="79740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8. 3. 4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نمودار معادله                     را در دستگاه مختصات استوانه ای رسم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1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981075"/>
            <a:ext cx="14589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409575" y="1538288"/>
            <a:ext cx="82153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نمودار عبارت است از مجموعه نقا ط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مختص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عددی است اختیاری 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                 یک دلنما در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 بنابراین، مجموعه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َ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یا به بیان دیگر معادله                   یک استوانه است که هادی آن دلنمای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مذکور و مولد آن موازی با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15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997200"/>
            <a:ext cx="40497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156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652963"/>
            <a:ext cx="1368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156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157788"/>
            <a:ext cx="14398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9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9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9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7" grpId="0"/>
      <p:bldP spid="791559" grpId="0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2275" y="333375"/>
            <a:ext cx="6213475" cy="6245225"/>
            <a:chOff x="521" y="0"/>
            <a:chExt cx="3914" cy="393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21" y="0"/>
              <a:ext cx="3914" cy="3448"/>
              <a:chOff x="1020" y="72"/>
              <a:chExt cx="3914" cy="344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 rot="-460273">
                <a:off x="1970" y="1857"/>
                <a:ext cx="1228" cy="1482"/>
                <a:chOff x="1959" y="1792"/>
                <a:chExt cx="1228" cy="1482"/>
              </a:xfrm>
            </p:grpSpPr>
            <p:sp>
              <p:nvSpPr>
                <p:cNvPr id="381973" name="Arc 5"/>
                <p:cNvSpPr>
                  <a:spLocks/>
                </p:cNvSpPr>
                <p:nvPr/>
              </p:nvSpPr>
              <p:spPr bwMode="auto">
                <a:xfrm rot="1326638" flipV="1">
                  <a:off x="2065" y="1954"/>
                  <a:ext cx="1122" cy="853"/>
                </a:xfrm>
                <a:custGeom>
                  <a:avLst/>
                  <a:gdLst>
                    <a:gd name="T0" fmla="*/ 0 w 26728"/>
                    <a:gd name="T1" fmla="*/ 15 h 35137"/>
                    <a:gd name="T2" fmla="*/ 922 w 26728"/>
                    <a:gd name="T3" fmla="*/ 853 h 35137"/>
                    <a:gd name="T4" fmla="*/ 215 w 26728"/>
                    <a:gd name="T5" fmla="*/ 524 h 35137"/>
                    <a:gd name="T6" fmla="*/ 0 60000 65536"/>
                    <a:gd name="T7" fmla="*/ 0 60000 65536"/>
                    <a:gd name="T8" fmla="*/ 0 60000 65536"/>
                    <a:gd name="T9" fmla="*/ 0 w 26728"/>
                    <a:gd name="T10" fmla="*/ 0 h 35137"/>
                    <a:gd name="T11" fmla="*/ 26728 w 26728"/>
                    <a:gd name="T12" fmla="*/ 35137 h 3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728" h="35137" fill="none" extrusionOk="0">
                      <a:moveTo>
                        <a:pt x="-1" y="617"/>
                      </a:moveTo>
                      <a:cubicBezTo>
                        <a:pt x="1678" y="207"/>
                        <a:pt x="3400" y="-1"/>
                        <a:pt x="5128" y="0"/>
                      </a:cubicBezTo>
                      <a:cubicBezTo>
                        <a:pt x="17057" y="0"/>
                        <a:pt x="26728" y="9670"/>
                        <a:pt x="26728" y="21600"/>
                      </a:cubicBezTo>
                      <a:cubicBezTo>
                        <a:pt x="26728" y="26524"/>
                        <a:pt x="25045" y="31300"/>
                        <a:pt x="21959" y="35137"/>
                      </a:cubicBezTo>
                    </a:path>
                    <a:path w="26728" h="35137" stroke="0" extrusionOk="0">
                      <a:moveTo>
                        <a:pt x="-1" y="617"/>
                      </a:moveTo>
                      <a:cubicBezTo>
                        <a:pt x="1678" y="207"/>
                        <a:pt x="3400" y="-1"/>
                        <a:pt x="5128" y="0"/>
                      </a:cubicBezTo>
                      <a:cubicBezTo>
                        <a:pt x="17057" y="0"/>
                        <a:pt x="26728" y="9670"/>
                        <a:pt x="26728" y="21600"/>
                      </a:cubicBezTo>
                      <a:cubicBezTo>
                        <a:pt x="26728" y="26524"/>
                        <a:pt x="25045" y="31300"/>
                        <a:pt x="21959" y="35137"/>
                      </a:cubicBezTo>
                      <a:lnTo>
                        <a:pt x="512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81974" name="Arc 6"/>
                <p:cNvSpPr>
                  <a:spLocks/>
                </p:cNvSpPr>
                <p:nvPr/>
              </p:nvSpPr>
              <p:spPr bwMode="auto">
                <a:xfrm rot="11924519" flipV="1">
                  <a:off x="2748" y="2050"/>
                  <a:ext cx="376" cy="227"/>
                </a:xfrm>
                <a:custGeom>
                  <a:avLst/>
                  <a:gdLst>
                    <a:gd name="T0" fmla="*/ 0 w 31319"/>
                    <a:gd name="T1" fmla="*/ 28 h 21600"/>
                    <a:gd name="T2" fmla="*/ 376 w 31319"/>
                    <a:gd name="T3" fmla="*/ 171 h 21600"/>
                    <a:gd name="T4" fmla="*/ 125 w 31319"/>
                    <a:gd name="T5" fmla="*/ 227 h 21600"/>
                    <a:gd name="T6" fmla="*/ 0 60000 65536"/>
                    <a:gd name="T7" fmla="*/ 0 60000 65536"/>
                    <a:gd name="T8" fmla="*/ 0 60000 65536"/>
                    <a:gd name="T9" fmla="*/ 0 w 31319"/>
                    <a:gd name="T10" fmla="*/ 0 h 21600"/>
                    <a:gd name="T11" fmla="*/ 31319 w 31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319" h="21600" fill="none" extrusionOk="0">
                      <a:moveTo>
                        <a:pt x="0" y="2661"/>
                      </a:moveTo>
                      <a:cubicBezTo>
                        <a:pt x="3183" y="915"/>
                        <a:pt x="6756" y="-1"/>
                        <a:pt x="10387" y="0"/>
                      </a:cubicBezTo>
                      <a:cubicBezTo>
                        <a:pt x="20263" y="0"/>
                        <a:pt x="28881" y="6698"/>
                        <a:pt x="31319" y="16269"/>
                      </a:cubicBezTo>
                    </a:path>
                    <a:path w="31319" h="21600" stroke="0" extrusionOk="0">
                      <a:moveTo>
                        <a:pt x="0" y="2661"/>
                      </a:moveTo>
                      <a:cubicBezTo>
                        <a:pt x="3183" y="915"/>
                        <a:pt x="6756" y="-1"/>
                        <a:pt x="10387" y="0"/>
                      </a:cubicBezTo>
                      <a:cubicBezTo>
                        <a:pt x="20263" y="0"/>
                        <a:pt x="28881" y="6698"/>
                        <a:pt x="31319" y="16269"/>
                      </a:cubicBezTo>
                      <a:lnTo>
                        <a:pt x="10387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81975" name="Arc 7"/>
                <p:cNvSpPr>
                  <a:spLocks/>
                </p:cNvSpPr>
                <p:nvPr/>
              </p:nvSpPr>
              <p:spPr bwMode="auto">
                <a:xfrm rot="9944163" flipV="1">
                  <a:off x="1959" y="1865"/>
                  <a:ext cx="831" cy="1409"/>
                </a:xfrm>
                <a:custGeom>
                  <a:avLst/>
                  <a:gdLst>
                    <a:gd name="T0" fmla="*/ 0 w 19489"/>
                    <a:gd name="T1" fmla="*/ 6 h 21600"/>
                    <a:gd name="T2" fmla="*/ 831 w 19489"/>
                    <a:gd name="T3" fmla="*/ 579 h 21600"/>
                    <a:gd name="T4" fmla="*/ 87 w 19489"/>
                    <a:gd name="T5" fmla="*/ 1409 h 21600"/>
                    <a:gd name="T6" fmla="*/ 0 60000 65536"/>
                    <a:gd name="T7" fmla="*/ 0 60000 65536"/>
                    <a:gd name="T8" fmla="*/ 0 60000 65536"/>
                    <a:gd name="T9" fmla="*/ 0 w 19489"/>
                    <a:gd name="T10" fmla="*/ 0 h 21600"/>
                    <a:gd name="T11" fmla="*/ 19489 w 194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489" h="21600" fill="none" extrusionOk="0">
                      <a:moveTo>
                        <a:pt x="-1" y="95"/>
                      </a:moveTo>
                      <a:cubicBezTo>
                        <a:pt x="675" y="31"/>
                        <a:pt x="1354" y="-1"/>
                        <a:pt x="2033" y="0"/>
                      </a:cubicBezTo>
                      <a:cubicBezTo>
                        <a:pt x="8936" y="0"/>
                        <a:pt x="15423" y="3299"/>
                        <a:pt x="19488" y="8878"/>
                      </a:cubicBezTo>
                    </a:path>
                    <a:path w="19489" h="21600" stroke="0" extrusionOk="0">
                      <a:moveTo>
                        <a:pt x="-1" y="95"/>
                      </a:moveTo>
                      <a:cubicBezTo>
                        <a:pt x="675" y="31"/>
                        <a:pt x="1354" y="-1"/>
                        <a:pt x="2033" y="0"/>
                      </a:cubicBezTo>
                      <a:cubicBezTo>
                        <a:pt x="8936" y="0"/>
                        <a:pt x="15423" y="3299"/>
                        <a:pt x="19488" y="8878"/>
                      </a:cubicBezTo>
                      <a:lnTo>
                        <a:pt x="2033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81976" name="Arc 8"/>
                <p:cNvSpPr>
                  <a:spLocks/>
                </p:cNvSpPr>
                <p:nvPr/>
              </p:nvSpPr>
              <p:spPr bwMode="auto">
                <a:xfrm rot="15730616" flipV="1">
                  <a:off x="2466" y="1859"/>
                  <a:ext cx="362" cy="227"/>
                </a:xfrm>
                <a:custGeom>
                  <a:avLst/>
                  <a:gdLst>
                    <a:gd name="T0" fmla="*/ 0 w 30193"/>
                    <a:gd name="T1" fmla="*/ 28 h 21600"/>
                    <a:gd name="T2" fmla="*/ 362 w 30193"/>
                    <a:gd name="T3" fmla="*/ 136 h 21600"/>
                    <a:gd name="T4" fmla="*/ 125 w 30193"/>
                    <a:gd name="T5" fmla="*/ 227 h 21600"/>
                    <a:gd name="T6" fmla="*/ 0 60000 65536"/>
                    <a:gd name="T7" fmla="*/ 0 60000 65536"/>
                    <a:gd name="T8" fmla="*/ 0 60000 65536"/>
                    <a:gd name="T9" fmla="*/ 0 w 30193"/>
                    <a:gd name="T10" fmla="*/ 0 h 21600"/>
                    <a:gd name="T11" fmla="*/ 30193 w 3019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93" h="21600" fill="none" extrusionOk="0">
                      <a:moveTo>
                        <a:pt x="0" y="2661"/>
                      </a:moveTo>
                      <a:cubicBezTo>
                        <a:pt x="3183" y="915"/>
                        <a:pt x="6756" y="-1"/>
                        <a:pt x="10387" y="0"/>
                      </a:cubicBezTo>
                      <a:cubicBezTo>
                        <a:pt x="18984" y="0"/>
                        <a:pt x="26763" y="5098"/>
                        <a:pt x="30193" y="12981"/>
                      </a:cubicBezTo>
                    </a:path>
                    <a:path w="30193" h="21600" stroke="0" extrusionOk="0">
                      <a:moveTo>
                        <a:pt x="0" y="2661"/>
                      </a:moveTo>
                      <a:cubicBezTo>
                        <a:pt x="3183" y="915"/>
                        <a:pt x="6756" y="-1"/>
                        <a:pt x="10387" y="0"/>
                      </a:cubicBezTo>
                      <a:cubicBezTo>
                        <a:pt x="18984" y="0"/>
                        <a:pt x="26763" y="5098"/>
                        <a:pt x="30193" y="12981"/>
                      </a:cubicBezTo>
                      <a:lnTo>
                        <a:pt x="10387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sp>
            <p:nvSpPr>
              <p:cNvPr id="381960" name="Line 9"/>
              <p:cNvSpPr>
                <a:spLocks noChangeShapeType="1"/>
              </p:cNvSpPr>
              <p:nvPr/>
            </p:nvSpPr>
            <p:spPr bwMode="auto">
              <a:xfrm>
                <a:off x="3198" y="2069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81961" name="Line 10"/>
              <p:cNvSpPr>
                <a:spLocks noChangeShapeType="1"/>
              </p:cNvSpPr>
              <p:nvPr/>
            </p:nvSpPr>
            <p:spPr bwMode="auto">
              <a:xfrm flipH="1">
                <a:off x="1020" y="2115"/>
                <a:ext cx="1769" cy="10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81962" name="Line 11"/>
              <p:cNvSpPr>
                <a:spLocks noChangeShapeType="1"/>
              </p:cNvSpPr>
              <p:nvPr/>
            </p:nvSpPr>
            <p:spPr bwMode="auto">
              <a:xfrm flipV="1">
                <a:off x="2789" y="165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81963" name="Line 12"/>
              <p:cNvSpPr>
                <a:spLocks noChangeShapeType="1"/>
              </p:cNvSpPr>
              <p:nvPr/>
            </p:nvSpPr>
            <p:spPr bwMode="auto">
              <a:xfrm>
                <a:off x="3198" y="255"/>
                <a:ext cx="0" cy="322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81964" name="Line 13"/>
              <p:cNvSpPr>
                <a:spLocks noChangeShapeType="1"/>
              </p:cNvSpPr>
              <p:nvPr/>
            </p:nvSpPr>
            <p:spPr bwMode="auto">
              <a:xfrm>
                <a:off x="1927" y="300"/>
                <a:ext cx="0" cy="322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81965" name="Arc 14"/>
              <p:cNvSpPr>
                <a:spLocks/>
              </p:cNvSpPr>
              <p:nvPr/>
            </p:nvSpPr>
            <p:spPr bwMode="auto">
              <a:xfrm rot="1326638" flipV="1">
                <a:off x="2060" y="457"/>
                <a:ext cx="1122" cy="853"/>
              </a:xfrm>
              <a:custGeom>
                <a:avLst/>
                <a:gdLst>
                  <a:gd name="T0" fmla="*/ 0 w 26728"/>
                  <a:gd name="T1" fmla="*/ 15 h 35137"/>
                  <a:gd name="T2" fmla="*/ 922 w 26728"/>
                  <a:gd name="T3" fmla="*/ 853 h 35137"/>
                  <a:gd name="T4" fmla="*/ 215 w 26728"/>
                  <a:gd name="T5" fmla="*/ 524 h 35137"/>
                  <a:gd name="T6" fmla="*/ 0 60000 65536"/>
                  <a:gd name="T7" fmla="*/ 0 60000 65536"/>
                  <a:gd name="T8" fmla="*/ 0 60000 65536"/>
                  <a:gd name="T9" fmla="*/ 0 w 26728"/>
                  <a:gd name="T10" fmla="*/ 0 h 35137"/>
                  <a:gd name="T11" fmla="*/ 26728 w 26728"/>
                  <a:gd name="T12" fmla="*/ 35137 h 3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28" h="35137" fill="none" extrusionOk="0">
                    <a:moveTo>
                      <a:pt x="-1" y="617"/>
                    </a:moveTo>
                    <a:cubicBezTo>
                      <a:pt x="1678" y="207"/>
                      <a:pt x="3400" y="-1"/>
                      <a:pt x="5128" y="0"/>
                    </a:cubicBezTo>
                    <a:cubicBezTo>
                      <a:pt x="17057" y="0"/>
                      <a:pt x="26728" y="9670"/>
                      <a:pt x="26728" y="21600"/>
                    </a:cubicBezTo>
                    <a:cubicBezTo>
                      <a:pt x="26728" y="26524"/>
                      <a:pt x="25045" y="31300"/>
                      <a:pt x="21959" y="35137"/>
                    </a:cubicBezTo>
                  </a:path>
                  <a:path w="26728" h="35137" stroke="0" extrusionOk="0">
                    <a:moveTo>
                      <a:pt x="-1" y="617"/>
                    </a:moveTo>
                    <a:cubicBezTo>
                      <a:pt x="1678" y="207"/>
                      <a:pt x="3400" y="-1"/>
                      <a:pt x="5128" y="0"/>
                    </a:cubicBezTo>
                    <a:cubicBezTo>
                      <a:pt x="17057" y="0"/>
                      <a:pt x="26728" y="9670"/>
                      <a:pt x="26728" y="21600"/>
                    </a:cubicBezTo>
                    <a:cubicBezTo>
                      <a:pt x="26728" y="26524"/>
                      <a:pt x="25045" y="31300"/>
                      <a:pt x="21959" y="35137"/>
                    </a:cubicBezTo>
                    <a:lnTo>
                      <a:pt x="5128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81966" name="Arc 15"/>
              <p:cNvSpPr>
                <a:spLocks/>
              </p:cNvSpPr>
              <p:nvPr/>
            </p:nvSpPr>
            <p:spPr bwMode="auto">
              <a:xfrm rot="11924519" flipV="1">
                <a:off x="2743" y="553"/>
                <a:ext cx="376" cy="227"/>
              </a:xfrm>
              <a:custGeom>
                <a:avLst/>
                <a:gdLst>
                  <a:gd name="T0" fmla="*/ 0 w 31319"/>
                  <a:gd name="T1" fmla="*/ 28 h 21600"/>
                  <a:gd name="T2" fmla="*/ 376 w 31319"/>
                  <a:gd name="T3" fmla="*/ 171 h 21600"/>
                  <a:gd name="T4" fmla="*/ 125 w 31319"/>
                  <a:gd name="T5" fmla="*/ 227 h 21600"/>
                  <a:gd name="T6" fmla="*/ 0 60000 65536"/>
                  <a:gd name="T7" fmla="*/ 0 60000 65536"/>
                  <a:gd name="T8" fmla="*/ 0 60000 65536"/>
                  <a:gd name="T9" fmla="*/ 0 w 31319"/>
                  <a:gd name="T10" fmla="*/ 0 h 21600"/>
                  <a:gd name="T11" fmla="*/ 31319 w 313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9" h="21600" fill="none" extrusionOk="0">
                    <a:moveTo>
                      <a:pt x="0" y="2661"/>
                    </a:moveTo>
                    <a:cubicBezTo>
                      <a:pt x="3183" y="915"/>
                      <a:pt x="6756" y="-1"/>
                      <a:pt x="10387" y="0"/>
                    </a:cubicBezTo>
                    <a:cubicBezTo>
                      <a:pt x="20263" y="0"/>
                      <a:pt x="28881" y="6698"/>
                      <a:pt x="31319" y="16269"/>
                    </a:cubicBezTo>
                  </a:path>
                  <a:path w="31319" h="21600" stroke="0" extrusionOk="0">
                    <a:moveTo>
                      <a:pt x="0" y="2661"/>
                    </a:moveTo>
                    <a:cubicBezTo>
                      <a:pt x="3183" y="915"/>
                      <a:pt x="6756" y="-1"/>
                      <a:pt x="10387" y="0"/>
                    </a:cubicBezTo>
                    <a:cubicBezTo>
                      <a:pt x="20263" y="0"/>
                      <a:pt x="28881" y="6698"/>
                      <a:pt x="31319" y="16269"/>
                    </a:cubicBezTo>
                    <a:lnTo>
                      <a:pt x="10387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81967" name="Arc 16"/>
              <p:cNvSpPr>
                <a:spLocks/>
              </p:cNvSpPr>
              <p:nvPr/>
            </p:nvSpPr>
            <p:spPr bwMode="auto">
              <a:xfrm rot="9944163" flipV="1">
                <a:off x="1954" y="368"/>
                <a:ext cx="831" cy="1409"/>
              </a:xfrm>
              <a:custGeom>
                <a:avLst/>
                <a:gdLst>
                  <a:gd name="T0" fmla="*/ 0 w 19489"/>
                  <a:gd name="T1" fmla="*/ 6 h 21600"/>
                  <a:gd name="T2" fmla="*/ 831 w 19489"/>
                  <a:gd name="T3" fmla="*/ 579 h 21600"/>
                  <a:gd name="T4" fmla="*/ 87 w 19489"/>
                  <a:gd name="T5" fmla="*/ 1409 h 21600"/>
                  <a:gd name="T6" fmla="*/ 0 60000 65536"/>
                  <a:gd name="T7" fmla="*/ 0 60000 65536"/>
                  <a:gd name="T8" fmla="*/ 0 60000 65536"/>
                  <a:gd name="T9" fmla="*/ 0 w 19489"/>
                  <a:gd name="T10" fmla="*/ 0 h 21600"/>
                  <a:gd name="T11" fmla="*/ 19489 w 194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89" h="21600" fill="none" extrusionOk="0">
                    <a:moveTo>
                      <a:pt x="-1" y="95"/>
                    </a:moveTo>
                    <a:cubicBezTo>
                      <a:pt x="675" y="31"/>
                      <a:pt x="1354" y="-1"/>
                      <a:pt x="2033" y="0"/>
                    </a:cubicBezTo>
                    <a:cubicBezTo>
                      <a:pt x="8936" y="0"/>
                      <a:pt x="15423" y="3299"/>
                      <a:pt x="19488" y="8878"/>
                    </a:cubicBezTo>
                  </a:path>
                  <a:path w="19489" h="21600" stroke="0" extrusionOk="0">
                    <a:moveTo>
                      <a:pt x="-1" y="95"/>
                    </a:moveTo>
                    <a:cubicBezTo>
                      <a:pt x="675" y="31"/>
                      <a:pt x="1354" y="-1"/>
                      <a:pt x="2033" y="0"/>
                    </a:cubicBezTo>
                    <a:cubicBezTo>
                      <a:pt x="8936" y="0"/>
                      <a:pt x="15423" y="3299"/>
                      <a:pt x="19488" y="8878"/>
                    </a:cubicBezTo>
                    <a:lnTo>
                      <a:pt x="203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81968" name="Arc 17"/>
              <p:cNvSpPr>
                <a:spLocks/>
              </p:cNvSpPr>
              <p:nvPr/>
            </p:nvSpPr>
            <p:spPr bwMode="auto">
              <a:xfrm rot="15730616" flipV="1">
                <a:off x="2461" y="362"/>
                <a:ext cx="362" cy="227"/>
              </a:xfrm>
              <a:custGeom>
                <a:avLst/>
                <a:gdLst>
                  <a:gd name="T0" fmla="*/ 0 w 30193"/>
                  <a:gd name="T1" fmla="*/ 28 h 21600"/>
                  <a:gd name="T2" fmla="*/ 362 w 30193"/>
                  <a:gd name="T3" fmla="*/ 136 h 21600"/>
                  <a:gd name="T4" fmla="*/ 125 w 30193"/>
                  <a:gd name="T5" fmla="*/ 227 h 21600"/>
                  <a:gd name="T6" fmla="*/ 0 60000 65536"/>
                  <a:gd name="T7" fmla="*/ 0 60000 65536"/>
                  <a:gd name="T8" fmla="*/ 0 60000 65536"/>
                  <a:gd name="T9" fmla="*/ 0 w 30193"/>
                  <a:gd name="T10" fmla="*/ 0 h 21600"/>
                  <a:gd name="T11" fmla="*/ 30193 w 3019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193" h="21600" fill="none" extrusionOk="0">
                    <a:moveTo>
                      <a:pt x="0" y="2661"/>
                    </a:moveTo>
                    <a:cubicBezTo>
                      <a:pt x="3183" y="915"/>
                      <a:pt x="6756" y="-1"/>
                      <a:pt x="10387" y="0"/>
                    </a:cubicBezTo>
                    <a:cubicBezTo>
                      <a:pt x="18984" y="0"/>
                      <a:pt x="26763" y="5098"/>
                      <a:pt x="30193" y="12981"/>
                    </a:cubicBezTo>
                  </a:path>
                  <a:path w="30193" h="21600" stroke="0" extrusionOk="0">
                    <a:moveTo>
                      <a:pt x="0" y="2661"/>
                    </a:moveTo>
                    <a:cubicBezTo>
                      <a:pt x="3183" y="915"/>
                      <a:pt x="6756" y="-1"/>
                      <a:pt x="10387" y="0"/>
                    </a:cubicBezTo>
                    <a:cubicBezTo>
                      <a:pt x="18984" y="0"/>
                      <a:pt x="26763" y="5098"/>
                      <a:pt x="30193" y="12981"/>
                    </a:cubicBezTo>
                    <a:lnTo>
                      <a:pt x="10387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81969" name="Line 18"/>
              <p:cNvSpPr>
                <a:spLocks noChangeShapeType="1"/>
              </p:cNvSpPr>
              <p:nvPr/>
            </p:nvSpPr>
            <p:spPr bwMode="auto">
              <a:xfrm>
                <a:off x="2835" y="2069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81970" name="Text Box 19"/>
              <p:cNvSpPr txBox="1">
                <a:spLocks noChangeArrowheads="1"/>
              </p:cNvSpPr>
              <p:nvPr/>
            </p:nvSpPr>
            <p:spPr bwMode="auto">
              <a:xfrm>
                <a:off x="1064" y="3022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B Nazanin" pitchFamily="2" charset="-78"/>
                  </a:rPr>
                  <a:t>x</a:t>
                </a:r>
              </a:p>
            </p:txBody>
          </p:sp>
          <p:sp>
            <p:nvSpPr>
              <p:cNvPr id="381971" name="Text Box 20"/>
              <p:cNvSpPr txBox="1">
                <a:spLocks noChangeArrowheads="1"/>
              </p:cNvSpPr>
              <p:nvPr/>
            </p:nvSpPr>
            <p:spPr bwMode="auto">
              <a:xfrm>
                <a:off x="4738" y="1750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B Nazanin" pitchFamily="2" charset="-78"/>
                  </a:rPr>
                  <a:t>y</a:t>
                </a:r>
              </a:p>
            </p:txBody>
          </p:sp>
          <p:sp>
            <p:nvSpPr>
              <p:cNvPr id="381972" name="Text Box 21"/>
              <p:cNvSpPr txBox="1">
                <a:spLocks noChangeArrowheads="1"/>
              </p:cNvSpPr>
              <p:nvPr/>
            </p:nvSpPr>
            <p:spPr bwMode="auto">
              <a:xfrm>
                <a:off x="2751" y="72"/>
                <a:ext cx="1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B Nazanin" pitchFamily="2" charset="-78"/>
                  </a:rPr>
                  <a:t>z</a:t>
                </a:r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565" y="3684"/>
              <a:ext cx="2053" cy="250"/>
              <a:chOff x="1565" y="3684"/>
              <a:chExt cx="2053" cy="250"/>
            </a:xfrm>
          </p:grpSpPr>
          <p:sp>
            <p:nvSpPr>
              <p:cNvPr id="381957" name="Text Box 23"/>
              <p:cNvSpPr txBox="1">
                <a:spLocks noChangeArrowheads="1"/>
              </p:cNvSpPr>
              <p:nvPr/>
            </p:nvSpPr>
            <p:spPr bwMode="auto">
              <a:xfrm>
                <a:off x="2175" y="3684"/>
                <a:ext cx="144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 sz="2000">
                    <a:latin typeface="Times New Roman" pitchFamily="18" charset="0"/>
                    <a:cs typeface="B Nazanin" pitchFamily="2" charset="-78"/>
                  </a:rPr>
                  <a:t>قسمتی از نمودار معادله </a:t>
                </a:r>
                <a:endParaRPr lang="en-US" sz="2000">
                  <a:latin typeface="Times New Roman" pitchFamily="18" charset="0"/>
                  <a:cs typeface="B Nazanin" pitchFamily="2" charset="-78"/>
                </a:endParaRPr>
              </a:p>
            </p:txBody>
          </p:sp>
          <p:pic>
            <p:nvPicPr>
              <p:cNvPr id="381958" name="Picture 2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65" y="3702"/>
                <a:ext cx="734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8299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299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93605" name="Text Box 5"/>
          <p:cNvSpPr txBox="1">
            <a:spLocks noChangeArrowheads="1"/>
          </p:cNvSpPr>
          <p:nvPr/>
        </p:nvSpPr>
        <p:spPr bwMode="auto">
          <a:xfrm>
            <a:off x="549275" y="44450"/>
            <a:ext cx="812641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10. 3. 4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سه تایی مرتب             را مختصات کروی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چون          معرف یک نیم صفحه ومحور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واقع در آن محور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قطبی است، دامنه تغییرات     ، عبارت است از           یعنی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3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0" y="941388"/>
            <a:ext cx="1008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3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888" y="1503363"/>
            <a:ext cx="8731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36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079625"/>
            <a:ext cx="2397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360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913" y="2116138"/>
            <a:ext cx="12350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36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500" y="2079625"/>
            <a:ext cx="5461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3611" name="Text Box 11"/>
          <p:cNvSpPr txBox="1">
            <a:spLocks noChangeArrowheads="1"/>
          </p:cNvSpPr>
          <p:nvPr/>
        </p:nvSpPr>
        <p:spPr bwMode="auto">
          <a:xfrm>
            <a:off x="1539875" y="2636838"/>
            <a:ext cx="713581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11. 3. 4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(x,y,z)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مختصات دکارتی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باشد. آن گاه مختصات کروی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                 از روابط زیر به دست می آیند.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93612" name="Rectangle 12"/>
          <p:cNvSpPr>
            <a:spLocks noChangeArrowheads="1"/>
          </p:cNvSpPr>
          <p:nvPr/>
        </p:nvSpPr>
        <p:spPr bwMode="auto">
          <a:xfrm>
            <a:off x="2843213" y="2636838"/>
            <a:ext cx="4510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رابطه مختصات دکارتی و کروی</a:t>
            </a:r>
            <a:endParaRPr lang="en-US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361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659188"/>
            <a:ext cx="1008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361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5013325"/>
            <a:ext cx="17510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361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4292600"/>
            <a:ext cx="255111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9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9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9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9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9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9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9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9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9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9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/>
      <p:bldP spid="793611" grpId="0"/>
      <p:bldP spid="793612" grpId="0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Text Box 2"/>
          <p:cNvSpPr txBox="1">
            <a:spLocks noChangeArrowheads="1"/>
          </p:cNvSpPr>
          <p:nvPr/>
        </p:nvSpPr>
        <p:spPr bwMode="auto">
          <a:xfrm>
            <a:off x="762000" y="1368425"/>
            <a:ext cx="786288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برعکس اگر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مختصات کروی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مختصات دکارتی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باشد آن گاه با توجه به شکل اسلاید بعدی وروابط فوق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4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555750"/>
            <a:ext cx="1008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4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933825"/>
            <a:ext cx="32416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84006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4007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9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6" grpId="0"/>
    </p:bld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73288" y="906463"/>
            <a:ext cx="5370512" cy="4762500"/>
            <a:chOff x="1369" y="571"/>
            <a:chExt cx="3383" cy="3000"/>
          </a:xfrm>
        </p:grpSpPr>
        <p:sp>
          <p:nvSpPr>
            <p:cNvPr id="385030" name="Line 3"/>
            <p:cNvSpPr>
              <a:spLocks noChangeShapeType="1"/>
            </p:cNvSpPr>
            <p:nvPr/>
          </p:nvSpPr>
          <p:spPr bwMode="auto">
            <a:xfrm>
              <a:off x="2562" y="2024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5031" name="Line 4"/>
            <p:cNvSpPr>
              <a:spLocks noChangeShapeType="1"/>
            </p:cNvSpPr>
            <p:nvPr/>
          </p:nvSpPr>
          <p:spPr bwMode="auto">
            <a:xfrm flipV="1">
              <a:off x="2562" y="663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5032" name="Line 5"/>
            <p:cNvSpPr>
              <a:spLocks noChangeShapeType="1"/>
            </p:cNvSpPr>
            <p:nvPr/>
          </p:nvSpPr>
          <p:spPr bwMode="auto">
            <a:xfrm flipH="1">
              <a:off x="1474" y="2024"/>
              <a:ext cx="1088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5033" name="AutoShape 6"/>
            <p:cNvSpPr>
              <a:spLocks noChangeArrowheads="1"/>
            </p:cNvSpPr>
            <p:nvPr/>
          </p:nvSpPr>
          <p:spPr bwMode="auto">
            <a:xfrm rot="-5400000">
              <a:off x="2471" y="1389"/>
              <a:ext cx="1497" cy="131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99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5034" name="Arc 7"/>
            <p:cNvSpPr>
              <a:spLocks/>
            </p:cNvSpPr>
            <p:nvPr/>
          </p:nvSpPr>
          <p:spPr bwMode="auto">
            <a:xfrm rot="14196689" flipV="1">
              <a:off x="2631" y="1593"/>
              <a:ext cx="272" cy="317"/>
            </a:xfrm>
            <a:custGeom>
              <a:avLst/>
              <a:gdLst>
                <a:gd name="T0" fmla="*/ 0 w 21600"/>
                <a:gd name="T1" fmla="*/ 0 h 21600"/>
                <a:gd name="T2" fmla="*/ 272 w 21600"/>
                <a:gd name="T3" fmla="*/ 317 h 21600"/>
                <a:gd name="T4" fmla="*/ 0 w 21600"/>
                <a:gd name="T5" fmla="*/ 31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5035" name="Arc 8"/>
            <p:cNvSpPr>
              <a:spLocks/>
            </p:cNvSpPr>
            <p:nvPr/>
          </p:nvSpPr>
          <p:spPr bwMode="auto">
            <a:xfrm rot="3094058" flipV="1">
              <a:off x="2404" y="2001"/>
              <a:ext cx="272" cy="317"/>
            </a:xfrm>
            <a:custGeom>
              <a:avLst/>
              <a:gdLst>
                <a:gd name="T0" fmla="*/ 0 w 21600"/>
                <a:gd name="T1" fmla="*/ 0 h 21600"/>
                <a:gd name="T2" fmla="*/ 272 w 21600"/>
                <a:gd name="T3" fmla="*/ 317 h 21600"/>
                <a:gd name="T4" fmla="*/ 0 w 21600"/>
                <a:gd name="T5" fmla="*/ 31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38503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5" y="1076"/>
              <a:ext cx="62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503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1" y="2341"/>
              <a:ext cx="1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5038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8" y="1389"/>
              <a:ext cx="15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5039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0" y="2704"/>
              <a:ext cx="13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5040" name="Text Box 13"/>
            <p:cNvSpPr txBox="1">
              <a:spLocks noChangeArrowheads="1"/>
            </p:cNvSpPr>
            <p:nvPr/>
          </p:nvSpPr>
          <p:spPr bwMode="auto">
            <a:xfrm>
              <a:off x="1369" y="238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385041" name="Text Box 14"/>
            <p:cNvSpPr txBox="1">
              <a:spLocks noChangeArrowheads="1"/>
            </p:cNvSpPr>
            <p:nvPr/>
          </p:nvSpPr>
          <p:spPr bwMode="auto">
            <a:xfrm>
              <a:off x="2330" y="571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385042" name="Text Box 15"/>
            <p:cNvSpPr txBox="1">
              <a:spLocks noChangeArrowheads="1"/>
            </p:cNvSpPr>
            <p:nvPr/>
          </p:nvSpPr>
          <p:spPr bwMode="auto">
            <a:xfrm>
              <a:off x="4540" y="181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385043" name="Text Box 16"/>
            <p:cNvSpPr txBox="1">
              <a:spLocks noChangeArrowheads="1"/>
            </p:cNvSpPr>
            <p:nvPr/>
          </p:nvSpPr>
          <p:spPr bwMode="auto">
            <a:xfrm>
              <a:off x="3132" y="215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r</a:t>
              </a:r>
            </a:p>
          </p:txBody>
        </p:sp>
        <p:pic>
          <p:nvPicPr>
            <p:cNvPr id="385044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98" y="1404"/>
              <a:ext cx="12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5045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0" y="1661"/>
              <a:ext cx="15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5046" name="Arc 19"/>
            <p:cNvSpPr>
              <a:spLocks/>
            </p:cNvSpPr>
            <p:nvPr/>
          </p:nvSpPr>
          <p:spPr bwMode="auto">
            <a:xfrm rot="3094058" flipV="1">
              <a:off x="3538" y="1411"/>
              <a:ext cx="272" cy="317"/>
            </a:xfrm>
            <a:custGeom>
              <a:avLst/>
              <a:gdLst>
                <a:gd name="T0" fmla="*/ 0 w 21600"/>
                <a:gd name="T1" fmla="*/ 0 h 21600"/>
                <a:gd name="T2" fmla="*/ 272 w 21600"/>
                <a:gd name="T3" fmla="*/ 317 h 21600"/>
                <a:gd name="T4" fmla="*/ 0 w 21600"/>
                <a:gd name="T5" fmla="*/ 31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5047" name="Text Box 20"/>
            <p:cNvSpPr txBox="1">
              <a:spLocks noChangeArrowheads="1"/>
            </p:cNvSpPr>
            <p:nvPr/>
          </p:nvSpPr>
          <p:spPr bwMode="auto">
            <a:xfrm>
              <a:off x="2345" y="3321"/>
              <a:ext cx="9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مختصات کروی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85028" name="Rectangle 2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5029" name="Rectangle 2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Text Box 2"/>
          <p:cNvSpPr txBox="1">
            <a:spLocks noChangeArrowheads="1"/>
          </p:cNvSpPr>
          <p:nvPr/>
        </p:nvSpPr>
        <p:spPr bwMode="auto">
          <a:xfrm>
            <a:off x="971550" y="549275"/>
            <a:ext cx="77390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12. 3. 4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A(-2, 1, -3)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دستگاه مختصات دکارتی داده شده است. مختصات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کروی این نقطه را پیدا می کنیم.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8013700" y="2565400"/>
            <a:ext cx="768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6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997200"/>
            <a:ext cx="5041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6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716338"/>
            <a:ext cx="70167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6815138" y="4365625"/>
            <a:ext cx="1952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مورد    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ولذا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66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724400"/>
            <a:ext cx="50117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66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9838" y="4429125"/>
            <a:ext cx="295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66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5949950"/>
            <a:ext cx="37211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86059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6060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9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9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9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4" grpId="0"/>
      <p:bldP spid="796675" grpId="0"/>
      <p:bldP spid="796678" grpId="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00576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15. 3. 4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1">
                <a:solidFill>
                  <a:srgbClr val="990000"/>
                </a:solidFill>
                <a:latin typeface="Times New Roman" pitchFamily="18" charset="0"/>
                <a:cs typeface="B Nazanin" pitchFamily="2" charset="-78"/>
              </a:rPr>
              <a:t>معادله کره  :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دانیم که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کره به مرکز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شعاع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این معادله در دستگاه مختصات کروی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صورت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نوشته می شود.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97699" name="Text Box 3"/>
          <p:cNvSpPr txBox="1">
            <a:spLocks noChangeArrowheads="1"/>
          </p:cNvSpPr>
          <p:nvPr/>
        </p:nvSpPr>
        <p:spPr bwMode="auto">
          <a:xfrm>
            <a:off x="1187450" y="3681413"/>
            <a:ext cx="7504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1">
                <a:solidFill>
                  <a:srgbClr val="990000"/>
                </a:solidFill>
                <a:latin typeface="Times New Roman" pitchFamily="18" charset="0"/>
                <a:cs typeface="B Nazanin" pitchFamily="2" charset="-78"/>
              </a:rPr>
              <a:t>معادله نیم صفحه   :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همانند دستگاه مختصات استوانه ای اگر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عددی ثابت باشد ،            معرف یک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نیم صفحه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97700" name="Text Box 4"/>
          <p:cNvSpPr txBox="1">
            <a:spLocks noChangeArrowheads="1"/>
          </p:cNvSpPr>
          <p:nvPr/>
        </p:nvSpPr>
        <p:spPr bwMode="auto">
          <a:xfrm>
            <a:off x="690563" y="5157788"/>
            <a:ext cx="7956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1">
                <a:solidFill>
                  <a:srgbClr val="990000"/>
                </a:solidFill>
                <a:latin typeface="Times New Roman" pitchFamily="18" charset="0"/>
                <a:cs typeface="B Nazanin" pitchFamily="2" charset="-78"/>
              </a:rPr>
              <a:t>معادله مخروط  :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               عددی ثابت باشد، می خواهیــم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نمودارمعادله             راپیدا کنیم.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7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628775"/>
            <a:ext cx="156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7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0338" y="2924175"/>
            <a:ext cx="530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7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789363"/>
            <a:ext cx="34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77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4437063"/>
            <a:ext cx="1439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77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4365625"/>
            <a:ext cx="873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77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51577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770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5876925"/>
            <a:ext cx="931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87085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7086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9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9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9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97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97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97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79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797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8" grpId="0"/>
      <p:bldP spid="797699" grpId="0"/>
      <p:bldP spid="797700" grpId="0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1613" y="836613"/>
            <a:ext cx="3649662" cy="4968875"/>
            <a:chOff x="127" y="527"/>
            <a:chExt cx="2299" cy="3130"/>
          </a:xfrm>
        </p:grpSpPr>
        <p:sp>
          <p:nvSpPr>
            <p:cNvPr id="388110" name="Line 3"/>
            <p:cNvSpPr>
              <a:spLocks noChangeShapeType="1"/>
            </p:cNvSpPr>
            <p:nvPr/>
          </p:nvSpPr>
          <p:spPr bwMode="auto">
            <a:xfrm flipV="1">
              <a:off x="1493" y="1612"/>
              <a:ext cx="93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11" name="Line 4"/>
            <p:cNvSpPr>
              <a:spLocks noChangeShapeType="1"/>
            </p:cNvSpPr>
            <p:nvPr/>
          </p:nvSpPr>
          <p:spPr bwMode="auto">
            <a:xfrm flipV="1">
              <a:off x="1493" y="527"/>
              <a:ext cx="0" cy="1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12" name="Line 5"/>
            <p:cNvSpPr>
              <a:spLocks noChangeShapeType="1"/>
            </p:cNvSpPr>
            <p:nvPr/>
          </p:nvSpPr>
          <p:spPr bwMode="auto">
            <a:xfrm flipH="1">
              <a:off x="399" y="1613"/>
              <a:ext cx="1095" cy="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13" name="Line 6"/>
            <p:cNvSpPr>
              <a:spLocks noChangeShapeType="1"/>
            </p:cNvSpPr>
            <p:nvPr/>
          </p:nvSpPr>
          <p:spPr bwMode="auto">
            <a:xfrm flipH="1">
              <a:off x="601" y="1612"/>
              <a:ext cx="892" cy="1797"/>
            </a:xfrm>
            <a:prstGeom prst="line">
              <a:avLst/>
            </a:prstGeom>
            <a:noFill/>
            <a:ln w="28575">
              <a:solidFill>
                <a:srgbClr val="7E5504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14" name="Line 7"/>
            <p:cNvSpPr>
              <a:spLocks noChangeShapeType="1"/>
            </p:cNvSpPr>
            <p:nvPr/>
          </p:nvSpPr>
          <p:spPr bwMode="auto">
            <a:xfrm>
              <a:off x="1493" y="1612"/>
              <a:ext cx="892" cy="1722"/>
            </a:xfrm>
            <a:prstGeom prst="line">
              <a:avLst/>
            </a:prstGeom>
            <a:noFill/>
            <a:ln w="28575">
              <a:solidFill>
                <a:srgbClr val="7E5504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15" name="Line 8"/>
            <p:cNvSpPr>
              <a:spLocks noChangeShapeType="1"/>
            </p:cNvSpPr>
            <p:nvPr/>
          </p:nvSpPr>
          <p:spPr bwMode="auto">
            <a:xfrm>
              <a:off x="1493" y="1575"/>
              <a:ext cx="0" cy="20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16" name="Arc 9"/>
            <p:cNvSpPr>
              <a:spLocks/>
            </p:cNvSpPr>
            <p:nvPr/>
          </p:nvSpPr>
          <p:spPr bwMode="auto">
            <a:xfrm rot="16200000" flipH="1">
              <a:off x="1381" y="2305"/>
              <a:ext cx="253" cy="1495"/>
            </a:xfrm>
            <a:custGeom>
              <a:avLst/>
              <a:gdLst>
                <a:gd name="T0" fmla="*/ 148 w 32415"/>
                <a:gd name="T1" fmla="*/ 1495 h 43038"/>
                <a:gd name="T2" fmla="*/ 253 w 32415"/>
                <a:gd name="T3" fmla="*/ 101 h 43038"/>
                <a:gd name="T4" fmla="*/ 169 w 32415"/>
                <a:gd name="T5" fmla="*/ 750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8117" name="Arc 10"/>
            <p:cNvSpPr>
              <a:spLocks/>
            </p:cNvSpPr>
            <p:nvPr/>
          </p:nvSpPr>
          <p:spPr bwMode="auto">
            <a:xfrm rot="16200000" flipH="1">
              <a:off x="1416" y="2420"/>
              <a:ext cx="192" cy="1497"/>
            </a:xfrm>
            <a:custGeom>
              <a:avLst/>
              <a:gdLst>
                <a:gd name="T0" fmla="*/ 24 w 22177"/>
                <a:gd name="T1" fmla="*/ 0 h 43084"/>
                <a:gd name="T2" fmla="*/ 0 w 22177"/>
                <a:gd name="T3" fmla="*/ 1497 h 43084"/>
                <a:gd name="T4" fmla="*/ 5 w 22177"/>
                <a:gd name="T5" fmla="*/ 746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388118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" y="1725"/>
              <a:ext cx="86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8119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8" y="1238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8120" name="Arc 13"/>
            <p:cNvSpPr>
              <a:spLocks/>
            </p:cNvSpPr>
            <p:nvPr/>
          </p:nvSpPr>
          <p:spPr bwMode="auto">
            <a:xfrm>
              <a:off x="1412" y="1388"/>
              <a:ext cx="426" cy="681"/>
            </a:xfrm>
            <a:custGeom>
              <a:avLst/>
              <a:gdLst>
                <a:gd name="T0" fmla="*/ 86 w 21600"/>
                <a:gd name="T1" fmla="*/ 0 h 35734"/>
                <a:gd name="T2" fmla="*/ 314 w 21600"/>
                <a:gd name="T3" fmla="*/ 681 h 35734"/>
                <a:gd name="T4" fmla="*/ 0 w 21600"/>
                <a:gd name="T5" fmla="*/ 403 h 357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734"/>
                <a:gd name="T11" fmla="*/ 21600 w 21600"/>
                <a:gd name="T12" fmla="*/ 35734 h 357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734" fill="none" extrusionOk="0">
                  <a:moveTo>
                    <a:pt x="4337" y="0"/>
                  </a:moveTo>
                  <a:cubicBezTo>
                    <a:pt x="14386" y="2060"/>
                    <a:pt x="21600" y="10902"/>
                    <a:pt x="21600" y="21160"/>
                  </a:cubicBezTo>
                  <a:cubicBezTo>
                    <a:pt x="21600" y="26554"/>
                    <a:pt x="19581" y="31752"/>
                    <a:pt x="15942" y="35734"/>
                  </a:cubicBezTo>
                </a:path>
                <a:path w="21600" h="35734" stroke="0" extrusionOk="0">
                  <a:moveTo>
                    <a:pt x="4337" y="0"/>
                  </a:moveTo>
                  <a:cubicBezTo>
                    <a:pt x="14386" y="2060"/>
                    <a:pt x="21600" y="10902"/>
                    <a:pt x="21600" y="21160"/>
                  </a:cubicBezTo>
                  <a:cubicBezTo>
                    <a:pt x="21600" y="26554"/>
                    <a:pt x="19581" y="31752"/>
                    <a:pt x="15942" y="35734"/>
                  </a:cubicBezTo>
                  <a:lnTo>
                    <a:pt x="0" y="211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59338" y="836613"/>
            <a:ext cx="3816350" cy="3816350"/>
            <a:chOff x="3061" y="527"/>
            <a:chExt cx="2404" cy="2404"/>
          </a:xfrm>
        </p:grpSpPr>
        <p:sp>
          <p:nvSpPr>
            <p:cNvPr id="388100" name="Line 15"/>
            <p:cNvSpPr>
              <a:spLocks noChangeShapeType="1"/>
            </p:cNvSpPr>
            <p:nvPr/>
          </p:nvSpPr>
          <p:spPr bwMode="auto">
            <a:xfrm>
              <a:off x="4019" y="2426"/>
              <a:ext cx="14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01" name="Line 16"/>
            <p:cNvSpPr>
              <a:spLocks noChangeShapeType="1"/>
            </p:cNvSpPr>
            <p:nvPr/>
          </p:nvSpPr>
          <p:spPr bwMode="auto">
            <a:xfrm flipH="1" flipV="1">
              <a:off x="3989" y="527"/>
              <a:ext cx="30" cy="18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02" name="Line 17"/>
            <p:cNvSpPr>
              <a:spLocks noChangeShapeType="1"/>
            </p:cNvSpPr>
            <p:nvPr/>
          </p:nvSpPr>
          <p:spPr bwMode="auto">
            <a:xfrm flipH="1">
              <a:off x="3441" y="2427"/>
              <a:ext cx="579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03" name="Line 18"/>
            <p:cNvSpPr>
              <a:spLocks noChangeShapeType="1"/>
            </p:cNvSpPr>
            <p:nvPr/>
          </p:nvSpPr>
          <p:spPr bwMode="auto">
            <a:xfrm flipH="1">
              <a:off x="4019" y="760"/>
              <a:ext cx="940" cy="1666"/>
            </a:xfrm>
            <a:prstGeom prst="line">
              <a:avLst/>
            </a:prstGeom>
            <a:noFill/>
            <a:ln w="28575">
              <a:solidFill>
                <a:srgbClr val="7E5504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04" name="Line 19"/>
            <p:cNvSpPr>
              <a:spLocks noChangeShapeType="1"/>
            </p:cNvSpPr>
            <p:nvPr/>
          </p:nvSpPr>
          <p:spPr bwMode="auto">
            <a:xfrm>
              <a:off x="3061" y="760"/>
              <a:ext cx="958" cy="1666"/>
            </a:xfrm>
            <a:prstGeom prst="line">
              <a:avLst/>
            </a:prstGeom>
            <a:noFill/>
            <a:ln w="28575">
              <a:solidFill>
                <a:srgbClr val="7E5504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105" name="Arc 20"/>
            <p:cNvSpPr>
              <a:spLocks/>
            </p:cNvSpPr>
            <p:nvPr/>
          </p:nvSpPr>
          <p:spPr bwMode="auto">
            <a:xfrm rot="16200000" flipH="1">
              <a:off x="3872" y="232"/>
              <a:ext cx="263" cy="1556"/>
            </a:xfrm>
            <a:custGeom>
              <a:avLst/>
              <a:gdLst>
                <a:gd name="T0" fmla="*/ 154 w 32415"/>
                <a:gd name="T1" fmla="*/ 1556 h 43038"/>
                <a:gd name="T2" fmla="*/ 263 w 32415"/>
                <a:gd name="T3" fmla="*/ 105 h 43038"/>
                <a:gd name="T4" fmla="*/ 175 w 32415"/>
                <a:gd name="T5" fmla="*/ 781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8106" name="Arc 21"/>
            <p:cNvSpPr>
              <a:spLocks/>
            </p:cNvSpPr>
            <p:nvPr/>
          </p:nvSpPr>
          <p:spPr bwMode="auto">
            <a:xfrm rot="16200000" flipH="1">
              <a:off x="3908" y="353"/>
              <a:ext cx="199" cy="1556"/>
            </a:xfrm>
            <a:custGeom>
              <a:avLst/>
              <a:gdLst>
                <a:gd name="T0" fmla="*/ 25 w 22177"/>
                <a:gd name="T1" fmla="*/ 0 h 43084"/>
                <a:gd name="T2" fmla="*/ 0 w 22177"/>
                <a:gd name="T3" fmla="*/ 1556 h 43084"/>
                <a:gd name="T4" fmla="*/ 5 w 22177"/>
                <a:gd name="T5" fmla="*/ 776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388107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00" y="2737"/>
              <a:ext cx="8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8108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3" y="1380"/>
              <a:ext cx="18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8109" name="Arc 24"/>
            <p:cNvSpPr>
              <a:spLocks/>
            </p:cNvSpPr>
            <p:nvPr/>
          </p:nvSpPr>
          <p:spPr bwMode="auto">
            <a:xfrm rot="-4062613">
              <a:off x="3952" y="1604"/>
              <a:ext cx="407" cy="426"/>
            </a:xfrm>
            <a:custGeom>
              <a:avLst/>
              <a:gdLst>
                <a:gd name="T0" fmla="*/ 358 w 21600"/>
                <a:gd name="T1" fmla="*/ 0 h 19819"/>
                <a:gd name="T2" fmla="*/ 365 w 21600"/>
                <a:gd name="T3" fmla="*/ 426 h 19819"/>
                <a:gd name="T4" fmla="*/ 0 w 21600"/>
                <a:gd name="T5" fmla="*/ 220 h 198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19"/>
                <a:gd name="T11" fmla="*/ 21600 w 21600"/>
                <a:gd name="T12" fmla="*/ 19819 h 198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19" fill="none" extrusionOk="0">
                  <a:moveTo>
                    <a:pt x="19012" y="-1"/>
                  </a:moveTo>
                  <a:cubicBezTo>
                    <a:pt x="20710" y="3149"/>
                    <a:pt x="21600" y="6672"/>
                    <a:pt x="21600" y="10251"/>
                  </a:cubicBezTo>
                  <a:cubicBezTo>
                    <a:pt x="21600" y="13569"/>
                    <a:pt x="20835" y="16843"/>
                    <a:pt x="19365" y="19819"/>
                  </a:cubicBezTo>
                </a:path>
                <a:path w="21600" h="19819" stroke="0" extrusionOk="0">
                  <a:moveTo>
                    <a:pt x="19012" y="-1"/>
                  </a:moveTo>
                  <a:cubicBezTo>
                    <a:pt x="20710" y="3149"/>
                    <a:pt x="21600" y="6672"/>
                    <a:pt x="21600" y="10251"/>
                  </a:cubicBezTo>
                  <a:cubicBezTo>
                    <a:pt x="21600" y="13569"/>
                    <a:pt x="20835" y="16843"/>
                    <a:pt x="19365" y="19819"/>
                  </a:cubicBezTo>
                  <a:lnTo>
                    <a:pt x="0" y="1025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0883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16. 3. 4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صورت دکارتی معادله کروی                                     را بنویسید.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99747" name="Text Box 3"/>
          <p:cNvSpPr txBox="1">
            <a:spLocks noChangeArrowheads="1"/>
          </p:cNvSpPr>
          <p:nvPr/>
        </p:nvSpPr>
        <p:spPr bwMode="auto">
          <a:xfrm>
            <a:off x="646113" y="1628775"/>
            <a:ext cx="797877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برای این کار دو طرف معادله داده شده را در     ضرب می کنیم تا به دست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آوریم.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اکنون با توجه به روابط تعریف شده داریم: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ویا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معادله داده شده ، معادله کره به مرکز           و شعاع         است.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799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196975"/>
            <a:ext cx="2879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3475" y="2581275"/>
            <a:ext cx="2508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7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141663"/>
            <a:ext cx="33051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7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149725"/>
            <a:ext cx="264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7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4868863"/>
            <a:ext cx="33337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7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4650" y="5661025"/>
            <a:ext cx="9366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7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3663" y="5661025"/>
            <a:ext cx="76041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89132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9133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9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9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9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9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9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9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6" grpId="0"/>
      <p:bldP spid="799747" grpId="0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ChangeArrowheads="1"/>
          </p:cNvSpPr>
          <p:nvPr/>
        </p:nvSpPr>
        <p:spPr bwMode="auto">
          <a:xfrm>
            <a:off x="2195513" y="1268413"/>
            <a:ext cx="5040312" cy="792162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endParaRPr lang="fa-IR"/>
          </a:p>
        </p:txBody>
      </p:sp>
      <p:sp>
        <p:nvSpPr>
          <p:cNvPr id="800771" name="WordArt 3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latin typeface="Arial"/>
                <a:cs typeface="Arial"/>
              </a:rPr>
              <a:t>فصل پنجم</a:t>
            </a:r>
          </a:p>
        </p:txBody>
      </p:sp>
      <p:sp>
        <p:nvSpPr>
          <p:cNvPr id="800772" name="WordArt 4"/>
          <p:cNvSpPr>
            <a:spLocks noChangeArrowheads="1" noChangeShapeType="1" noTextEdit="1"/>
          </p:cNvSpPr>
          <p:nvPr/>
        </p:nvSpPr>
        <p:spPr bwMode="auto">
          <a:xfrm>
            <a:off x="2339975" y="1341438"/>
            <a:ext cx="467995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توابع برداری یک متغیره</a:t>
            </a:r>
          </a:p>
        </p:txBody>
      </p:sp>
      <p:sp>
        <p:nvSpPr>
          <p:cNvPr id="800773" name="Line 5"/>
          <p:cNvSpPr>
            <a:spLocks noChangeShapeType="1"/>
          </p:cNvSpPr>
          <p:nvPr/>
        </p:nvSpPr>
        <p:spPr bwMode="auto">
          <a:xfrm>
            <a:off x="827088" y="981075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800774" name="Rectangle 6"/>
          <p:cNvSpPr>
            <a:spLocks noChangeArrowheads="1"/>
          </p:cNvSpPr>
          <p:nvPr/>
        </p:nvSpPr>
        <p:spPr bwMode="auto">
          <a:xfrm>
            <a:off x="6804025" y="2349500"/>
            <a:ext cx="1728788" cy="647700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6937375" y="2493963"/>
            <a:ext cx="1524000" cy="466725"/>
          </a:xfrm>
          <a:prstGeom prst="rect">
            <a:avLst/>
          </a:prstGeom>
          <a:noFill/>
          <a:ln w="9525">
            <a:solidFill>
              <a:srgbClr val="FFC9C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 کلی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209550" y="3313113"/>
            <a:ext cx="82708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هدفهای کلی این فصل را می توان به صورت زیر خلاصه کرد.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آشناکردن دانشجو با توابع برداری یک متغیره ، حساب دیفرانسیل و انتگرال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وکاربردهای این توابع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 startAt="2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مطالعه حرکت در صفحه و فضا با استفاده از ویژگی های توابع برداری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 startAt="2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کاربستن مطالبی از فصل های گذشته در این فصل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015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015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0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0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0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0" grpId="0" animBg="1"/>
      <p:bldP spid="800771" grpId="0" animBg="1"/>
      <p:bldP spid="800772" grpId="0" animBg="1"/>
      <p:bldP spid="800774" grpId="0" animBg="1"/>
      <p:bldP spid="800775" grpId="0" animBg="1"/>
      <p:bldP spid="8007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611188" y="1773238"/>
            <a:ext cx="804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زیر دستـــه ای از سریها را که کاربردهای فراوان دارند معرفی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395288" y="476250"/>
            <a:ext cx="818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755650" y="404813"/>
            <a:ext cx="7883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بنابر مثال 5 . 3 . 1  (الف) سـری    	   همــــگراست و بنابراين در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شرط کوشی صدق می کند.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1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60350"/>
            <a:ext cx="666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590" name="Text Box 6"/>
          <p:cNvSpPr txBox="1">
            <a:spLocks noChangeArrowheads="1"/>
          </p:cNvSpPr>
          <p:nvPr/>
        </p:nvSpPr>
        <p:spPr bwMode="auto">
          <a:xfrm>
            <a:off x="684213" y="2636838"/>
            <a:ext cx="801211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 . 3 . 1 تعريف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ســـری هنـــدسی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. فرض کنید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عـــددی ثابت باشد . ســـــری             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یک ســــری هندســـی با قدر نسبت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 چـون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با          حد 	    	وجـــود ندارد یا نامتناهـــی است ، پس ســری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هندسی به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شرط           واگراست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15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498850"/>
            <a:ext cx="5746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084763"/>
            <a:ext cx="5048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5084763"/>
            <a:ext cx="8778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5805488"/>
            <a:ext cx="5778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972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73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/>
      <p:bldP spid="451587" grpId="0"/>
      <p:bldP spid="451588" grpId="0"/>
      <p:bldP spid="451590" grpId="0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6732588" y="333375"/>
            <a:ext cx="1944687" cy="57467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801795" name="Text Box 3"/>
          <p:cNvSpPr txBox="1">
            <a:spLocks noChangeArrowheads="1"/>
          </p:cNvSpPr>
          <p:nvPr/>
        </p:nvSpPr>
        <p:spPr bwMode="auto">
          <a:xfrm>
            <a:off x="6804025" y="404813"/>
            <a:ext cx="1817688" cy="46672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 رفتاری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01796" name="Rectangle 4"/>
          <p:cNvSpPr>
            <a:spLocks noChangeArrowheads="1"/>
          </p:cNvSpPr>
          <p:nvPr/>
        </p:nvSpPr>
        <p:spPr bwMode="auto">
          <a:xfrm>
            <a:off x="468313" y="1077913"/>
            <a:ext cx="8247062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دانشجو پس از مطالعه این فصل بایدبتواند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2Minus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حد، مشتق وانتگرال توابع برداری یک متغیره را محاسبه کند.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2Minus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 و مسیر را تعریف ومعادله های  پارامتری برخی از مسیر ها را پیدا کند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2Minus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 هموار را بشناسد، طول خم داده شده را محاسبه و در صورت امکان خم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توسط طول خم پارامتری کند.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ت-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برخی خم ها ی معروف از جمله سیکلوئید (چرخزاد)و... رابشناسد وطول و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انحنای آنها را محاسبه کند.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ث-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مفاهیم مربوط به حرکت در یک صفحه ،ازجمله سرعت ، شتاب، تندی، 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مولفه های قائم و مماسی شتاب را محاسبه کند.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1174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1175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4" grpId="0" animBg="1"/>
      <p:bldP spid="801795" grpId="0" animBg="1"/>
      <p:bldP spid="801796" grpId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>
            <a:off x="395288" y="404813"/>
            <a:ext cx="83693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ج-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دستگاه مختصات متحرک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ازای هر مسیر داده شده به دست آورد </a:t>
            </a:r>
          </a:p>
          <a:p>
            <a:pPr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از آن برای محاسبه انحنای مسیر، و معادله دایره انحنا استفاده کند.</a:t>
            </a:r>
          </a:p>
          <a:p>
            <a:pPr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چ-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فرمول های مربوط به انحنای مسیر را بداند.</a:t>
            </a:r>
          </a:p>
          <a:p>
            <a:pPr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ح-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دستگاه مختصات فضایی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TNB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را در هر نقطه از مسیر داده شده به دست</a:t>
            </a:r>
          </a:p>
          <a:p>
            <a:pPr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آوردو با استفاده از آن انحنا وتاب مسیر های فضایی را پیدا کند.</a:t>
            </a:r>
          </a:p>
          <a:p>
            <a:pPr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خ)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فرمول های مربوط به تاب را به دست آورد ومسطح یا نا مسطح بودن خم را تشخیص دهد.</a:t>
            </a:r>
          </a:p>
          <a:p>
            <a:pPr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د)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صفحه قائم و صفحه بوسان و صفحه رکتیفایر را در مورد هر خم داده شده به دست آورد.</a:t>
            </a:r>
          </a:p>
          <a:p>
            <a:pPr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2196" name="Rectangle 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2197" name="Rectangle 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2484438" y="188913"/>
            <a:ext cx="4178300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803843" name="Text Box 3"/>
          <p:cNvSpPr txBox="1">
            <a:spLocks noChangeArrowheads="1"/>
          </p:cNvSpPr>
          <p:nvPr/>
        </p:nvSpPr>
        <p:spPr bwMode="auto">
          <a:xfrm>
            <a:off x="2493963" y="309563"/>
            <a:ext cx="42402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1. 5 توابع برداری یک متغیره 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03844" name="Line 4"/>
          <p:cNvSpPr>
            <a:spLocks noChangeShapeType="1"/>
          </p:cNvSpPr>
          <p:nvPr/>
        </p:nvSpPr>
        <p:spPr bwMode="auto">
          <a:xfrm>
            <a:off x="898525" y="10525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803845" name="Rectangle 5"/>
          <p:cNvSpPr>
            <a:spLocks noChangeArrowheads="1"/>
          </p:cNvSpPr>
          <p:nvPr/>
        </p:nvSpPr>
        <p:spPr bwMode="auto">
          <a:xfrm>
            <a:off x="150813" y="1125538"/>
            <a:ext cx="86693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1. 4 تعریف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تابع</a:t>
            </a:r>
            <a:r>
              <a:rPr lang="fa-IR" sz="24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             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که در آن         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2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3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یک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تابع برداری یک متغیره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مجموعه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دامنه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مجموعه  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برد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تابع می نامیم.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2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   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می توانیم به صورت زیر بنویسیم:  </a:t>
            </a:r>
          </a:p>
        </p:txBody>
      </p:sp>
      <p:pic>
        <p:nvPicPr>
          <p:cNvPr id="803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068638"/>
            <a:ext cx="3603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89363"/>
            <a:ext cx="2447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939925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033588"/>
            <a:ext cx="7413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492375"/>
            <a:ext cx="3603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3851" name="Text Box 11"/>
          <p:cNvSpPr txBox="1">
            <a:spLocks noChangeArrowheads="1"/>
          </p:cNvSpPr>
          <p:nvPr/>
        </p:nvSpPr>
        <p:spPr bwMode="auto">
          <a:xfrm>
            <a:off x="795338" y="4394200"/>
            <a:ext cx="7900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که در آن               و                 توابعی حقیقی 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هستند. از طرف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دیگر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معرف نقطه ای چون                  است. بنابراین 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038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508500"/>
            <a:ext cx="11239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5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4511675"/>
            <a:ext cx="11461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5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5084763"/>
            <a:ext cx="13144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55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4713" y="5959475"/>
            <a:ext cx="20081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56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00338" y="5932488"/>
            <a:ext cx="1150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3234" name="Rectangle 1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3235" name="Rectangle 1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0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0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0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0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0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0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0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0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0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80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2" grpId="0" animBg="1"/>
      <p:bldP spid="803843" grpId="0"/>
      <p:bldP spid="803845" grpId="0"/>
      <p:bldP spid="803851" grpId="0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2"/>
          <p:cNvSpPr txBox="1">
            <a:spLocks noChangeArrowheads="1"/>
          </p:cNvSpPr>
          <p:nvPr/>
        </p:nvSpPr>
        <p:spPr bwMode="auto">
          <a:xfrm>
            <a:off x="781050" y="284163"/>
            <a:ext cx="7843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(1)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معادله پارامتری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نگاره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یعنی مجموعه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f(A)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،وتوابع   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مولفه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متغیر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یک پارامتر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04867" name="Text Box 3"/>
          <p:cNvSpPr txBox="1">
            <a:spLocks noChangeArrowheads="1"/>
          </p:cNvSpPr>
          <p:nvPr/>
        </p:nvSpPr>
        <p:spPr bwMode="auto">
          <a:xfrm>
            <a:off x="687388" y="1657350"/>
            <a:ext cx="79375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همین ترتیب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=3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اگر توابع حقیقی              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i = 1 , 2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چنان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باشند که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آنگاه این توابع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مولفه های</a:t>
            </a:r>
            <a:r>
              <a:rPr lang="fa-IR" sz="20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معادله های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معادله های پارامتری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f(A)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متغیر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یک پارامتر می نامیم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04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636838"/>
            <a:ext cx="4824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776413"/>
            <a:ext cx="1123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0" y="4292600"/>
            <a:ext cx="863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292600"/>
            <a:ext cx="11557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0650" y="4292600"/>
            <a:ext cx="13112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4250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4251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0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0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0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0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0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0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6" grpId="0"/>
      <p:bldP spid="804867" grpId="0"/>
    </p:bld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ext Box 2"/>
          <p:cNvSpPr txBox="1">
            <a:spLocks noChangeArrowheads="1"/>
          </p:cNvSpPr>
          <p:nvPr/>
        </p:nvSpPr>
        <p:spPr bwMode="auto">
          <a:xfrm>
            <a:off x="4078288" y="169863"/>
            <a:ext cx="4618037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= [0,1)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تابع               با تعریف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دارای مولفه های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مجموعه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f(A)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دارای معادله های پارامتری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05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7638" y="1052513"/>
            <a:ext cx="1144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5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700213"/>
            <a:ext cx="3046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5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636838"/>
            <a:ext cx="24304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58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636838"/>
            <a:ext cx="28289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58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8163" y="4016375"/>
            <a:ext cx="20526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589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5700" y="4086225"/>
            <a:ext cx="146526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992188" y="4678363"/>
            <a:ext cx="7756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f(A)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دایره به مرکز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O(0,0)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شعاع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 =1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،یعنی دایره واحد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است.در واقع اگر                   نقطه دلخواهی متعلق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f(A)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 ،آنگاه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0589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5373688"/>
            <a:ext cx="1357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589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6092825"/>
            <a:ext cx="416083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5900" name="Text Box 12"/>
          <p:cNvSpPr txBox="1">
            <a:spLocks noChangeArrowheads="1"/>
          </p:cNvSpPr>
          <p:nvPr/>
        </p:nvSpPr>
        <p:spPr bwMode="auto">
          <a:xfrm>
            <a:off x="7112000" y="39370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5278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5279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0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0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0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0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0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0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0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0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0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0" grpId="0"/>
      <p:bldP spid="805897" grpId="0"/>
      <p:bldP spid="805900" grpId="0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Text Box 2"/>
          <p:cNvSpPr txBox="1">
            <a:spLocks noChangeArrowheads="1"/>
          </p:cNvSpPr>
          <p:nvPr/>
        </p:nvSpPr>
        <p:spPr bwMode="auto">
          <a:xfrm>
            <a:off x="493713" y="260350"/>
            <a:ext cx="8301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یعنی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متعلق به دایره واحد است، برعکس هر نقطه دلخواه روی دایره واحد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فقط به یک صورت می توان توسط معادله های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           نشان داد.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06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238" y="981075"/>
            <a:ext cx="977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766763" y="1730375"/>
            <a:ext cx="785812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نمودار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یعنی مجموعه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نگاره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متفاوت است. در شکل اسلاید بعدی مجموعه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f(A)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G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در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دستگاه 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txy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نشان داده ایم. توجه کنید 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G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روی استـــــــوانه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قرار دارد.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06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36838"/>
            <a:ext cx="69040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69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797425"/>
            <a:ext cx="13874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6296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6297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0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0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0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0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4" grpId="0"/>
      <p:bldP spid="806916" grpId="0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115888"/>
            <a:ext cx="8264525" cy="5976937"/>
            <a:chOff x="249" y="73"/>
            <a:chExt cx="5206" cy="3765"/>
          </a:xfrm>
        </p:grpSpPr>
        <p:sp>
          <p:nvSpPr>
            <p:cNvPr id="397315" name="Line 3"/>
            <p:cNvSpPr>
              <a:spLocks noChangeShapeType="1"/>
            </p:cNvSpPr>
            <p:nvPr/>
          </p:nvSpPr>
          <p:spPr bwMode="auto">
            <a:xfrm>
              <a:off x="3220" y="1888"/>
              <a:ext cx="2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7316" name="Line 4"/>
            <p:cNvSpPr>
              <a:spLocks noChangeShapeType="1"/>
            </p:cNvSpPr>
            <p:nvPr/>
          </p:nvSpPr>
          <p:spPr bwMode="auto">
            <a:xfrm flipH="1">
              <a:off x="544" y="1888"/>
              <a:ext cx="2676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7317" name="Line 5"/>
            <p:cNvSpPr>
              <a:spLocks noChangeShapeType="1"/>
            </p:cNvSpPr>
            <p:nvPr/>
          </p:nvSpPr>
          <p:spPr bwMode="auto">
            <a:xfrm flipV="1">
              <a:off x="3220" y="164"/>
              <a:ext cx="0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7318" name="Arc 6"/>
            <p:cNvSpPr>
              <a:spLocks/>
            </p:cNvSpPr>
            <p:nvPr/>
          </p:nvSpPr>
          <p:spPr bwMode="auto">
            <a:xfrm rot="-2612611">
              <a:off x="2921" y="1182"/>
              <a:ext cx="798" cy="1134"/>
            </a:xfrm>
            <a:custGeom>
              <a:avLst/>
              <a:gdLst>
                <a:gd name="T0" fmla="*/ 206 w 30374"/>
                <a:gd name="T1" fmla="*/ 1 h 43200"/>
                <a:gd name="T2" fmla="*/ 0 w 30374"/>
                <a:gd name="T3" fmla="*/ 1085 h 43200"/>
                <a:gd name="T4" fmla="*/ 231 w 30374"/>
                <a:gd name="T5" fmla="*/ 567 h 43200"/>
                <a:gd name="T6" fmla="*/ 0 60000 65536"/>
                <a:gd name="T7" fmla="*/ 0 60000 65536"/>
                <a:gd name="T8" fmla="*/ 0 60000 65536"/>
                <a:gd name="T9" fmla="*/ 0 w 30374"/>
                <a:gd name="T10" fmla="*/ 0 h 43200"/>
                <a:gd name="T11" fmla="*/ 30374 w 3037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74" h="43200" fill="none" extrusionOk="0">
                  <a:moveTo>
                    <a:pt x="7836" y="20"/>
                  </a:moveTo>
                  <a:cubicBezTo>
                    <a:pt x="8148" y="6"/>
                    <a:pt x="8461" y="-1"/>
                    <a:pt x="8774" y="0"/>
                  </a:cubicBezTo>
                  <a:cubicBezTo>
                    <a:pt x="20703" y="0"/>
                    <a:pt x="30374" y="9670"/>
                    <a:pt x="30374" y="21600"/>
                  </a:cubicBezTo>
                  <a:cubicBezTo>
                    <a:pt x="30374" y="33529"/>
                    <a:pt x="20703" y="43200"/>
                    <a:pt x="8774" y="43200"/>
                  </a:cubicBezTo>
                  <a:cubicBezTo>
                    <a:pt x="5751" y="43200"/>
                    <a:pt x="2762" y="42565"/>
                    <a:pt x="0" y="41337"/>
                  </a:cubicBezTo>
                </a:path>
                <a:path w="30374" h="43200" stroke="0" extrusionOk="0">
                  <a:moveTo>
                    <a:pt x="7836" y="20"/>
                  </a:moveTo>
                  <a:cubicBezTo>
                    <a:pt x="8148" y="6"/>
                    <a:pt x="8461" y="-1"/>
                    <a:pt x="8774" y="0"/>
                  </a:cubicBezTo>
                  <a:cubicBezTo>
                    <a:pt x="20703" y="0"/>
                    <a:pt x="30374" y="9670"/>
                    <a:pt x="30374" y="21600"/>
                  </a:cubicBezTo>
                  <a:cubicBezTo>
                    <a:pt x="30374" y="33529"/>
                    <a:pt x="20703" y="43200"/>
                    <a:pt x="8774" y="43200"/>
                  </a:cubicBezTo>
                  <a:cubicBezTo>
                    <a:pt x="5751" y="43200"/>
                    <a:pt x="2762" y="42565"/>
                    <a:pt x="0" y="41337"/>
                  </a:cubicBezTo>
                  <a:lnTo>
                    <a:pt x="8774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7319" name="Arc 7"/>
            <p:cNvSpPr>
              <a:spLocks/>
            </p:cNvSpPr>
            <p:nvPr/>
          </p:nvSpPr>
          <p:spPr bwMode="auto">
            <a:xfrm rot="-2612611">
              <a:off x="2708" y="1495"/>
              <a:ext cx="568" cy="1131"/>
            </a:xfrm>
            <a:custGeom>
              <a:avLst/>
              <a:gdLst>
                <a:gd name="T0" fmla="*/ 519 w 21600"/>
                <a:gd name="T1" fmla="*/ 1131 h 43091"/>
                <a:gd name="T2" fmla="*/ 538 w 21600"/>
                <a:gd name="T3" fmla="*/ 0 h 43091"/>
                <a:gd name="T4" fmla="*/ 568 w 21600"/>
                <a:gd name="T5" fmla="*/ 566 h 430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091"/>
                <a:gd name="T11" fmla="*/ 21600 w 21600"/>
                <a:gd name="T12" fmla="*/ 43091 h 430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091" fill="none" extrusionOk="0">
                  <a:moveTo>
                    <a:pt x="19747" y="43091"/>
                  </a:moveTo>
                  <a:cubicBezTo>
                    <a:pt x="8577" y="42130"/>
                    <a:pt x="0" y="32782"/>
                    <a:pt x="0" y="21571"/>
                  </a:cubicBezTo>
                  <a:cubicBezTo>
                    <a:pt x="-1" y="10078"/>
                    <a:pt x="8999" y="598"/>
                    <a:pt x="20476" y="0"/>
                  </a:cubicBezTo>
                </a:path>
                <a:path w="21600" h="43091" stroke="0" extrusionOk="0">
                  <a:moveTo>
                    <a:pt x="19747" y="43091"/>
                  </a:moveTo>
                  <a:cubicBezTo>
                    <a:pt x="8577" y="42130"/>
                    <a:pt x="0" y="32782"/>
                    <a:pt x="0" y="21571"/>
                  </a:cubicBezTo>
                  <a:cubicBezTo>
                    <a:pt x="-1" y="10078"/>
                    <a:pt x="8999" y="598"/>
                    <a:pt x="20476" y="0"/>
                  </a:cubicBezTo>
                  <a:lnTo>
                    <a:pt x="21600" y="21571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 rot="3555643">
              <a:off x="591" y="2657"/>
              <a:ext cx="1134" cy="411"/>
              <a:chOff x="1927" y="2506"/>
              <a:chExt cx="1674" cy="411"/>
            </a:xfrm>
          </p:grpSpPr>
          <p:sp>
            <p:nvSpPr>
              <p:cNvPr id="397332" name="Arc 9"/>
              <p:cNvSpPr>
                <a:spLocks/>
              </p:cNvSpPr>
              <p:nvPr/>
            </p:nvSpPr>
            <p:spPr bwMode="auto">
              <a:xfrm rot="16200000" flipH="1">
                <a:off x="2610" y="1823"/>
                <a:ext cx="307" cy="1673"/>
              </a:xfrm>
              <a:custGeom>
                <a:avLst/>
                <a:gdLst>
                  <a:gd name="T0" fmla="*/ 180 w 32415"/>
                  <a:gd name="T1" fmla="*/ 1673 h 43038"/>
                  <a:gd name="T2" fmla="*/ 307 w 32415"/>
                  <a:gd name="T3" fmla="*/ 113 h 43038"/>
                  <a:gd name="T4" fmla="*/ 205 w 32415"/>
                  <a:gd name="T5" fmla="*/ 840 h 43038"/>
                  <a:gd name="T6" fmla="*/ 0 60000 65536"/>
                  <a:gd name="T7" fmla="*/ 0 60000 65536"/>
                  <a:gd name="T8" fmla="*/ 0 60000 65536"/>
                  <a:gd name="T9" fmla="*/ 0 w 32415"/>
                  <a:gd name="T10" fmla="*/ 0 h 43038"/>
                  <a:gd name="T11" fmla="*/ 32415 w 32415"/>
                  <a:gd name="T12" fmla="*/ 43038 h 430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15" h="43038" fill="none" extrusionOk="0">
                    <a:moveTo>
                      <a:pt x="18961" y="43038"/>
                    </a:moveTo>
                    <a:cubicBezTo>
                      <a:pt x="8134" y="41705"/>
                      <a:pt x="0" y="325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7" y="-1"/>
                      <a:pt x="29127" y="1001"/>
                      <a:pt x="32414" y="2902"/>
                    </a:cubicBezTo>
                  </a:path>
                  <a:path w="32415" h="43038" stroke="0" extrusionOk="0">
                    <a:moveTo>
                      <a:pt x="18961" y="43038"/>
                    </a:moveTo>
                    <a:cubicBezTo>
                      <a:pt x="8134" y="41705"/>
                      <a:pt x="0" y="325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7" y="-1"/>
                      <a:pt x="29127" y="1001"/>
                      <a:pt x="32414" y="290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A630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97333" name="Arc 10"/>
              <p:cNvSpPr>
                <a:spLocks/>
              </p:cNvSpPr>
              <p:nvPr/>
            </p:nvSpPr>
            <p:spPr bwMode="auto">
              <a:xfrm rot="16200000" flipH="1">
                <a:off x="2647" y="1964"/>
                <a:ext cx="233" cy="1674"/>
              </a:xfrm>
              <a:custGeom>
                <a:avLst/>
                <a:gdLst>
                  <a:gd name="T0" fmla="*/ 30 w 22177"/>
                  <a:gd name="T1" fmla="*/ 0 h 43084"/>
                  <a:gd name="T2" fmla="*/ 0 w 22177"/>
                  <a:gd name="T3" fmla="*/ 1674 h 43084"/>
                  <a:gd name="T4" fmla="*/ 6 w 22177"/>
                  <a:gd name="T5" fmla="*/ 835 h 43084"/>
                  <a:gd name="T6" fmla="*/ 0 60000 65536"/>
                  <a:gd name="T7" fmla="*/ 0 60000 65536"/>
                  <a:gd name="T8" fmla="*/ 0 60000 65536"/>
                  <a:gd name="T9" fmla="*/ 0 w 22177"/>
                  <a:gd name="T10" fmla="*/ 0 h 43084"/>
                  <a:gd name="T11" fmla="*/ 22177 w 22177"/>
                  <a:gd name="T12" fmla="*/ 43084 h 430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77" h="43084" fill="none" extrusionOk="0">
                    <a:moveTo>
                      <a:pt x="2809" y="-1"/>
                    </a:moveTo>
                    <a:cubicBezTo>
                      <a:pt x="13814" y="1143"/>
                      <a:pt x="22177" y="10418"/>
                      <a:pt x="22177" y="21484"/>
                    </a:cubicBezTo>
                    <a:cubicBezTo>
                      <a:pt x="22177" y="33413"/>
                      <a:pt x="12506" y="43084"/>
                      <a:pt x="577" y="43084"/>
                    </a:cubicBezTo>
                    <a:cubicBezTo>
                      <a:pt x="384" y="43084"/>
                      <a:pt x="192" y="43081"/>
                      <a:pt x="-1" y="43076"/>
                    </a:cubicBezTo>
                  </a:path>
                  <a:path w="22177" h="43084" stroke="0" extrusionOk="0">
                    <a:moveTo>
                      <a:pt x="2809" y="-1"/>
                    </a:moveTo>
                    <a:cubicBezTo>
                      <a:pt x="13814" y="1143"/>
                      <a:pt x="22177" y="10418"/>
                      <a:pt x="22177" y="21484"/>
                    </a:cubicBezTo>
                    <a:cubicBezTo>
                      <a:pt x="22177" y="33413"/>
                      <a:pt x="12506" y="43084"/>
                      <a:pt x="577" y="43084"/>
                    </a:cubicBezTo>
                    <a:cubicBezTo>
                      <a:pt x="384" y="43084"/>
                      <a:pt x="192" y="43081"/>
                      <a:pt x="-1" y="43076"/>
                    </a:cubicBezTo>
                    <a:lnTo>
                      <a:pt x="577" y="21484"/>
                    </a:lnTo>
                    <a:close/>
                  </a:path>
                </a:pathLst>
              </a:custGeom>
              <a:noFill/>
              <a:ln w="28575">
                <a:solidFill>
                  <a:srgbClr val="FA630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97321" name="Line 11"/>
            <p:cNvSpPr>
              <a:spLocks noChangeShapeType="1"/>
            </p:cNvSpPr>
            <p:nvPr/>
          </p:nvSpPr>
          <p:spPr bwMode="auto">
            <a:xfrm flipV="1">
              <a:off x="249" y="1207"/>
              <a:ext cx="2971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7322" name="Line 12"/>
            <p:cNvSpPr>
              <a:spLocks noChangeShapeType="1"/>
            </p:cNvSpPr>
            <p:nvPr/>
          </p:nvSpPr>
          <p:spPr bwMode="auto">
            <a:xfrm flipV="1">
              <a:off x="453" y="1888"/>
              <a:ext cx="4037" cy="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7323" name="Arc 13"/>
            <p:cNvSpPr>
              <a:spLocks/>
            </p:cNvSpPr>
            <p:nvPr/>
          </p:nvSpPr>
          <p:spPr bwMode="auto">
            <a:xfrm rot="-727336">
              <a:off x="1942" y="1749"/>
              <a:ext cx="1224" cy="972"/>
            </a:xfrm>
            <a:custGeom>
              <a:avLst/>
              <a:gdLst>
                <a:gd name="T0" fmla="*/ 0 w 21600"/>
                <a:gd name="T1" fmla="*/ 0 h 36900"/>
                <a:gd name="T2" fmla="*/ 864 w 21600"/>
                <a:gd name="T3" fmla="*/ 972 h 36900"/>
                <a:gd name="T4" fmla="*/ 0 w 21600"/>
                <a:gd name="T5" fmla="*/ 569 h 369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900"/>
                <a:gd name="T11" fmla="*/ 21600 w 21600"/>
                <a:gd name="T12" fmla="*/ 36900 h 36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9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341"/>
                    <a:pt x="19313" y="32847"/>
                    <a:pt x="15246" y="36899"/>
                  </a:cubicBezTo>
                </a:path>
                <a:path w="21600" h="369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341"/>
                    <a:pt x="19313" y="32847"/>
                    <a:pt x="15246" y="368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7324" name="Arc 14"/>
            <p:cNvSpPr>
              <a:spLocks/>
            </p:cNvSpPr>
            <p:nvPr/>
          </p:nvSpPr>
          <p:spPr bwMode="auto">
            <a:xfrm rot="8203689" flipH="1" flipV="1">
              <a:off x="2159" y="1588"/>
              <a:ext cx="1490" cy="823"/>
            </a:xfrm>
            <a:custGeom>
              <a:avLst/>
              <a:gdLst>
                <a:gd name="T0" fmla="*/ 109 w 30982"/>
                <a:gd name="T1" fmla="*/ 823 h 31251"/>
                <a:gd name="T2" fmla="*/ 1490 w 30982"/>
                <a:gd name="T3" fmla="*/ 56 h 31251"/>
                <a:gd name="T4" fmla="*/ 1039 w 30982"/>
                <a:gd name="T5" fmla="*/ 569 h 31251"/>
                <a:gd name="T6" fmla="*/ 0 60000 65536"/>
                <a:gd name="T7" fmla="*/ 0 60000 65536"/>
                <a:gd name="T8" fmla="*/ 0 60000 65536"/>
                <a:gd name="T9" fmla="*/ 0 w 30982"/>
                <a:gd name="T10" fmla="*/ 0 h 31251"/>
                <a:gd name="T11" fmla="*/ 30982 w 30982"/>
                <a:gd name="T12" fmla="*/ 31251 h 312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2" h="31251" fill="none" extrusionOk="0">
                  <a:moveTo>
                    <a:pt x="2275" y="31251"/>
                  </a:moveTo>
                  <a:cubicBezTo>
                    <a:pt x="779" y="28254"/>
                    <a:pt x="0" y="249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848" y="-1"/>
                    <a:pt x="28055" y="732"/>
                    <a:pt x="30982" y="2143"/>
                  </a:cubicBezTo>
                </a:path>
                <a:path w="30982" h="31251" stroke="0" extrusionOk="0">
                  <a:moveTo>
                    <a:pt x="2275" y="31251"/>
                  </a:moveTo>
                  <a:cubicBezTo>
                    <a:pt x="779" y="28254"/>
                    <a:pt x="0" y="249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848" y="-1"/>
                    <a:pt x="28055" y="732"/>
                    <a:pt x="30982" y="214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7325" name="Text Box 15"/>
            <p:cNvSpPr txBox="1">
              <a:spLocks noChangeArrowheads="1"/>
            </p:cNvSpPr>
            <p:nvPr/>
          </p:nvSpPr>
          <p:spPr bwMode="auto">
            <a:xfrm>
              <a:off x="1317" y="1569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(1,0,0)</a:t>
              </a:r>
            </a:p>
          </p:txBody>
        </p:sp>
        <p:sp>
          <p:nvSpPr>
            <p:cNvPr id="397326" name="Text Box 16"/>
            <p:cNvSpPr txBox="1">
              <a:spLocks noChangeArrowheads="1"/>
            </p:cNvSpPr>
            <p:nvPr/>
          </p:nvSpPr>
          <p:spPr bwMode="auto">
            <a:xfrm>
              <a:off x="3267" y="98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(0,0,1)</a:t>
              </a:r>
            </a:p>
          </p:txBody>
        </p:sp>
        <p:sp>
          <p:nvSpPr>
            <p:cNvPr id="397327" name="Text Box 17"/>
            <p:cNvSpPr txBox="1">
              <a:spLocks noChangeArrowheads="1"/>
            </p:cNvSpPr>
            <p:nvPr/>
          </p:nvSpPr>
          <p:spPr bwMode="auto">
            <a:xfrm>
              <a:off x="3736" y="1523"/>
              <a:ext cx="3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f(A)</a:t>
              </a:r>
            </a:p>
          </p:txBody>
        </p:sp>
        <p:sp>
          <p:nvSpPr>
            <p:cNvPr id="397328" name="Text Box 18"/>
            <p:cNvSpPr txBox="1">
              <a:spLocks noChangeArrowheads="1"/>
            </p:cNvSpPr>
            <p:nvPr/>
          </p:nvSpPr>
          <p:spPr bwMode="auto">
            <a:xfrm>
              <a:off x="3129" y="179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397329" name="Text Box 19"/>
            <p:cNvSpPr txBox="1">
              <a:spLocks noChangeArrowheads="1"/>
            </p:cNvSpPr>
            <p:nvPr/>
          </p:nvSpPr>
          <p:spPr bwMode="auto">
            <a:xfrm>
              <a:off x="5259" y="175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397330" name="Text Box 20"/>
            <p:cNvSpPr txBox="1">
              <a:spLocks noChangeArrowheads="1"/>
            </p:cNvSpPr>
            <p:nvPr/>
          </p:nvSpPr>
          <p:spPr bwMode="auto">
            <a:xfrm>
              <a:off x="407" y="2976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t</a:t>
              </a:r>
            </a:p>
          </p:txBody>
        </p:sp>
        <p:sp>
          <p:nvSpPr>
            <p:cNvPr id="397331" name="Text Box 21"/>
            <p:cNvSpPr txBox="1">
              <a:spLocks noChangeArrowheads="1"/>
            </p:cNvSpPr>
            <p:nvPr/>
          </p:nvSpPr>
          <p:spPr bwMode="auto">
            <a:xfrm>
              <a:off x="2993" y="7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Text Box 2"/>
          <p:cNvSpPr txBox="1">
            <a:spLocks noChangeArrowheads="1"/>
          </p:cNvSpPr>
          <p:nvPr/>
        </p:nvSpPr>
        <p:spPr bwMode="auto">
          <a:xfrm>
            <a:off x="3714750" y="169863"/>
            <a:ext cx="4837113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تابع                 با تعریف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دارای مولفه های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است. معادله های پارامتری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f(R)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اند از: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08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1325" y="981075"/>
            <a:ext cx="1165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0688" y="1689100"/>
            <a:ext cx="31956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636838"/>
            <a:ext cx="23225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6863" y="2636838"/>
            <a:ext cx="34718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7850" y="4016375"/>
            <a:ext cx="197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4086225"/>
            <a:ext cx="28289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69" name="Text Box 9"/>
          <p:cNvSpPr txBox="1">
            <a:spLocks noChangeArrowheads="1"/>
          </p:cNvSpPr>
          <p:nvPr/>
        </p:nvSpPr>
        <p:spPr bwMode="auto">
          <a:xfrm>
            <a:off x="622300" y="4394200"/>
            <a:ext cx="8002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در این حالت نمودار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 زیر مجموعه از      است ولذ ا قابل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ترسیم نیست. ولی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f(R)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زیر مجموعه ای از      است .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0897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4508500"/>
            <a:ext cx="3397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7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5084763"/>
            <a:ext cx="3603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7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6375" y="5734050"/>
            <a:ext cx="59420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8350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8351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0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0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0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0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0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0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0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0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0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2" grpId="0"/>
      <p:bldP spid="808969" grpId="0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77914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مشاهده می کنیم که به ازای هر          ،                   بنابراین هر نقطه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روی استوانه قائم                      واقع است. مجموعه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f(R)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یعنی نگاره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یک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پیچوار(هلیس) مدور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404813"/>
            <a:ext cx="977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8" y="404813"/>
            <a:ext cx="14700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7850" y="981075"/>
            <a:ext cx="1570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981075"/>
            <a:ext cx="14700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42988" y="1844675"/>
            <a:ext cx="7561262" cy="4608513"/>
            <a:chOff x="657" y="1162"/>
            <a:chExt cx="4763" cy="290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335" y="3022"/>
              <a:ext cx="1361" cy="275"/>
              <a:chOff x="1927" y="2506"/>
              <a:chExt cx="1674" cy="411"/>
            </a:xfrm>
          </p:grpSpPr>
          <p:sp>
            <p:nvSpPr>
              <p:cNvPr id="399391" name="Arc 9" descr="Trellis"/>
              <p:cNvSpPr>
                <a:spLocks/>
              </p:cNvSpPr>
              <p:nvPr/>
            </p:nvSpPr>
            <p:spPr bwMode="auto">
              <a:xfrm rot="16200000" flipH="1">
                <a:off x="2610" y="1823"/>
                <a:ext cx="307" cy="1673"/>
              </a:xfrm>
              <a:custGeom>
                <a:avLst/>
                <a:gdLst>
                  <a:gd name="T0" fmla="*/ 180 w 32415"/>
                  <a:gd name="T1" fmla="*/ 1673 h 43038"/>
                  <a:gd name="T2" fmla="*/ 307 w 32415"/>
                  <a:gd name="T3" fmla="*/ 113 h 43038"/>
                  <a:gd name="T4" fmla="*/ 205 w 32415"/>
                  <a:gd name="T5" fmla="*/ 840 h 43038"/>
                  <a:gd name="T6" fmla="*/ 0 60000 65536"/>
                  <a:gd name="T7" fmla="*/ 0 60000 65536"/>
                  <a:gd name="T8" fmla="*/ 0 60000 65536"/>
                  <a:gd name="T9" fmla="*/ 0 w 32415"/>
                  <a:gd name="T10" fmla="*/ 0 h 43038"/>
                  <a:gd name="T11" fmla="*/ 32415 w 32415"/>
                  <a:gd name="T12" fmla="*/ 43038 h 430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15" h="43038" fill="none" extrusionOk="0">
                    <a:moveTo>
                      <a:pt x="18961" y="43038"/>
                    </a:moveTo>
                    <a:cubicBezTo>
                      <a:pt x="8134" y="41705"/>
                      <a:pt x="0" y="325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7" y="-1"/>
                      <a:pt x="29127" y="1001"/>
                      <a:pt x="32414" y="2902"/>
                    </a:cubicBezTo>
                  </a:path>
                  <a:path w="32415" h="43038" stroke="0" extrusionOk="0">
                    <a:moveTo>
                      <a:pt x="18961" y="43038"/>
                    </a:moveTo>
                    <a:cubicBezTo>
                      <a:pt x="8134" y="41705"/>
                      <a:pt x="0" y="325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7" y="-1"/>
                      <a:pt x="29127" y="1001"/>
                      <a:pt x="32414" y="290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pattFill prst="trellis">
                <a:fgClr>
                  <a:schemeClr val="hlink"/>
                </a:fgClr>
                <a:bgClr>
                  <a:schemeClr val="bg1"/>
                </a:bgClr>
              </a:pattFill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99392" name="Arc 10" descr="Trellis"/>
              <p:cNvSpPr>
                <a:spLocks/>
              </p:cNvSpPr>
              <p:nvPr/>
            </p:nvSpPr>
            <p:spPr bwMode="auto">
              <a:xfrm rot="16200000" flipH="1">
                <a:off x="2647" y="1964"/>
                <a:ext cx="233" cy="1674"/>
              </a:xfrm>
              <a:custGeom>
                <a:avLst/>
                <a:gdLst>
                  <a:gd name="T0" fmla="*/ 30 w 22177"/>
                  <a:gd name="T1" fmla="*/ 0 h 43084"/>
                  <a:gd name="T2" fmla="*/ 0 w 22177"/>
                  <a:gd name="T3" fmla="*/ 1674 h 43084"/>
                  <a:gd name="T4" fmla="*/ 6 w 22177"/>
                  <a:gd name="T5" fmla="*/ 835 h 43084"/>
                  <a:gd name="T6" fmla="*/ 0 60000 65536"/>
                  <a:gd name="T7" fmla="*/ 0 60000 65536"/>
                  <a:gd name="T8" fmla="*/ 0 60000 65536"/>
                  <a:gd name="T9" fmla="*/ 0 w 22177"/>
                  <a:gd name="T10" fmla="*/ 0 h 43084"/>
                  <a:gd name="T11" fmla="*/ 22177 w 22177"/>
                  <a:gd name="T12" fmla="*/ 43084 h 430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77" h="43084" fill="none" extrusionOk="0">
                    <a:moveTo>
                      <a:pt x="2809" y="-1"/>
                    </a:moveTo>
                    <a:cubicBezTo>
                      <a:pt x="13814" y="1143"/>
                      <a:pt x="22177" y="10418"/>
                      <a:pt x="22177" y="21484"/>
                    </a:cubicBezTo>
                    <a:cubicBezTo>
                      <a:pt x="22177" y="33413"/>
                      <a:pt x="12506" y="43084"/>
                      <a:pt x="577" y="43084"/>
                    </a:cubicBezTo>
                    <a:cubicBezTo>
                      <a:pt x="384" y="43084"/>
                      <a:pt x="192" y="43081"/>
                      <a:pt x="-1" y="43076"/>
                    </a:cubicBezTo>
                  </a:path>
                  <a:path w="22177" h="43084" stroke="0" extrusionOk="0">
                    <a:moveTo>
                      <a:pt x="2809" y="-1"/>
                    </a:moveTo>
                    <a:cubicBezTo>
                      <a:pt x="13814" y="1143"/>
                      <a:pt x="22177" y="10418"/>
                      <a:pt x="22177" y="21484"/>
                    </a:cubicBezTo>
                    <a:cubicBezTo>
                      <a:pt x="22177" y="33413"/>
                      <a:pt x="12506" y="43084"/>
                      <a:pt x="577" y="43084"/>
                    </a:cubicBezTo>
                    <a:cubicBezTo>
                      <a:pt x="384" y="43084"/>
                      <a:pt x="192" y="43081"/>
                      <a:pt x="-1" y="43076"/>
                    </a:cubicBezTo>
                    <a:lnTo>
                      <a:pt x="577" y="21484"/>
                    </a:lnTo>
                    <a:close/>
                  </a:path>
                </a:pathLst>
              </a:custGeom>
              <a:pattFill prst="trellis">
                <a:fgClr>
                  <a:schemeClr val="hlink"/>
                </a:fgClr>
                <a:bgClr>
                  <a:schemeClr val="bg1"/>
                </a:bgClr>
              </a:pattFill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335" y="1480"/>
              <a:ext cx="1361" cy="275"/>
              <a:chOff x="1927" y="2506"/>
              <a:chExt cx="1674" cy="411"/>
            </a:xfrm>
          </p:grpSpPr>
          <p:sp>
            <p:nvSpPr>
              <p:cNvPr id="399389" name="Arc 12" descr="Trellis"/>
              <p:cNvSpPr>
                <a:spLocks/>
              </p:cNvSpPr>
              <p:nvPr/>
            </p:nvSpPr>
            <p:spPr bwMode="auto">
              <a:xfrm rot="16200000" flipH="1">
                <a:off x="2610" y="1823"/>
                <a:ext cx="307" cy="1673"/>
              </a:xfrm>
              <a:custGeom>
                <a:avLst/>
                <a:gdLst>
                  <a:gd name="T0" fmla="*/ 180 w 32415"/>
                  <a:gd name="T1" fmla="*/ 1673 h 43038"/>
                  <a:gd name="T2" fmla="*/ 307 w 32415"/>
                  <a:gd name="T3" fmla="*/ 113 h 43038"/>
                  <a:gd name="T4" fmla="*/ 205 w 32415"/>
                  <a:gd name="T5" fmla="*/ 840 h 43038"/>
                  <a:gd name="T6" fmla="*/ 0 60000 65536"/>
                  <a:gd name="T7" fmla="*/ 0 60000 65536"/>
                  <a:gd name="T8" fmla="*/ 0 60000 65536"/>
                  <a:gd name="T9" fmla="*/ 0 w 32415"/>
                  <a:gd name="T10" fmla="*/ 0 h 43038"/>
                  <a:gd name="T11" fmla="*/ 32415 w 32415"/>
                  <a:gd name="T12" fmla="*/ 43038 h 430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15" h="43038" fill="none" extrusionOk="0">
                    <a:moveTo>
                      <a:pt x="18961" y="43038"/>
                    </a:moveTo>
                    <a:cubicBezTo>
                      <a:pt x="8134" y="41705"/>
                      <a:pt x="0" y="325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7" y="-1"/>
                      <a:pt x="29127" y="1001"/>
                      <a:pt x="32414" y="2902"/>
                    </a:cubicBezTo>
                  </a:path>
                  <a:path w="32415" h="43038" stroke="0" extrusionOk="0">
                    <a:moveTo>
                      <a:pt x="18961" y="43038"/>
                    </a:moveTo>
                    <a:cubicBezTo>
                      <a:pt x="8134" y="41705"/>
                      <a:pt x="0" y="325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7" y="-1"/>
                      <a:pt x="29127" y="1001"/>
                      <a:pt x="32414" y="290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pattFill prst="trellis">
                <a:fgClr>
                  <a:schemeClr val="hlink"/>
                </a:fgClr>
                <a:bgClr>
                  <a:schemeClr val="bg1"/>
                </a:bgClr>
              </a:pattFill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99390" name="Arc 13" descr="Trellis"/>
              <p:cNvSpPr>
                <a:spLocks/>
              </p:cNvSpPr>
              <p:nvPr/>
            </p:nvSpPr>
            <p:spPr bwMode="auto">
              <a:xfrm rot="16200000" flipH="1">
                <a:off x="2647" y="1964"/>
                <a:ext cx="233" cy="1674"/>
              </a:xfrm>
              <a:custGeom>
                <a:avLst/>
                <a:gdLst>
                  <a:gd name="T0" fmla="*/ 30 w 22177"/>
                  <a:gd name="T1" fmla="*/ 0 h 43084"/>
                  <a:gd name="T2" fmla="*/ 0 w 22177"/>
                  <a:gd name="T3" fmla="*/ 1674 h 43084"/>
                  <a:gd name="T4" fmla="*/ 6 w 22177"/>
                  <a:gd name="T5" fmla="*/ 835 h 43084"/>
                  <a:gd name="T6" fmla="*/ 0 60000 65536"/>
                  <a:gd name="T7" fmla="*/ 0 60000 65536"/>
                  <a:gd name="T8" fmla="*/ 0 60000 65536"/>
                  <a:gd name="T9" fmla="*/ 0 w 22177"/>
                  <a:gd name="T10" fmla="*/ 0 h 43084"/>
                  <a:gd name="T11" fmla="*/ 22177 w 22177"/>
                  <a:gd name="T12" fmla="*/ 43084 h 430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77" h="43084" fill="none" extrusionOk="0">
                    <a:moveTo>
                      <a:pt x="2809" y="-1"/>
                    </a:moveTo>
                    <a:cubicBezTo>
                      <a:pt x="13814" y="1143"/>
                      <a:pt x="22177" y="10418"/>
                      <a:pt x="22177" y="21484"/>
                    </a:cubicBezTo>
                    <a:cubicBezTo>
                      <a:pt x="22177" y="33413"/>
                      <a:pt x="12506" y="43084"/>
                      <a:pt x="577" y="43084"/>
                    </a:cubicBezTo>
                    <a:cubicBezTo>
                      <a:pt x="384" y="43084"/>
                      <a:pt x="192" y="43081"/>
                      <a:pt x="-1" y="43076"/>
                    </a:cubicBezTo>
                  </a:path>
                  <a:path w="22177" h="43084" stroke="0" extrusionOk="0">
                    <a:moveTo>
                      <a:pt x="2809" y="-1"/>
                    </a:moveTo>
                    <a:cubicBezTo>
                      <a:pt x="13814" y="1143"/>
                      <a:pt x="22177" y="10418"/>
                      <a:pt x="22177" y="21484"/>
                    </a:cubicBezTo>
                    <a:cubicBezTo>
                      <a:pt x="22177" y="33413"/>
                      <a:pt x="12506" y="43084"/>
                      <a:pt x="577" y="43084"/>
                    </a:cubicBezTo>
                    <a:cubicBezTo>
                      <a:pt x="384" y="43084"/>
                      <a:pt x="192" y="43081"/>
                      <a:pt x="-1" y="43076"/>
                    </a:cubicBezTo>
                    <a:lnTo>
                      <a:pt x="577" y="21484"/>
                    </a:lnTo>
                    <a:close/>
                  </a:path>
                </a:pathLst>
              </a:custGeom>
              <a:pattFill prst="trellis">
                <a:fgClr>
                  <a:schemeClr val="hlink"/>
                </a:fgClr>
                <a:bgClr>
                  <a:schemeClr val="bg1"/>
                </a:bgClr>
              </a:pattFill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335" y="3657"/>
              <a:ext cx="1361" cy="275"/>
              <a:chOff x="1927" y="2506"/>
              <a:chExt cx="1674" cy="411"/>
            </a:xfrm>
          </p:grpSpPr>
          <p:sp>
            <p:nvSpPr>
              <p:cNvPr id="399387" name="Arc 15" descr="Trellis"/>
              <p:cNvSpPr>
                <a:spLocks/>
              </p:cNvSpPr>
              <p:nvPr/>
            </p:nvSpPr>
            <p:spPr bwMode="auto">
              <a:xfrm rot="16200000" flipH="1">
                <a:off x="2610" y="1823"/>
                <a:ext cx="307" cy="1673"/>
              </a:xfrm>
              <a:custGeom>
                <a:avLst/>
                <a:gdLst>
                  <a:gd name="T0" fmla="*/ 180 w 32415"/>
                  <a:gd name="T1" fmla="*/ 1673 h 43038"/>
                  <a:gd name="T2" fmla="*/ 307 w 32415"/>
                  <a:gd name="T3" fmla="*/ 113 h 43038"/>
                  <a:gd name="T4" fmla="*/ 205 w 32415"/>
                  <a:gd name="T5" fmla="*/ 840 h 43038"/>
                  <a:gd name="T6" fmla="*/ 0 60000 65536"/>
                  <a:gd name="T7" fmla="*/ 0 60000 65536"/>
                  <a:gd name="T8" fmla="*/ 0 60000 65536"/>
                  <a:gd name="T9" fmla="*/ 0 w 32415"/>
                  <a:gd name="T10" fmla="*/ 0 h 43038"/>
                  <a:gd name="T11" fmla="*/ 32415 w 32415"/>
                  <a:gd name="T12" fmla="*/ 43038 h 430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15" h="43038" fill="none" extrusionOk="0">
                    <a:moveTo>
                      <a:pt x="18961" y="43038"/>
                    </a:moveTo>
                    <a:cubicBezTo>
                      <a:pt x="8134" y="41705"/>
                      <a:pt x="0" y="325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7" y="-1"/>
                      <a:pt x="29127" y="1001"/>
                      <a:pt x="32414" y="2902"/>
                    </a:cubicBezTo>
                  </a:path>
                  <a:path w="32415" h="43038" stroke="0" extrusionOk="0">
                    <a:moveTo>
                      <a:pt x="18961" y="43038"/>
                    </a:moveTo>
                    <a:cubicBezTo>
                      <a:pt x="8134" y="41705"/>
                      <a:pt x="0" y="325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7" y="-1"/>
                      <a:pt x="29127" y="1001"/>
                      <a:pt x="32414" y="290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pattFill prst="trellis">
                <a:fgClr>
                  <a:schemeClr val="hlink"/>
                </a:fgClr>
                <a:bgClr>
                  <a:schemeClr val="bg1"/>
                </a:bgClr>
              </a:pattFill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99388" name="Arc 16" descr="Trellis"/>
              <p:cNvSpPr>
                <a:spLocks/>
              </p:cNvSpPr>
              <p:nvPr/>
            </p:nvSpPr>
            <p:spPr bwMode="auto">
              <a:xfrm rot="16200000" flipH="1">
                <a:off x="2647" y="1964"/>
                <a:ext cx="233" cy="1674"/>
              </a:xfrm>
              <a:custGeom>
                <a:avLst/>
                <a:gdLst>
                  <a:gd name="T0" fmla="*/ 30 w 22177"/>
                  <a:gd name="T1" fmla="*/ 0 h 43084"/>
                  <a:gd name="T2" fmla="*/ 0 w 22177"/>
                  <a:gd name="T3" fmla="*/ 1674 h 43084"/>
                  <a:gd name="T4" fmla="*/ 6 w 22177"/>
                  <a:gd name="T5" fmla="*/ 835 h 43084"/>
                  <a:gd name="T6" fmla="*/ 0 60000 65536"/>
                  <a:gd name="T7" fmla="*/ 0 60000 65536"/>
                  <a:gd name="T8" fmla="*/ 0 60000 65536"/>
                  <a:gd name="T9" fmla="*/ 0 w 22177"/>
                  <a:gd name="T10" fmla="*/ 0 h 43084"/>
                  <a:gd name="T11" fmla="*/ 22177 w 22177"/>
                  <a:gd name="T12" fmla="*/ 43084 h 430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77" h="43084" fill="none" extrusionOk="0">
                    <a:moveTo>
                      <a:pt x="2809" y="-1"/>
                    </a:moveTo>
                    <a:cubicBezTo>
                      <a:pt x="13814" y="1143"/>
                      <a:pt x="22177" y="10418"/>
                      <a:pt x="22177" y="21484"/>
                    </a:cubicBezTo>
                    <a:cubicBezTo>
                      <a:pt x="22177" y="33413"/>
                      <a:pt x="12506" y="43084"/>
                      <a:pt x="577" y="43084"/>
                    </a:cubicBezTo>
                    <a:cubicBezTo>
                      <a:pt x="384" y="43084"/>
                      <a:pt x="192" y="43081"/>
                      <a:pt x="-1" y="43076"/>
                    </a:cubicBezTo>
                  </a:path>
                  <a:path w="22177" h="43084" stroke="0" extrusionOk="0">
                    <a:moveTo>
                      <a:pt x="2809" y="-1"/>
                    </a:moveTo>
                    <a:cubicBezTo>
                      <a:pt x="13814" y="1143"/>
                      <a:pt x="22177" y="10418"/>
                      <a:pt x="22177" y="21484"/>
                    </a:cubicBezTo>
                    <a:cubicBezTo>
                      <a:pt x="22177" y="33413"/>
                      <a:pt x="12506" y="43084"/>
                      <a:pt x="577" y="43084"/>
                    </a:cubicBezTo>
                    <a:cubicBezTo>
                      <a:pt x="384" y="43084"/>
                      <a:pt x="192" y="43081"/>
                      <a:pt x="-1" y="43076"/>
                    </a:cubicBezTo>
                    <a:lnTo>
                      <a:pt x="577" y="21484"/>
                    </a:lnTo>
                    <a:close/>
                  </a:path>
                </a:pathLst>
              </a:custGeom>
              <a:pattFill prst="trellis">
                <a:fgClr>
                  <a:schemeClr val="hlink"/>
                </a:fgClr>
                <a:bgClr>
                  <a:schemeClr val="bg1"/>
                </a:bgClr>
              </a:pattFill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99374" name="Line 17"/>
            <p:cNvSpPr>
              <a:spLocks noChangeShapeType="1"/>
            </p:cNvSpPr>
            <p:nvPr/>
          </p:nvSpPr>
          <p:spPr bwMode="auto">
            <a:xfrm>
              <a:off x="657" y="3158"/>
              <a:ext cx="4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9375" name="Line 18"/>
            <p:cNvSpPr>
              <a:spLocks noChangeShapeType="1"/>
            </p:cNvSpPr>
            <p:nvPr/>
          </p:nvSpPr>
          <p:spPr bwMode="auto">
            <a:xfrm flipH="1" flipV="1">
              <a:off x="3016" y="1162"/>
              <a:ext cx="0" cy="2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9376" name="Line 19"/>
            <p:cNvSpPr>
              <a:spLocks noChangeShapeType="1"/>
            </p:cNvSpPr>
            <p:nvPr/>
          </p:nvSpPr>
          <p:spPr bwMode="auto">
            <a:xfrm>
              <a:off x="3696" y="1525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9377" name="Arc 20"/>
            <p:cNvSpPr>
              <a:spLocks/>
            </p:cNvSpPr>
            <p:nvPr/>
          </p:nvSpPr>
          <p:spPr bwMode="auto">
            <a:xfrm flipV="1">
              <a:off x="2715" y="3169"/>
              <a:ext cx="953" cy="379"/>
            </a:xfrm>
            <a:custGeom>
              <a:avLst/>
              <a:gdLst>
                <a:gd name="T0" fmla="*/ 288 w 21600"/>
                <a:gd name="T1" fmla="*/ 0 h 20986"/>
                <a:gd name="T2" fmla="*/ 953 w 21600"/>
                <a:gd name="T3" fmla="*/ 379 h 20986"/>
                <a:gd name="T4" fmla="*/ 0 w 21600"/>
                <a:gd name="T5" fmla="*/ 372 h 209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986"/>
                <a:gd name="T11" fmla="*/ 21600 w 21600"/>
                <a:gd name="T12" fmla="*/ 20986 h 20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986" fill="none" extrusionOk="0">
                  <a:moveTo>
                    <a:pt x="6537" y="-1"/>
                  </a:moveTo>
                  <a:cubicBezTo>
                    <a:pt x="15506" y="2848"/>
                    <a:pt x="21600" y="11175"/>
                    <a:pt x="21600" y="20587"/>
                  </a:cubicBezTo>
                  <a:cubicBezTo>
                    <a:pt x="21600" y="20720"/>
                    <a:pt x="21598" y="20853"/>
                    <a:pt x="21596" y="20986"/>
                  </a:cubicBezTo>
                </a:path>
                <a:path w="21600" h="20986" stroke="0" extrusionOk="0">
                  <a:moveTo>
                    <a:pt x="6537" y="-1"/>
                  </a:moveTo>
                  <a:cubicBezTo>
                    <a:pt x="15506" y="2848"/>
                    <a:pt x="21600" y="11175"/>
                    <a:pt x="21600" y="20587"/>
                  </a:cubicBezTo>
                  <a:cubicBezTo>
                    <a:pt x="21600" y="20720"/>
                    <a:pt x="21598" y="20853"/>
                    <a:pt x="21596" y="20986"/>
                  </a:cubicBezTo>
                  <a:lnTo>
                    <a:pt x="0" y="20587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9378" name="Arc 21"/>
            <p:cNvSpPr>
              <a:spLocks/>
            </p:cNvSpPr>
            <p:nvPr/>
          </p:nvSpPr>
          <p:spPr bwMode="auto">
            <a:xfrm rot="3539507">
              <a:off x="2907" y="1952"/>
              <a:ext cx="218" cy="1542"/>
            </a:xfrm>
            <a:custGeom>
              <a:avLst/>
              <a:gdLst>
                <a:gd name="T0" fmla="*/ 107 w 33535"/>
                <a:gd name="T1" fmla="*/ 0 h 42712"/>
                <a:gd name="T2" fmla="*/ 0 w 33535"/>
                <a:gd name="T3" fmla="*/ 1412 h 42712"/>
                <a:gd name="T4" fmla="*/ 78 w 33535"/>
                <a:gd name="T5" fmla="*/ 762 h 42712"/>
                <a:gd name="T6" fmla="*/ 0 60000 65536"/>
                <a:gd name="T7" fmla="*/ 0 60000 65536"/>
                <a:gd name="T8" fmla="*/ 0 60000 65536"/>
                <a:gd name="T9" fmla="*/ 0 w 33535"/>
                <a:gd name="T10" fmla="*/ 0 h 42712"/>
                <a:gd name="T11" fmla="*/ 33535 w 33535"/>
                <a:gd name="T12" fmla="*/ 42712 h 42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35" h="42712" fill="none" extrusionOk="0">
                  <a:moveTo>
                    <a:pt x="16499" y="-1"/>
                  </a:moveTo>
                  <a:cubicBezTo>
                    <a:pt x="26439" y="2148"/>
                    <a:pt x="33535" y="10941"/>
                    <a:pt x="33535" y="21112"/>
                  </a:cubicBezTo>
                  <a:cubicBezTo>
                    <a:pt x="33535" y="33041"/>
                    <a:pt x="23864" y="42712"/>
                    <a:pt x="11935" y="42712"/>
                  </a:cubicBezTo>
                  <a:cubicBezTo>
                    <a:pt x="7689" y="42712"/>
                    <a:pt x="3538" y="41460"/>
                    <a:pt x="-1" y="39115"/>
                  </a:cubicBezTo>
                </a:path>
                <a:path w="33535" h="42712" stroke="0" extrusionOk="0">
                  <a:moveTo>
                    <a:pt x="16499" y="-1"/>
                  </a:moveTo>
                  <a:cubicBezTo>
                    <a:pt x="26439" y="2148"/>
                    <a:pt x="33535" y="10941"/>
                    <a:pt x="33535" y="21112"/>
                  </a:cubicBezTo>
                  <a:cubicBezTo>
                    <a:pt x="33535" y="33041"/>
                    <a:pt x="23864" y="42712"/>
                    <a:pt x="11935" y="42712"/>
                  </a:cubicBezTo>
                  <a:cubicBezTo>
                    <a:pt x="7689" y="42712"/>
                    <a:pt x="3538" y="41460"/>
                    <a:pt x="-1" y="39115"/>
                  </a:cubicBezTo>
                  <a:lnTo>
                    <a:pt x="11935" y="21112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9379" name="Line 22"/>
            <p:cNvSpPr>
              <a:spLocks noChangeShapeType="1"/>
            </p:cNvSpPr>
            <p:nvPr/>
          </p:nvSpPr>
          <p:spPr bwMode="auto">
            <a:xfrm>
              <a:off x="2336" y="1570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9380" name="Arc 23"/>
            <p:cNvSpPr>
              <a:spLocks/>
            </p:cNvSpPr>
            <p:nvPr/>
          </p:nvSpPr>
          <p:spPr bwMode="auto">
            <a:xfrm rot="20415038" flipV="1">
              <a:off x="2564" y="1852"/>
              <a:ext cx="1137" cy="1206"/>
            </a:xfrm>
            <a:custGeom>
              <a:avLst/>
              <a:gdLst>
                <a:gd name="T0" fmla="*/ 1137 w 23233"/>
                <a:gd name="T1" fmla="*/ 575 h 21600"/>
                <a:gd name="T2" fmla="*/ 0 w 23233"/>
                <a:gd name="T3" fmla="*/ 1182 h 21600"/>
                <a:gd name="T4" fmla="*/ 208 w 23233"/>
                <a:gd name="T5" fmla="*/ 0 h 21600"/>
                <a:gd name="T6" fmla="*/ 0 60000 65536"/>
                <a:gd name="T7" fmla="*/ 0 60000 65536"/>
                <a:gd name="T8" fmla="*/ 0 60000 65536"/>
                <a:gd name="T9" fmla="*/ 0 w 23233"/>
                <a:gd name="T10" fmla="*/ 0 h 21600"/>
                <a:gd name="T11" fmla="*/ 23233 w 232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33" h="21600" fill="none" extrusionOk="0">
                  <a:moveTo>
                    <a:pt x="23233" y="10297"/>
                  </a:moveTo>
                  <a:cubicBezTo>
                    <a:pt x="19456" y="17262"/>
                    <a:pt x="12169" y="21599"/>
                    <a:pt x="4246" y="21600"/>
                  </a:cubicBezTo>
                  <a:cubicBezTo>
                    <a:pt x="2820" y="21600"/>
                    <a:pt x="1398" y="21458"/>
                    <a:pt x="0" y="21178"/>
                  </a:cubicBezTo>
                </a:path>
                <a:path w="23233" h="21600" stroke="0" extrusionOk="0">
                  <a:moveTo>
                    <a:pt x="23233" y="10297"/>
                  </a:moveTo>
                  <a:cubicBezTo>
                    <a:pt x="19456" y="17262"/>
                    <a:pt x="12169" y="21599"/>
                    <a:pt x="4246" y="21600"/>
                  </a:cubicBezTo>
                  <a:cubicBezTo>
                    <a:pt x="2820" y="21600"/>
                    <a:pt x="1398" y="21458"/>
                    <a:pt x="0" y="21178"/>
                  </a:cubicBezTo>
                  <a:lnTo>
                    <a:pt x="4246" y="0"/>
                  </a:lnTo>
                  <a:close/>
                </a:path>
              </a:pathLst>
            </a:custGeom>
            <a:noFill/>
            <a:ln w="38100">
              <a:solidFill>
                <a:srgbClr val="99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9381" name="Arc 24"/>
            <p:cNvSpPr>
              <a:spLocks/>
            </p:cNvSpPr>
            <p:nvPr/>
          </p:nvSpPr>
          <p:spPr bwMode="auto">
            <a:xfrm rot="4078023">
              <a:off x="2888" y="1252"/>
              <a:ext cx="218" cy="1377"/>
            </a:xfrm>
            <a:custGeom>
              <a:avLst/>
              <a:gdLst>
                <a:gd name="T0" fmla="*/ 168 w 33535"/>
                <a:gd name="T1" fmla="*/ 0 h 38123"/>
                <a:gd name="T2" fmla="*/ 0 w 33535"/>
                <a:gd name="T3" fmla="*/ 1247 h 38123"/>
                <a:gd name="T4" fmla="*/ 78 w 33535"/>
                <a:gd name="T5" fmla="*/ 597 h 38123"/>
                <a:gd name="T6" fmla="*/ 0 60000 65536"/>
                <a:gd name="T7" fmla="*/ 0 60000 65536"/>
                <a:gd name="T8" fmla="*/ 0 60000 65536"/>
                <a:gd name="T9" fmla="*/ 0 w 33535"/>
                <a:gd name="T10" fmla="*/ 0 h 38123"/>
                <a:gd name="T11" fmla="*/ 33535 w 33535"/>
                <a:gd name="T12" fmla="*/ 38123 h 38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35" h="38123" fill="none" extrusionOk="0">
                  <a:moveTo>
                    <a:pt x="25847" y="-1"/>
                  </a:moveTo>
                  <a:cubicBezTo>
                    <a:pt x="30721" y="4103"/>
                    <a:pt x="33535" y="10150"/>
                    <a:pt x="33535" y="16523"/>
                  </a:cubicBezTo>
                  <a:cubicBezTo>
                    <a:pt x="33535" y="28452"/>
                    <a:pt x="23864" y="38123"/>
                    <a:pt x="11935" y="38123"/>
                  </a:cubicBezTo>
                  <a:cubicBezTo>
                    <a:pt x="7689" y="38123"/>
                    <a:pt x="3538" y="36871"/>
                    <a:pt x="-1" y="34526"/>
                  </a:cubicBezTo>
                </a:path>
                <a:path w="33535" h="38123" stroke="0" extrusionOk="0">
                  <a:moveTo>
                    <a:pt x="25847" y="-1"/>
                  </a:moveTo>
                  <a:cubicBezTo>
                    <a:pt x="30721" y="4103"/>
                    <a:pt x="33535" y="10150"/>
                    <a:pt x="33535" y="16523"/>
                  </a:cubicBezTo>
                  <a:cubicBezTo>
                    <a:pt x="33535" y="28452"/>
                    <a:pt x="23864" y="38123"/>
                    <a:pt x="11935" y="38123"/>
                  </a:cubicBezTo>
                  <a:cubicBezTo>
                    <a:pt x="7689" y="38123"/>
                    <a:pt x="3538" y="36871"/>
                    <a:pt x="-1" y="34526"/>
                  </a:cubicBezTo>
                  <a:lnTo>
                    <a:pt x="11935" y="16523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9382" name="Arc 25"/>
            <p:cNvSpPr>
              <a:spLocks/>
            </p:cNvSpPr>
            <p:nvPr/>
          </p:nvSpPr>
          <p:spPr bwMode="auto">
            <a:xfrm rot="20415038" flipV="1">
              <a:off x="2562" y="2704"/>
              <a:ext cx="1085" cy="1206"/>
            </a:xfrm>
            <a:custGeom>
              <a:avLst/>
              <a:gdLst>
                <a:gd name="T0" fmla="*/ 1085 w 23873"/>
                <a:gd name="T1" fmla="*/ 575 h 21600"/>
                <a:gd name="T2" fmla="*/ 0 w 23873"/>
                <a:gd name="T3" fmla="*/ 1175 h 21600"/>
                <a:gd name="T4" fmla="*/ 222 w 23873"/>
                <a:gd name="T5" fmla="*/ 0 h 21600"/>
                <a:gd name="T6" fmla="*/ 0 60000 65536"/>
                <a:gd name="T7" fmla="*/ 0 60000 65536"/>
                <a:gd name="T8" fmla="*/ 0 60000 65536"/>
                <a:gd name="T9" fmla="*/ 0 w 23873"/>
                <a:gd name="T10" fmla="*/ 0 h 21600"/>
                <a:gd name="T11" fmla="*/ 23873 w 238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73" h="21600" fill="none" extrusionOk="0">
                  <a:moveTo>
                    <a:pt x="23873" y="10297"/>
                  </a:moveTo>
                  <a:cubicBezTo>
                    <a:pt x="20096" y="17262"/>
                    <a:pt x="12809" y="21599"/>
                    <a:pt x="4886" y="21600"/>
                  </a:cubicBezTo>
                  <a:cubicBezTo>
                    <a:pt x="3241" y="21600"/>
                    <a:pt x="1602" y="21412"/>
                    <a:pt x="-1" y="21040"/>
                  </a:cubicBezTo>
                </a:path>
                <a:path w="23873" h="21600" stroke="0" extrusionOk="0">
                  <a:moveTo>
                    <a:pt x="23873" y="10297"/>
                  </a:moveTo>
                  <a:cubicBezTo>
                    <a:pt x="20096" y="17262"/>
                    <a:pt x="12809" y="21599"/>
                    <a:pt x="4886" y="21600"/>
                  </a:cubicBezTo>
                  <a:cubicBezTo>
                    <a:pt x="3241" y="21600"/>
                    <a:pt x="1602" y="21412"/>
                    <a:pt x="-1" y="21040"/>
                  </a:cubicBezTo>
                  <a:lnTo>
                    <a:pt x="4886" y="0"/>
                  </a:lnTo>
                  <a:close/>
                </a:path>
              </a:pathLst>
            </a:custGeom>
            <a:noFill/>
            <a:ln w="38100">
              <a:solidFill>
                <a:srgbClr val="99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9383" name="Text Box 26"/>
            <p:cNvSpPr txBox="1">
              <a:spLocks noChangeArrowheads="1"/>
            </p:cNvSpPr>
            <p:nvPr/>
          </p:nvSpPr>
          <p:spPr bwMode="auto">
            <a:xfrm>
              <a:off x="1218" y="368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399384" name="Line 27"/>
            <p:cNvSpPr>
              <a:spLocks noChangeShapeType="1"/>
            </p:cNvSpPr>
            <p:nvPr/>
          </p:nvSpPr>
          <p:spPr bwMode="auto">
            <a:xfrm flipV="1">
              <a:off x="1156" y="2387"/>
              <a:ext cx="3538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pic>
          <p:nvPicPr>
            <p:cNvPr id="399385" name="Picture 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3479"/>
              <a:ext cx="72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386" name="Line 29"/>
            <p:cNvSpPr>
              <a:spLocks noChangeShapeType="1"/>
            </p:cNvSpPr>
            <p:nvPr/>
          </p:nvSpPr>
          <p:spPr bwMode="auto">
            <a:xfrm>
              <a:off x="3470" y="3521"/>
              <a:ext cx="499" cy="136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399369" name="Rectangle 3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9370" name="Rectangle 3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0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0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0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6" grpId="0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039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039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11013" name="Text Box 5"/>
          <p:cNvSpPr txBox="1">
            <a:spLocks noChangeArrowheads="1"/>
          </p:cNvSpPr>
          <p:nvPr/>
        </p:nvSpPr>
        <p:spPr bwMode="auto">
          <a:xfrm>
            <a:off x="774700" y="44450"/>
            <a:ext cx="770572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6. 1. 5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گوئیم تابع برداری                       با                                   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با                                           در نقطه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دارای حد                                                 است اگر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10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927100"/>
            <a:ext cx="16303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10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944563"/>
            <a:ext cx="28813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10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433513"/>
            <a:ext cx="16525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101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436688"/>
            <a:ext cx="34337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101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431925"/>
            <a:ext cx="8302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101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6288" y="2006600"/>
            <a:ext cx="39941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102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7838" y="2540000"/>
            <a:ext cx="59197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1021" name="Rectangle 13"/>
          <p:cNvSpPr>
            <a:spLocks noChangeArrowheads="1"/>
          </p:cNvSpPr>
          <p:nvPr/>
        </p:nvSpPr>
        <p:spPr bwMode="auto">
          <a:xfrm>
            <a:off x="53975" y="4041775"/>
            <a:ext cx="8550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عبارت دیگر تابع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نقطه      حد دارد اگر و تنــــها اگر هر یک از 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مولفه های آن در این نقطه حد داشته باشد.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102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33925" y="4184650"/>
            <a:ext cx="2952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1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1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1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1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1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3" grpId="0"/>
      <p:bldP spid="8110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3132138" y="404813"/>
            <a:ext cx="2809875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3419475" y="476250"/>
            <a:ext cx="239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4 .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جبر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سریها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8228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با استفــاده از عمــــلهای جمع ، ضرب ، تفریق ، تقسیم و ... اعـــداد حقيقی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توان از سریـــهای داده شده ، سریــــهای جدیدی به دست آورد . در این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قسمت همگـــرایی یا واگـــرایی برخی از این سریـهای جدید را مورد بحث و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بررســـی قرار می دهیــــم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611188" y="1412875"/>
            <a:ext cx="8137525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1991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992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 animBg="1"/>
      <p:bldP spid="452611" grpId="0"/>
      <p:bldP spid="452612" grpId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142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142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12037" name="Text Box 5"/>
          <p:cNvSpPr txBox="1">
            <a:spLocks noChangeArrowheads="1"/>
          </p:cNvSpPr>
          <p:nvPr/>
        </p:nvSpPr>
        <p:spPr bwMode="auto">
          <a:xfrm>
            <a:off x="1341438" y="-26988"/>
            <a:ext cx="735488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9. 1. 5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گوئیم تابع                     که در آن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2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3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نقــــطه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پیوسته است اگر داشته باشیم: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پیوسته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 اگر در هر یک از نقاط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باشد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12038" name="Text Box 6"/>
          <p:cNvSpPr txBox="1">
            <a:spLocks noChangeArrowheads="1"/>
          </p:cNvSpPr>
          <p:nvPr/>
        </p:nvSpPr>
        <p:spPr bwMode="auto">
          <a:xfrm>
            <a:off x="712788" y="3332163"/>
            <a:ext cx="8128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تعریف مشاهده می کنیم که تابع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a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است اگر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تنها اگر هر یک از مولفه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باشد. به عبارت دیگر اگر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آنگاه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است اگر وتنها اگر توابع                           د 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پیوسته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باشند.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20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855663"/>
            <a:ext cx="16525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55663"/>
            <a:ext cx="9747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90700"/>
            <a:ext cx="2160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672013"/>
            <a:ext cx="3375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4672013"/>
            <a:ext cx="2447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2044" name="Text Box 12"/>
          <p:cNvSpPr txBox="1">
            <a:spLocks noChangeArrowheads="1"/>
          </p:cNvSpPr>
          <p:nvPr/>
        </p:nvSpPr>
        <p:spPr bwMode="auto">
          <a:xfrm>
            <a:off x="4854575" y="4643438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>
                <a:latin typeface="Times New Roman" pitchFamily="18" charset="0"/>
                <a:cs typeface="B Nazanin" pitchFamily="2" charset="-78"/>
              </a:rPr>
              <a:t>یا</a:t>
            </a:r>
            <a:endParaRPr lang="en-US" sz="20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204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2313" y="5680075"/>
            <a:ext cx="22193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7" grpId="0"/>
      <p:bldP spid="812038" grpId="0"/>
      <p:bldP spid="812044" grpId="0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244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244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146050" y="-100013"/>
            <a:ext cx="8550275" cy="265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تابع                                                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است .</a:t>
            </a:r>
          </a:p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زیرا همه مولفه های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این نقطه پیوسته هستند.در واقع 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30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0" y="711200"/>
            <a:ext cx="4133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30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54300"/>
            <a:ext cx="76327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3064" name="Text Box 8"/>
          <p:cNvSpPr txBox="1">
            <a:spLocks noChangeArrowheads="1"/>
          </p:cNvSpPr>
          <p:nvPr/>
        </p:nvSpPr>
        <p:spPr bwMode="auto">
          <a:xfrm>
            <a:off x="204788" y="3157538"/>
            <a:ext cx="84201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تابع                                                     درنقطه0=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پیوسته نیست.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زیرا تابع                         در نقطه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تعریف نشده است. با وجود این 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30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716338"/>
            <a:ext cx="4465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306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941888"/>
            <a:ext cx="19288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306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5876925"/>
            <a:ext cx="20542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1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1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1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  <p:bldP spid="813064" grpId="0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346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346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593725" y="180975"/>
            <a:ext cx="82994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12. 1. 5 تعریف</a:t>
            </a:r>
            <a:r>
              <a:rPr lang="fa-IR" sz="28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                   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a&lt;b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2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=3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تابعی پیوسته روی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[a,b]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باشد ، آنگاه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یک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خم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    یا      می نامیم. نگاره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یعنی مجموعه را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اثر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مسیر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خم (و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گاه خود خم)و معادلات پارامتری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 [a,b]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معادلات پارامتری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خم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4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125538"/>
            <a:ext cx="14827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700213"/>
            <a:ext cx="3397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700213"/>
            <a:ext cx="3603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4089" name="Text Box 9"/>
          <p:cNvSpPr txBox="1">
            <a:spLocks noChangeArrowheads="1"/>
          </p:cNvSpPr>
          <p:nvPr/>
        </p:nvSpPr>
        <p:spPr bwMode="auto">
          <a:xfrm>
            <a:off x="890588" y="2916238"/>
            <a:ext cx="780573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13.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تابع                       با تعریف :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[-1, 1]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و لذا یک خم در       است. معادلات پارامتری این خم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عبارت اند از :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40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860800"/>
            <a:ext cx="16144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4365625"/>
            <a:ext cx="19304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9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5" y="4941888"/>
            <a:ext cx="3397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9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5949950"/>
            <a:ext cx="37242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1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5" grpId="0"/>
      <p:bldP spid="814089" grpId="0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Text Box 2"/>
          <p:cNvSpPr txBox="1">
            <a:spLocks noChangeArrowheads="1"/>
          </p:cNvSpPr>
          <p:nvPr/>
        </p:nvSpPr>
        <p:spPr bwMode="auto">
          <a:xfrm>
            <a:off x="4656138" y="33655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اثر این خم یا نگا ره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است از: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1638300"/>
            <a:ext cx="51927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1052513"/>
            <a:ext cx="64611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5109" name="Text Box 5"/>
          <p:cNvSpPr txBox="1">
            <a:spLocks noChangeArrowheads="1"/>
          </p:cNvSpPr>
          <p:nvPr/>
        </p:nvSpPr>
        <p:spPr bwMode="auto">
          <a:xfrm>
            <a:off x="4648200" y="2713038"/>
            <a:ext cx="404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شکل زیر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 [-1,1]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رسم کرده ایم.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8175" y="2781300"/>
            <a:ext cx="4535488" cy="3633788"/>
            <a:chOff x="1202" y="1752"/>
            <a:chExt cx="2857" cy="2289"/>
          </a:xfrm>
        </p:grpSpPr>
        <p:sp>
          <p:nvSpPr>
            <p:cNvPr id="404490" name="Line 7"/>
            <p:cNvSpPr>
              <a:spLocks noChangeShapeType="1"/>
            </p:cNvSpPr>
            <p:nvPr/>
          </p:nvSpPr>
          <p:spPr bwMode="auto">
            <a:xfrm flipV="1">
              <a:off x="1202" y="3446"/>
              <a:ext cx="28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4491" name="Line 8"/>
            <p:cNvSpPr>
              <a:spLocks noChangeShapeType="1"/>
            </p:cNvSpPr>
            <p:nvPr/>
          </p:nvSpPr>
          <p:spPr bwMode="auto">
            <a:xfrm flipV="1">
              <a:off x="2245" y="1995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4492" name="Arc 9"/>
            <p:cNvSpPr>
              <a:spLocks/>
            </p:cNvSpPr>
            <p:nvPr/>
          </p:nvSpPr>
          <p:spPr bwMode="auto">
            <a:xfrm flipV="1">
              <a:off x="1296" y="1752"/>
              <a:ext cx="2128" cy="1694"/>
            </a:xfrm>
            <a:custGeom>
              <a:avLst/>
              <a:gdLst>
                <a:gd name="T0" fmla="*/ 938 w 20267"/>
                <a:gd name="T1" fmla="*/ 0 h 19667"/>
                <a:gd name="T2" fmla="*/ 2128 w 20267"/>
                <a:gd name="T3" fmla="*/ 1050 h 19667"/>
                <a:gd name="T4" fmla="*/ 0 w 20267"/>
                <a:gd name="T5" fmla="*/ 1694 h 19667"/>
                <a:gd name="T6" fmla="*/ 0 60000 65536"/>
                <a:gd name="T7" fmla="*/ 0 60000 65536"/>
                <a:gd name="T8" fmla="*/ 0 60000 65536"/>
                <a:gd name="T9" fmla="*/ 0 w 20267"/>
                <a:gd name="T10" fmla="*/ 0 h 19667"/>
                <a:gd name="T11" fmla="*/ 20267 w 20267"/>
                <a:gd name="T12" fmla="*/ 19667 h 196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7" h="19667" fill="none" extrusionOk="0">
                  <a:moveTo>
                    <a:pt x="8931" y="-1"/>
                  </a:moveTo>
                  <a:cubicBezTo>
                    <a:pt x="14187" y="2386"/>
                    <a:pt x="18270" y="6779"/>
                    <a:pt x="20266" y="12196"/>
                  </a:cubicBezTo>
                </a:path>
                <a:path w="20267" h="19667" stroke="0" extrusionOk="0">
                  <a:moveTo>
                    <a:pt x="8931" y="-1"/>
                  </a:moveTo>
                  <a:cubicBezTo>
                    <a:pt x="14187" y="2386"/>
                    <a:pt x="18270" y="6779"/>
                    <a:pt x="20266" y="12196"/>
                  </a:cubicBezTo>
                  <a:lnTo>
                    <a:pt x="0" y="19667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4493" name="Text Box 10"/>
            <p:cNvSpPr txBox="1">
              <a:spLocks noChangeArrowheads="1"/>
            </p:cNvSpPr>
            <p:nvPr/>
          </p:nvSpPr>
          <p:spPr bwMode="auto">
            <a:xfrm>
              <a:off x="3424" y="2312"/>
              <a:ext cx="42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(1,1)</a:t>
              </a:r>
            </a:p>
          </p:txBody>
        </p:sp>
        <p:sp>
          <p:nvSpPr>
            <p:cNvPr id="404494" name="Text Box 11"/>
            <p:cNvSpPr txBox="1">
              <a:spLocks noChangeArrowheads="1"/>
            </p:cNvSpPr>
            <p:nvPr/>
          </p:nvSpPr>
          <p:spPr bwMode="auto">
            <a:xfrm>
              <a:off x="2245" y="3492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(0,0)</a:t>
              </a:r>
            </a:p>
          </p:txBody>
        </p:sp>
        <p:sp>
          <p:nvSpPr>
            <p:cNvPr id="404495" name="Text Box 12"/>
            <p:cNvSpPr txBox="1">
              <a:spLocks noChangeArrowheads="1"/>
            </p:cNvSpPr>
            <p:nvPr/>
          </p:nvSpPr>
          <p:spPr bwMode="auto">
            <a:xfrm>
              <a:off x="1518" y="3791"/>
              <a:ext cx="7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شکل (الف)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4488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4489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1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6" grpId="0"/>
      <p:bldP spid="815109" grpId="0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Text Box 2"/>
          <p:cNvSpPr txBox="1">
            <a:spLocks noChangeArrowheads="1"/>
          </p:cNvSpPr>
          <p:nvPr/>
        </p:nvSpPr>
        <p:spPr bwMode="auto">
          <a:xfrm>
            <a:off x="457200" y="288925"/>
            <a:ext cx="8167688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وقتی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1- تا 0 افزایش می یابد ، نقطه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اثر خم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از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(1, 1)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(0و0)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یک بار می پیماید.همچنین وقتی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از 0 تا 1 افزایش یابد نقطه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(x,y)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اثر خم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(0,0)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(1,1)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مجدداً طی می کنند. بنابراین هریک از دسته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معادلات پارامتری خم واحدی هستند. در شکل (ب)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خم مذکور با معـادلات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پارامتری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ودر شکل (پ) خم مذکور با معادلات پارامتری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نشــان داده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شده اند.در این شکل ها پیکانها جهت حرکت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روی خم را نشــان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دهند.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565400"/>
            <a:ext cx="38211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429000"/>
            <a:ext cx="360045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6133" name="Text Box 5"/>
          <p:cNvSpPr txBox="1">
            <a:spLocks noChangeArrowheads="1"/>
          </p:cNvSpPr>
          <p:nvPr/>
        </p:nvSpPr>
        <p:spPr bwMode="auto">
          <a:xfrm>
            <a:off x="7759700" y="249713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16134" name="Text Box 6"/>
          <p:cNvSpPr txBox="1">
            <a:spLocks noChangeArrowheads="1"/>
          </p:cNvSpPr>
          <p:nvPr/>
        </p:nvSpPr>
        <p:spPr bwMode="auto">
          <a:xfrm>
            <a:off x="7656513" y="3432175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551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551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1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0" grpId="0"/>
      <p:bldP spid="816133" grpId="0"/>
      <p:bldP spid="816134" grpId="0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80975" y="1027113"/>
            <a:ext cx="4386263" cy="4527550"/>
            <a:chOff x="-114" y="647"/>
            <a:chExt cx="2763" cy="2852"/>
          </a:xfrm>
        </p:grpSpPr>
        <p:sp>
          <p:nvSpPr>
            <p:cNvPr id="406539" name="Line 3"/>
            <p:cNvSpPr>
              <a:spLocks noChangeShapeType="1"/>
            </p:cNvSpPr>
            <p:nvPr/>
          </p:nvSpPr>
          <p:spPr bwMode="auto">
            <a:xfrm flipV="1">
              <a:off x="291" y="2341"/>
              <a:ext cx="23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6540" name="Line 4"/>
            <p:cNvSpPr>
              <a:spLocks noChangeShapeType="1"/>
            </p:cNvSpPr>
            <p:nvPr/>
          </p:nvSpPr>
          <p:spPr bwMode="auto">
            <a:xfrm flipV="1">
              <a:off x="835" y="890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6541" name="Arc 5"/>
            <p:cNvSpPr>
              <a:spLocks/>
            </p:cNvSpPr>
            <p:nvPr/>
          </p:nvSpPr>
          <p:spPr bwMode="auto">
            <a:xfrm flipV="1">
              <a:off x="-114" y="647"/>
              <a:ext cx="2128" cy="1694"/>
            </a:xfrm>
            <a:custGeom>
              <a:avLst/>
              <a:gdLst>
                <a:gd name="T0" fmla="*/ 938 w 20267"/>
                <a:gd name="T1" fmla="*/ 0 h 19667"/>
                <a:gd name="T2" fmla="*/ 2128 w 20267"/>
                <a:gd name="T3" fmla="*/ 1050 h 19667"/>
                <a:gd name="T4" fmla="*/ 0 w 20267"/>
                <a:gd name="T5" fmla="*/ 1694 h 19667"/>
                <a:gd name="T6" fmla="*/ 0 60000 65536"/>
                <a:gd name="T7" fmla="*/ 0 60000 65536"/>
                <a:gd name="T8" fmla="*/ 0 60000 65536"/>
                <a:gd name="T9" fmla="*/ 0 w 20267"/>
                <a:gd name="T10" fmla="*/ 0 h 19667"/>
                <a:gd name="T11" fmla="*/ 20267 w 20267"/>
                <a:gd name="T12" fmla="*/ 19667 h 196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7" h="19667" fill="none" extrusionOk="0">
                  <a:moveTo>
                    <a:pt x="8931" y="-1"/>
                  </a:moveTo>
                  <a:cubicBezTo>
                    <a:pt x="14187" y="2386"/>
                    <a:pt x="18270" y="6779"/>
                    <a:pt x="20266" y="12196"/>
                  </a:cubicBezTo>
                </a:path>
                <a:path w="20267" h="19667" stroke="0" extrusionOk="0">
                  <a:moveTo>
                    <a:pt x="8931" y="-1"/>
                  </a:moveTo>
                  <a:cubicBezTo>
                    <a:pt x="14187" y="2386"/>
                    <a:pt x="18270" y="6779"/>
                    <a:pt x="20266" y="12196"/>
                  </a:cubicBezTo>
                  <a:lnTo>
                    <a:pt x="0" y="19667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6542" name="Text Box 6"/>
            <p:cNvSpPr txBox="1">
              <a:spLocks noChangeArrowheads="1"/>
            </p:cNvSpPr>
            <p:nvPr/>
          </p:nvSpPr>
          <p:spPr bwMode="auto">
            <a:xfrm>
              <a:off x="2014" y="1207"/>
              <a:ext cx="42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(1,1)</a:t>
              </a:r>
            </a:p>
          </p:txBody>
        </p:sp>
        <p:sp>
          <p:nvSpPr>
            <p:cNvPr id="406543" name="Text Box 7"/>
            <p:cNvSpPr txBox="1">
              <a:spLocks noChangeArrowheads="1"/>
            </p:cNvSpPr>
            <p:nvPr/>
          </p:nvSpPr>
          <p:spPr bwMode="auto">
            <a:xfrm>
              <a:off x="835" y="2387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(0,0)</a:t>
              </a:r>
            </a:p>
          </p:txBody>
        </p:sp>
        <p:sp>
          <p:nvSpPr>
            <p:cNvPr id="406544" name="Text Box 8"/>
            <p:cNvSpPr txBox="1">
              <a:spLocks noChangeArrowheads="1"/>
            </p:cNvSpPr>
            <p:nvPr/>
          </p:nvSpPr>
          <p:spPr bwMode="auto">
            <a:xfrm>
              <a:off x="657" y="3249"/>
              <a:ext cx="7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شکل (ب)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06545" name="Line 9"/>
            <p:cNvSpPr>
              <a:spLocks noChangeShapeType="1"/>
            </p:cNvSpPr>
            <p:nvPr/>
          </p:nvSpPr>
          <p:spPr bwMode="auto">
            <a:xfrm flipV="1">
              <a:off x="1474" y="1933"/>
              <a:ext cx="45" cy="4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289425" y="1019175"/>
            <a:ext cx="4386263" cy="4462463"/>
            <a:chOff x="2702" y="642"/>
            <a:chExt cx="2763" cy="2811"/>
          </a:xfrm>
        </p:grpSpPr>
        <p:sp>
          <p:nvSpPr>
            <p:cNvPr id="406532" name="Line 11"/>
            <p:cNvSpPr>
              <a:spLocks noChangeShapeType="1"/>
            </p:cNvSpPr>
            <p:nvPr/>
          </p:nvSpPr>
          <p:spPr bwMode="auto">
            <a:xfrm flipV="1">
              <a:off x="2880" y="2336"/>
              <a:ext cx="25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6533" name="Line 12"/>
            <p:cNvSpPr>
              <a:spLocks noChangeShapeType="1"/>
            </p:cNvSpPr>
            <p:nvPr/>
          </p:nvSpPr>
          <p:spPr bwMode="auto">
            <a:xfrm flipV="1">
              <a:off x="3651" y="885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6534" name="Arc 13"/>
            <p:cNvSpPr>
              <a:spLocks/>
            </p:cNvSpPr>
            <p:nvPr/>
          </p:nvSpPr>
          <p:spPr bwMode="auto">
            <a:xfrm flipV="1">
              <a:off x="2702" y="642"/>
              <a:ext cx="2128" cy="1694"/>
            </a:xfrm>
            <a:custGeom>
              <a:avLst/>
              <a:gdLst>
                <a:gd name="T0" fmla="*/ 938 w 20267"/>
                <a:gd name="T1" fmla="*/ 0 h 19667"/>
                <a:gd name="T2" fmla="*/ 2128 w 20267"/>
                <a:gd name="T3" fmla="*/ 1050 h 19667"/>
                <a:gd name="T4" fmla="*/ 0 w 20267"/>
                <a:gd name="T5" fmla="*/ 1694 h 19667"/>
                <a:gd name="T6" fmla="*/ 0 60000 65536"/>
                <a:gd name="T7" fmla="*/ 0 60000 65536"/>
                <a:gd name="T8" fmla="*/ 0 60000 65536"/>
                <a:gd name="T9" fmla="*/ 0 w 20267"/>
                <a:gd name="T10" fmla="*/ 0 h 19667"/>
                <a:gd name="T11" fmla="*/ 20267 w 20267"/>
                <a:gd name="T12" fmla="*/ 19667 h 196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7" h="19667" fill="none" extrusionOk="0">
                  <a:moveTo>
                    <a:pt x="8931" y="-1"/>
                  </a:moveTo>
                  <a:cubicBezTo>
                    <a:pt x="14187" y="2386"/>
                    <a:pt x="18270" y="6779"/>
                    <a:pt x="20266" y="12196"/>
                  </a:cubicBezTo>
                </a:path>
                <a:path w="20267" h="19667" stroke="0" extrusionOk="0">
                  <a:moveTo>
                    <a:pt x="8931" y="-1"/>
                  </a:moveTo>
                  <a:cubicBezTo>
                    <a:pt x="14187" y="2386"/>
                    <a:pt x="18270" y="6779"/>
                    <a:pt x="20266" y="12196"/>
                  </a:cubicBezTo>
                  <a:lnTo>
                    <a:pt x="0" y="19667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6535" name="Text Box 14"/>
            <p:cNvSpPr txBox="1">
              <a:spLocks noChangeArrowheads="1"/>
            </p:cNvSpPr>
            <p:nvPr/>
          </p:nvSpPr>
          <p:spPr bwMode="auto">
            <a:xfrm>
              <a:off x="4830" y="1202"/>
              <a:ext cx="42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(1,1)</a:t>
              </a:r>
            </a:p>
          </p:txBody>
        </p:sp>
        <p:sp>
          <p:nvSpPr>
            <p:cNvPr id="406536" name="Text Box 15"/>
            <p:cNvSpPr txBox="1">
              <a:spLocks noChangeArrowheads="1"/>
            </p:cNvSpPr>
            <p:nvPr/>
          </p:nvSpPr>
          <p:spPr bwMode="auto">
            <a:xfrm>
              <a:off x="3651" y="2382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(0,0)</a:t>
              </a:r>
            </a:p>
          </p:txBody>
        </p:sp>
        <p:sp>
          <p:nvSpPr>
            <p:cNvPr id="406537" name="Text Box 16"/>
            <p:cNvSpPr txBox="1">
              <a:spLocks noChangeArrowheads="1"/>
            </p:cNvSpPr>
            <p:nvPr/>
          </p:nvSpPr>
          <p:spPr bwMode="auto">
            <a:xfrm>
              <a:off x="3716" y="3203"/>
              <a:ext cx="6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شکل (پ)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06538" name="Line 17"/>
            <p:cNvSpPr>
              <a:spLocks noChangeShapeType="1"/>
            </p:cNvSpPr>
            <p:nvPr/>
          </p:nvSpPr>
          <p:spPr bwMode="auto">
            <a:xfrm flipH="1">
              <a:off x="4377" y="1842"/>
              <a:ext cx="45" cy="4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756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756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18181" name="Text Box 5"/>
          <p:cNvSpPr txBox="1">
            <a:spLocks noChangeArrowheads="1"/>
          </p:cNvSpPr>
          <p:nvPr/>
        </p:nvSpPr>
        <p:spPr bwMode="auto">
          <a:xfrm>
            <a:off x="6375400" y="-26988"/>
            <a:ext cx="23209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اثر خم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مشخص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18182" name="Text Box 6"/>
          <p:cNvSpPr txBox="1">
            <a:spLocks noChangeArrowheads="1"/>
          </p:cNvSpPr>
          <p:nvPr/>
        </p:nvSpPr>
        <p:spPr bwMode="auto">
          <a:xfrm>
            <a:off x="682625" y="1868488"/>
            <a:ext cx="809942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 بر تعریف ، اثر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عبارتست از: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پس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f(A)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روی استوانه                  قرار دارد. چون به ازای هر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x=cosh2t &gt;0</a:t>
            </a:r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پس برای ترسیم استوانه مذکور تنها شاخه ای از هذلولی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در نظر می گیریم که مختص اول هر نقطه آن مثبت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81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855663"/>
            <a:ext cx="403225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81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949575"/>
            <a:ext cx="443706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81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4288" y="3505200"/>
            <a:ext cx="34591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81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084763"/>
            <a:ext cx="13589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818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149725"/>
            <a:ext cx="12160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8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1" grpId="0"/>
      <p:bldP spid="818182" grpId="0"/>
    </p:bld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Text Box 2"/>
          <p:cNvSpPr txBox="1">
            <a:spLocks noChangeArrowheads="1"/>
          </p:cNvSpPr>
          <p:nvPr/>
        </p:nvSpPr>
        <p:spPr bwMode="auto">
          <a:xfrm>
            <a:off x="628650" y="407988"/>
            <a:ext cx="8067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شکل زیر قسمتی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f(R)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اثر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روی قسمتی استوانه                رارسم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کرده ایم.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19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76250"/>
            <a:ext cx="12160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1188" y="1700213"/>
            <a:ext cx="8135937" cy="4827587"/>
            <a:chOff x="340" y="616"/>
            <a:chExt cx="5125" cy="3041"/>
          </a:xfrm>
        </p:grpSpPr>
        <p:sp>
          <p:nvSpPr>
            <p:cNvPr id="408584" name="Line 5"/>
            <p:cNvSpPr>
              <a:spLocks noChangeShapeType="1"/>
            </p:cNvSpPr>
            <p:nvPr/>
          </p:nvSpPr>
          <p:spPr bwMode="auto">
            <a:xfrm>
              <a:off x="2608" y="2251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585" name="Line 6"/>
            <p:cNvSpPr>
              <a:spLocks noChangeShapeType="1"/>
            </p:cNvSpPr>
            <p:nvPr/>
          </p:nvSpPr>
          <p:spPr bwMode="auto">
            <a:xfrm flipH="1">
              <a:off x="884" y="2251"/>
              <a:ext cx="1679" cy="95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586" name="Line 7"/>
            <p:cNvSpPr>
              <a:spLocks noChangeShapeType="1"/>
            </p:cNvSpPr>
            <p:nvPr/>
          </p:nvSpPr>
          <p:spPr bwMode="auto">
            <a:xfrm flipV="1">
              <a:off x="2608" y="709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587" name="Line 8"/>
            <p:cNvSpPr>
              <a:spLocks noChangeShapeType="1"/>
            </p:cNvSpPr>
            <p:nvPr/>
          </p:nvSpPr>
          <p:spPr bwMode="auto">
            <a:xfrm>
              <a:off x="2608" y="2251"/>
              <a:ext cx="1905" cy="14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588" name="Line 9"/>
            <p:cNvSpPr>
              <a:spLocks noChangeShapeType="1"/>
            </p:cNvSpPr>
            <p:nvPr/>
          </p:nvSpPr>
          <p:spPr bwMode="auto">
            <a:xfrm flipH="1">
              <a:off x="1519" y="2296"/>
              <a:ext cx="1043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589" name="Line 10"/>
            <p:cNvSpPr>
              <a:spLocks noChangeShapeType="1"/>
            </p:cNvSpPr>
            <p:nvPr/>
          </p:nvSpPr>
          <p:spPr bwMode="auto">
            <a:xfrm flipV="1">
              <a:off x="1927" y="1026"/>
              <a:ext cx="0" cy="154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590" name="Line 11"/>
            <p:cNvSpPr>
              <a:spLocks noChangeShapeType="1"/>
            </p:cNvSpPr>
            <p:nvPr/>
          </p:nvSpPr>
          <p:spPr bwMode="auto">
            <a:xfrm flipV="1">
              <a:off x="3107" y="1797"/>
              <a:ext cx="0" cy="86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591" name="Arc 12"/>
            <p:cNvSpPr>
              <a:spLocks/>
            </p:cNvSpPr>
            <p:nvPr/>
          </p:nvSpPr>
          <p:spPr bwMode="auto">
            <a:xfrm rot="13229758" flipV="1">
              <a:off x="1882" y="663"/>
              <a:ext cx="1225" cy="1089"/>
            </a:xfrm>
            <a:custGeom>
              <a:avLst/>
              <a:gdLst>
                <a:gd name="T0" fmla="*/ 0 w 21600"/>
                <a:gd name="T1" fmla="*/ 0 h 21600"/>
                <a:gd name="T2" fmla="*/ 1225 w 21600"/>
                <a:gd name="T3" fmla="*/ 1089 h 21600"/>
                <a:gd name="T4" fmla="*/ 0 w 21600"/>
                <a:gd name="T5" fmla="*/ 108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8592" name="Arc 13"/>
            <p:cNvSpPr>
              <a:spLocks/>
            </p:cNvSpPr>
            <p:nvPr/>
          </p:nvSpPr>
          <p:spPr bwMode="auto">
            <a:xfrm rot="13229758" flipV="1">
              <a:off x="1869" y="2290"/>
              <a:ext cx="1224" cy="1132"/>
            </a:xfrm>
            <a:custGeom>
              <a:avLst/>
              <a:gdLst>
                <a:gd name="T0" fmla="*/ 0 w 21457"/>
                <a:gd name="T1" fmla="*/ 0 h 21600"/>
                <a:gd name="T2" fmla="*/ 1224 w 21457"/>
                <a:gd name="T3" fmla="*/ 1002 h 21600"/>
                <a:gd name="T4" fmla="*/ 0 w 21457"/>
                <a:gd name="T5" fmla="*/ 1132 h 21600"/>
                <a:gd name="T6" fmla="*/ 0 60000 65536"/>
                <a:gd name="T7" fmla="*/ 0 60000 65536"/>
                <a:gd name="T8" fmla="*/ 0 60000 65536"/>
                <a:gd name="T9" fmla="*/ 0 w 21457"/>
                <a:gd name="T10" fmla="*/ 0 h 21600"/>
                <a:gd name="T11" fmla="*/ 21457 w 214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57" h="21600" fill="none" extrusionOk="0">
                  <a:moveTo>
                    <a:pt x="-1" y="0"/>
                  </a:moveTo>
                  <a:cubicBezTo>
                    <a:pt x="10969" y="0"/>
                    <a:pt x="20197" y="8222"/>
                    <a:pt x="21457" y="19119"/>
                  </a:cubicBezTo>
                </a:path>
                <a:path w="21457" h="21600" stroke="0" extrusionOk="0">
                  <a:moveTo>
                    <a:pt x="-1" y="0"/>
                  </a:moveTo>
                  <a:cubicBezTo>
                    <a:pt x="10969" y="0"/>
                    <a:pt x="20197" y="8222"/>
                    <a:pt x="21457" y="191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8593" name="Text Box 14"/>
            <p:cNvSpPr txBox="1">
              <a:spLocks noChangeArrowheads="1"/>
            </p:cNvSpPr>
            <p:nvPr/>
          </p:nvSpPr>
          <p:spPr bwMode="auto">
            <a:xfrm>
              <a:off x="4241" y="1344"/>
              <a:ext cx="5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استوانه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pic>
          <p:nvPicPr>
            <p:cNvPr id="408594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2" y="1389"/>
              <a:ext cx="59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8595" name="Text Box 16"/>
            <p:cNvSpPr txBox="1">
              <a:spLocks noChangeArrowheads="1"/>
            </p:cNvSpPr>
            <p:nvPr/>
          </p:nvSpPr>
          <p:spPr bwMode="auto">
            <a:xfrm>
              <a:off x="1608" y="306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08596" name="Text Box 17"/>
            <p:cNvSpPr txBox="1">
              <a:spLocks noChangeArrowheads="1"/>
            </p:cNvSpPr>
            <p:nvPr/>
          </p:nvSpPr>
          <p:spPr bwMode="auto">
            <a:xfrm>
              <a:off x="2388" y="616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408597" name="Text Box 18"/>
            <p:cNvSpPr txBox="1">
              <a:spLocks noChangeArrowheads="1"/>
            </p:cNvSpPr>
            <p:nvPr/>
          </p:nvSpPr>
          <p:spPr bwMode="auto">
            <a:xfrm>
              <a:off x="4602" y="200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08598" name="Text Box 19"/>
            <p:cNvSpPr txBox="1">
              <a:spLocks noChangeArrowheads="1"/>
            </p:cNvSpPr>
            <p:nvPr/>
          </p:nvSpPr>
          <p:spPr bwMode="auto">
            <a:xfrm>
              <a:off x="2308" y="2564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B Nazanin" pitchFamily="2" charset="-78"/>
                </a:rPr>
                <a:t>(1, 0, 0)</a:t>
              </a:r>
            </a:p>
          </p:txBody>
        </p:sp>
        <p:sp>
          <p:nvSpPr>
            <p:cNvPr id="408599" name="Text Box 20"/>
            <p:cNvSpPr txBox="1">
              <a:spLocks noChangeArrowheads="1"/>
            </p:cNvSpPr>
            <p:nvPr/>
          </p:nvSpPr>
          <p:spPr bwMode="auto">
            <a:xfrm>
              <a:off x="2363" y="190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408600" name="Text Box 21"/>
            <p:cNvSpPr txBox="1">
              <a:spLocks noChangeArrowheads="1"/>
            </p:cNvSpPr>
            <p:nvPr/>
          </p:nvSpPr>
          <p:spPr bwMode="auto">
            <a:xfrm>
              <a:off x="3871" y="3004"/>
              <a:ext cx="15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یکی از مجانب های هذلولی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08601" name="Text Box 22"/>
            <p:cNvSpPr txBox="1">
              <a:spLocks noChangeArrowheads="1"/>
            </p:cNvSpPr>
            <p:nvPr/>
          </p:nvSpPr>
          <p:spPr bwMode="auto">
            <a:xfrm>
              <a:off x="884" y="2205"/>
              <a:ext cx="5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هذلولی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pic>
          <p:nvPicPr>
            <p:cNvPr id="408602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2251"/>
              <a:ext cx="59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8603" name="Line 24"/>
            <p:cNvSpPr>
              <a:spLocks noChangeShapeType="1"/>
            </p:cNvSpPr>
            <p:nvPr/>
          </p:nvSpPr>
          <p:spPr bwMode="auto">
            <a:xfrm>
              <a:off x="1429" y="2432"/>
              <a:ext cx="589" cy="272"/>
            </a:xfrm>
            <a:prstGeom prst="line">
              <a:avLst/>
            </a:prstGeom>
            <a:noFill/>
            <a:ln w="9525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604" name="Line 25"/>
            <p:cNvSpPr>
              <a:spLocks noChangeShapeType="1"/>
            </p:cNvSpPr>
            <p:nvPr/>
          </p:nvSpPr>
          <p:spPr bwMode="auto">
            <a:xfrm flipH="1">
              <a:off x="2880" y="1525"/>
              <a:ext cx="862" cy="272"/>
            </a:xfrm>
            <a:prstGeom prst="line">
              <a:avLst/>
            </a:prstGeom>
            <a:noFill/>
            <a:ln w="9525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605" name="Line 26"/>
            <p:cNvSpPr>
              <a:spLocks noChangeShapeType="1"/>
            </p:cNvSpPr>
            <p:nvPr/>
          </p:nvSpPr>
          <p:spPr bwMode="auto">
            <a:xfrm flipV="1">
              <a:off x="3107" y="1071"/>
              <a:ext cx="0" cy="59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8606" name="Arc 27"/>
            <p:cNvSpPr>
              <a:spLocks/>
            </p:cNvSpPr>
            <p:nvPr/>
          </p:nvSpPr>
          <p:spPr bwMode="auto">
            <a:xfrm rot="11586065" flipV="1">
              <a:off x="2334" y="2250"/>
              <a:ext cx="2128" cy="816"/>
            </a:xfrm>
            <a:custGeom>
              <a:avLst/>
              <a:gdLst>
                <a:gd name="T0" fmla="*/ 976 w 20267"/>
                <a:gd name="T1" fmla="*/ 0 h 19497"/>
                <a:gd name="T2" fmla="*/ 2128 w 20267"/>
                <a:gd name="T3" fmla="*/ 503 h 19497"/>
                <a:gd name="T4" fmla="*/ 0 w 20267"/>
                <a:gd name="T5" fmla="*/ 816 h 19497"/>
                <a:gd name="T6" fmla="*/ 0 60000 65536"/>
                <a:gd name="T7" fmla="*/ 0 60000 65536"/>
                <a:gd name="T8" fmla="*/ 0 60000 65536"/>
                <a:gd name="T9" fmla="*/ 0 w 20267"/>
                <a:gd name="T10" fmla="*/ 0 h 19497"/>
                <a:gd name="T11" fmla="*/ 20267 w 20267"/>
                <a:gd name="T12" fmla="*/ 19497 h 194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7" h="19497" fill="none" extrusionOk="0">
                  <a:moveTo>
                    <a:pt x="9296" y="-1"/>
                  </a:moveTo>
                  <a:cubicBezTo>
                    <a:pt x="14381" y="2424"/>
                    <a:pt x="18318" y="6739"/>
                    <a:pt x="20266" y="12026"/>
                  </a:cubicBezTo>
                </a:path>
                <a:path w="20267" h="19497" stroke="0" extrusionOk="0">
                  <a:moveTo>
                    <a:pt x="9296" y="-1"/>
                  </a:moveTo>
                  <a:cubicBezTo>
                    <a:pt x="14381" y="2424"/>
                    <a:pt x="18318" y="6739"/>
                    <a:pt x="20266" y="12026"/>
                  </a:cubicBezTo>
                  <a:lnTo>
                    <a:pt x="0" y="19497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8607" name="Arc 28"/>
            <p:cNvSpPr>
              <a:spLocks/>
            </p:cNvSpPr>
            <p:nvPr/>
          </p:nvSpPr>
          <p:spPr bwMode="auto">
            <a:xfrm rot="11586065" flipV="1">
              <a:off x="2736" y="2262"/>
              <a:ext cx="1726" cy="851"/>
            </a:xfrm>
            <a:custGeom>
              <a:avLst/>
              <a:gdLst>
                <a:gd name="T0" fmla="*/ 767 w 16441"/>
                <a:gd name="T1" fmla="*/ 0 h 20328"/>
                <a:gd name="T2" fmla="*/ 1726 w 16441"/>
                <a:gd name="T3" fmla="*/ 265 h 20328"/>
                <a:gd name="T4" fmla="*/ 0 w 16441"/>
                <a:gd name="T5" fmla="*/ 851 h 20328"/>
                <a:gd name="T6" fmla="*/ 0 60000 65536"/>
                <a:gd name="T7" fmla="*/ 0 60000 65536"/>
                <a:gd name="T8" fmla="*/ 0 60000 65536"/>
                <a:gd name="T9" fmla="*/ 0 w 16441"/>
                <a:gd name="T10" fmla="*/ 0 h 20328"/>
                <a:gd name="T11" fmla="*/ 16441 w 16441"/>
                <a:gd name="T12" fmla="*/ 20328 h 20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41" h="20328" fill="none" extrusionOk="0">
                  <a:moveTo>
                    <a:pt x="7302" y="-1"/>
                  </a:moveTo>
                  <a:cubicBezTo>
                    <a:pt x="10847" y="1273"/>
                    <a:pt x="13997" y="3451"/>
                    <a:pt x="16441" y="6318"/>
                  </a:cubicBezTo>
                </a:path>
                <a:path w="16441" h="20328" stroke="0" extrusionOk="0">
                  <a:moveTo>
                    <a:pt x="7302" y="-1"/>
                  </a:moveTo>
                  <a:cubicBezTo>
                    <a:pt x="10847" y="1273"/>
                    <a:pt x="13997" y="3451"/>
                    <a:pt x="16441" y="6318"/>
                  </a:cubicBezTo>
                  <a:lnTo>
                    <a:pt x="0" y="2032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8608" name="Text Box 29"/>
            <p:cNvSpPr txBox="1">
              <a:spLocks noChangeArrowheads="1"/>
            </p:cNvSpPr>
            <p:nvPr/>
          </p:nvSpPr>
          <p:spPr bwMode="auto">
            <a:xfrm>
              <a:off x="3191" y="2295"/>
              <a:ext cx="3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f(R)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8582" name="Rectangle 3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8583" name="Rectangle 3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2" grpId="0"/>
    </p:bld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 Box 2"/>
          <p:cNvSpPr txBox="1">
            <a:spLocks noChangeArrowheads="1"/>
          </p:cNvSpPr>
          <p:nvPr/>
        </p:nvSpPr>
        <p:spPr bwMode="auto">
          <a:xfrm>
            <a:off x="1423988" y="169863"/>
            <a:ext cx="7056437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15.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قسمتی از خم فصل مشترک رویه های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ب)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که در یک هشتم اول دستگاه مختصات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xyz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رسم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20227" name="Text Box 3"/>
          <p:cNvSpPr txBox="1">
            <a:spLocks noChangeArrowheads="1"/>
          </p:cNvSpPr>
          <p:nvPr/>
        </p:nvSpPr>
        <p:spPr bwMode="auto">
          <a:xfrm>
            <a:off x="536575" y="3267075"/>
            <a:ext cx="801528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 تعریف یک هشتم اول دستگاه 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xyz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مجموعه نقاط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(x,y,z)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که                          .خم مورد نظر از تلاقی استوانه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کره زیر به دست می آید.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484313"/>
            <a:ext cx="14303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133600"/>
            <a:ext cx="17653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3775" y="4724400"/>
            <a:ext cx="21701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229225"/>
            <a:ext cx="17399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165850"/>
            <a:ext cx="17653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09610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611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2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2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2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6" grpId="0"/>
      <p:bldP spid="820227" grpId="0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Text Box 2"/>
          <p:cNvSpPr txBox="1">
            <a:spLocks noChangeArrowheads="1"/>
          </p:cNvSpPr>
          <p:nvPr/>
        </p:nvSpPr>
        <p:spPr bwMode="auto">
          <a:xfrm>
            <a:off x="1201738" y="336550"/>
            <a:ext cx="742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شکل زیر این خم را با تعویض نقش محور های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رسم کرده ایم.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9250" y="1557338"/>
            <a:ext cx="8931275" cy="4298950"/>
            <a:chOff x="1200" y="571"/>
            <a:chExt cx="5626" cy="2708"/>
          </a:xfrm>
        </p:grpSpPr>
        <p:sp>
          <p:nvSpPr>
            <p:cNvPr id="410631" name="Line 4"/>
            <p:cNvSpPr>
              <a:spLocks noChangeShapeType="1"/>
            </p:cNvSpPr>
            <p:nvPr/>
          </p:nvSpPr>
          <p:spPr bwMode="auto">
            <a:xfrm>
              <a:off x="2789" y="2205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0632" name="Line 5"/>
            <p:cNvSpPr>
              <a:spLocks noChangeShapeType="1"/>
            </p:cNvSpPr>
            <p:nvPr/>
          </p:nvSpPr>
          <p:spPr bwMode="auto">
            <a:xfrm flipH="1">
              <a:off x="1292" y="2205"/>
              <a:ext cx="1497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0633" name="Line 6"/>
            <p:cNvSpPr>
              <a:spLocks noChangeShapeType="1"/>
            </p:cNvSpPr>
            <p:nvPr/>
          </p:nvSpPr>
          <p:spPr bwMode="auto">
            <a:xfrm flipV="1">
              <a:off x="2789" y="618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0634" name="Arc 7"/>
            <p:cNvSpPr>
              <a:spLocks/>
            </p:cNvSpPr>
            <p:nvPr/>
          </p:nvSpPr>
          <p:spPr bwMode="auto">
            <a:xfrm rot="3143028" flipH="1">
              <a:off x="1554" y="1090"/>
              <a:ext cx="2214" cy="2163"/>
            </a:xfrm>
            <a:custGeom>
              <a:avLst/>
              <a:gdLst>
                <a:gd name="T0" fmla="*/ 1244 w 43200"/>
                <a:gd name="T1" fmla="*/ 2 h 43073"/>
                <a:gd name="T2" fmla="*/ 987 w 43200"/>
                <a:gd name="T3" fmla="*/ 0 h 43073"/>
                <a:gd name="T4" fmla="*/ 1107 w 43200"/>
                <a:gd name="T5" fmla="*/ 1078 h 4307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73"/>
                <a:gd name="T11" fmla="*/ 43200 w 43200"/>
                <a:gd name="T12" fmla="*/ 43073 h 430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73" fill="none" extrusionOk="0">
                  <a:moveTo>
                    <a:pt x="24266" y="38"/>
                  </a:moveTo>
                  <a:cubicBezTo>
                    <a:pt x="35081" y="1383"/>
                    <a:pt x="43200" y="10574"/>
                    <a:pt x="43200" y="21473"/>
                  </a:cubicBezTo>
                  <a:cubicBezTo>
                    <a:pt x="43200" y="33402"/>
                    <a:pt x="33529" y="43073"/>
                    <a:pt x="21600" y="43073"/>
                  </a:cubicBezTo>
                  <a:cubicBezTo>
                    <a:pt x="9670" y="43073"/>
                    <a:pt x="0" y="33402"/>
                    <a:pt x="0" y="21473"/>
                  </a:cubicBezTo>
                  <a:cubicBezTo>
                    <a:pt x="-1" y="10449"/>
                    <a:pt x="8300" y="1194"/>
                    <a:pt x="19259" y="0"/>
                  </a:cubicBezTo>
                </a:path>
                <a:path w="43200" h="43073" stroke="0" extrusionOk="0">
                  <a:moveTo>
                    <a:pt x="24266" y="38"/>
                  </a:moveTo>
                  <a:cubicBezTo>
                    <a:pt x="35081" y="1383"/>
                    <a:pt x="43200" y="10574"/>
                    <a:pt x="43200" y="21473"/>
                  </a:cubicBezTo>
                  <a:cubicBezTo>
                    <a:pt x="43200" y="33402"/>
                    <a:pt x="33529" y="43073"/>
                    <a:pt x="21600" y="43073"/>
                  </a:cubicBezTo>
                  <a:cubicBezTo>
                    <a:pt x="9670" y="43073"/>
                    <a:pt x="0" y="33402"/>
                    <a:pt x="0" y="21473"/>
                  </a:cubicBezTo>
                  <a:cubicBezTo>
                    <a:pt x="-1" y="10449"/>
                    <a:pt x="8300" y="1194"/>
                    <a:pt x="19259" y="0"/>
                  </a:cubicBezTo>
                  <a:lnTo>
                    <a:pt x="21600" y="21473"/>
                  </a:lnTo>
                  <a:close/>
                </a:path>
              </a:pathLst>
            </a:custGeom>
            <a:noFill/>
            <a:ln w="28575">
              <a:solidFill>
                <a:srgbClr val="FA6306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10635" name="Arc 8"/>
            <p:cNvSpPr>
              <a:spLocks/>
            </p:cNvSpPr>
            <p:nvPr/>
          </p:nvSpPr>
          <p:spPr bwMode="auto">
            <a:xfrm rot="16200000" flipH="1">
              <a:off x="2416" y="1249"/>
              <a:ext cx="443" cy="1724"/>
            </a:xfrm>
            <a:custGeom>
              <a:avLst/>
              <a:gdLst>
                <a:gd name="T0" fmla="*/ 169 w 21600"/>
                <a:gd name="T1" fmla="*/ 1724 h 38008"/>
                <a:gd name="T2" fmla="*/ 344 w 21600"/>
                <a:gd name="T3" fmla="*/ 0 h 38008"/>
                <a:gd name="T4" fmla="*/ 443 w 21600"/>
                <a:gd name="T5" fmla="*/ 955 h 3800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008"/>
                <a:gd name="T11" fmla="*/ 21600 w 21600"/>
                <a:gd name="T12" fmla="*/ 38008 h 38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008" fill="none" extrusionOk="0">
                  <a:moveTo>
                    <a:pt x="8216" y="38008"/>
                  </a:moveTo>
                  <a:cubicBezTo>
                    <a:pt x="3027" y="33912"/>
                    <a:pt x="0" y="27665"/>
                    <a:pt x="0" y="21054"/>
                  </a:cubicBezTo>
                  <a:cubicBezTo>
                    <a:pt x="-1" y="10983"/>
                    <a:pt x="6959" y="2248"/>
                    <a:pt x="16775" y="-1"/>
                  </a:cubicBezTo>
                </a:path>
                <a:path w="21600" h="38008" stroke="0" extrusionOk="0">
                  <a:moveTo>
                    <a:pt x="8216" y="38008"/>
                  </a:moveTo>
                  <a:cubicBezTo>
                    <a:pt x="3027" y="33912"/>
                    <a:pt x="0" y="27665"/>
                    <a:pt x="0" y="21054"/>
                  </a:cubicBezTo>
                  <a:cubicBezTo>
                    <a:pt x="-1" y="10983"/>
                    <a:pt x="6959" y="2248"/>
                    <a:pt x="16775" y="-1"/>
                  </a:cubicBezTo>
                  <a:lnTo>
                    <a:pt x="21600" y="21054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0636" name="Arc 9"/>
            <p:cNvSpPr>
              <a:spLocks/>
            </p:cNvSpPr>
            <p:nvPr/>
          </p:nvSpPr>
          <p:spPr bwMode="auto">
            <a:xfrm rot="16200000" flipH="1">
              <a:off x="2519" y="1387"/>
              <a:ext cx="493" cy="1950"/>
            </a:xfrm>
            <a:custGeom>
              <a:avLst/>
              <a:gdLst>
                <a:gd name="T0" fmla="*/ 141 w 21600"/>
                <a:gd name="T1" fmla="*/ 0 h 42005"/>
                <a:gd name="T2" fmla="*/ 80 w 21600"/>
                <a:gd name="T3" fmla="*/ 1950 h 42005"/>
                <a:gd name="T4" fmla="*/ 0 w 21600"/>
                <a:gd name="T5" fmla="*/ 961 h 420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05"/>
                <a:gd name="T11" fmla="*/ 21600 w 21600"/>
                <a:gd name="T12" fmla="*/ 42005 h 420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05" fill="none" extrusionOk="0">
                  <a:moveTo>
                    <a:pt x="6196" y="0"/>
                  </a:moveTo>
                  <a:cubicBezTo>
                    <a:pt x="15338" y="2737"/>
                    <a:pt x="21600" y="11149"/>
                    <a:pt x="21600" y="20692"/>
                  </a:cubicBezTo>
                  <a:cubicBezTo>
                    <a:pt x="21600" y="31266"/>
                    <a:pt x="13944" y="40285"/>
                    <a:pt x="3510" y="42004"/>
                  </a:cubicBezTo>
                </a:path>
                <a:path w="21600" h="42005" stroke="0" extrusionOk="0">
                  <a:moveTo>
                    <a:pt x="6196" y="0"/>
                  </a:moveTo>
                  <a:cubicBezTo>
                    <a:pt x="15338" y="2737"/>
                    <a:pt x="21600" y="11149"/>
                    <a:pt x="21600" y="20692"/>
                  </a:cubicBezTo>
                  <a:cubicBezTo>
                    <a:pt x="21600" y="31266"/>
                    <a:pt x="13944" y="40285"/>
                    <a:pt x="3510" y="42004"/>
                  </a:cubicBezTo>
                  <a:lnTo>
                    <a:pt x="0" y="2069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0637" name="Arc 10"/>
            <p:cNvSpPr>
              <a:spLocks/>
            </p:cNvSpPr>
            <p:nvPr/>
          </p:nvSpPr>
          <p:spPr bwMode="auto">
            <a:xfrm rot="16200000" flipH="1">
              <a:off x="3144" y="1689"/>
              <a:ext cx="179" cy="858"/>
            </a:xfrm>
            <a:custGeom>
              <a:avLst/>
              <a:gdLst>
                <a:gd name="T0" fmla="*/ 107 w 21600"/>
                <a:gd name="T1" fmla="*/ 858 h 40844"/>
                <a:gd name="T2" fmla="*/ 139 w 21600"/>
                <a:gd name="T3" fmla="*/ 0 h 40844"/>
                <a:gd name="T4" fmla="*/ 179 w 21600"/>
                <a:gd name="T5" fmla="*/ 442 h 408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44"/>
                <a:gd name="T11" fmla="*/ 21600 w 21600"/>
                <a:gd name="T12" fmla="*/ 40844 h 408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44" fill="none" extrusionOk="0">
                  <a:moveTo>
                    <a:pt x="12949" y="40844"/>
                  </a:moveTo>
                  <a:cubicBezTo>
                    <a:pt x="5083" y="37406"/>
                    <a:pt x="0" y="29636"/>
                    <a:pt x="0" y="21052"/>
                  </a:cubicBezTo>
                  <a:cubicBezTo>
                    <a:pt x="-1" y="10985"/>
                    <a:pt x="6954" y="2252"/>
                    <a:pt x="16765" y="-1"/>
                  </a:cubicBezTo>
                </a:path>
                <a:path w="21600" h="40844" stroke="0" extrusionOk="0">
                  <a:moveTo>
                    <a:pt x="12949" y="40844"/>
                  </a:moveTo>
                  <a:cubicBezTo>
                    <a:pt x="5083" y="37406"/>
                    <a:pt x="0" y="29636"/>
                    <a:pt x="0" y="21052"/>
                  </a:cubicBezTo>
                  <a:cubicBezTo>
                    <a:pt x="-1" y="10985"/>
                    <a:pt x="6954" y="2252"/>
                    <a:pt x="16765" y="-1"/>
                  </a:cubicBezTo>
                  <a:lnTo>
                    <a:pt x="21600" y="2105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0638" name="Arc 11"/>
            <p:cNvSpPr>
              <a:spLocks/>
            </p:cNvSpPr>
            <p:nvPr/>
          </p:nvSpPr>
          <p:spPr bwMode="auto">
            <a:xfrm rot="16200000" flipH="1">
              <a:off x="3145" y="1877"/>
              <a:ext cx="195" cy="908"/>
            </a:xfrm>
            <a:custGeom>
              <a:avLst/>
              <a:gdLst>
                <a:gd name="T0" fmla="*/ 20 w 21600"/>
                <a:gd name="T1" fmla="*/ 0 h 42726"/>
                <a:gd name="T2" fmla="*/ 35 w 21600"/>
                <a:gd name="T3" fmla="*/ 908 h 42726"/>
                <a:gd name="T4" fmla="*/ 0 w 21600"/>
                <a:gd name="T5" fmla="*/ 457 h 427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726"/>
                <a:gd name="T11" fmla="*/ 21600 w 21600"/>
                <a:gd name="T12" fmla="*/ 42726 h 427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726" fill="none" extrusionOk="0">
                  <a:moveTo>
                    <a:pt x="2232" y="-1"/>
                  </a:moveTo>
                  <a:cubicBezTo>
                    <a:pt x="13237" y="1143"/>
                    <a:pt x="21600" y="10418"/>
                    <a:pt x="21600" y="21484"/>
                  </a:cubicBezTo>
                  <a:cubicBezTo>
                    <a:pt x="21600" y="31902"/>
                    <a:pt x="14163" y="40835"/>
                    <a:pt x="3917" y="42725"/>
                  </a:cubicBezTo>
                </a:path>
                <a:path w="21600" h="42726" stroke="0" extrusionOk="0">
                  <a:moveTo>
                    <a:pt x="2232" y="-1"/>
                  </a:moveTo>
                  <a:cubicBezTo>
                    <a:pt x="13237" y="1143"/>
                    <a:pt x="21600" y="10418"/>
                    <a:pt x="21600" y="21484"/>
                  </a:cubicBezTo>
                  <a:cubicBezTo>
                    <a:pt x="21600" y="31902"/>
                    <a:pt x="14163" y="40835"/>
                    <a:pt x="3917" y="42725"/>
                  </a:cubicBezTo>
                  <a:lnTo>
                    <a:pt x="0" y="21484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0639" name="Arc 12"/>
            <p:cNvSpPr>
              <a:spLocks/>
            </p:cNvSpPr>
            <p:nvPr/>
          </p:nvSpPr>
          <p:spPr bwMode="auto">
            <a:xfrm rot="10800000">
              <a:off x="2789" y="1070"/>
              <a:ext cx="4037" cy="1123"/>
            </a:xfrm>
            <a:custGeom>
              <a:avLst/>
              <a:gdLst>
                <a:gd name="T0" fmla="*/ 3062 w 21600"/>
                <a:gd name="T1" fmla="*/ 0 h 14075"/>
                <a:gd name="T2" fmla="*/ 4037 w 21600"/>
                <a:gd name="T3" fmla="*/ 1123 h 14075"/>
                <a:gd name="T4" fmla="*/ 0 w 21600"/>
                <a:gd name="T5" fmla="*/ 1123 h 14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75"/>
                <a:gd name="T11" fmla="*/ 21600 w 21600"/>
                <a:gd name="T12" fmla="*/ 14075 h 14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75" fill="none" extrusionOk="0">
                  <a:moveTo>
                    <a:pt x="16384" y="-1"/>
                  </a:moveTo>
                  <a:cubicBezTo>
                    <a:pt x="19749" y="3917"/>
                    <a:pt x="21600" y="8910"/>
                    <a:pt x="21600" y="14075"/>
                  </a:cubicBezTo>
                </a:path>
                <a:path w="21600" h="14075" stroke="0" extrusionOk="0">
                  <a:moveTo>
                    <a:pt x="16384" y="-1"/>
                  </a:moveTo>
                  <a:cubicBezTo>
                    <a:pt x="19749" y="3917"/>
                    <a:pt x="21600" y="8910"/>
                    <a:pt x="21600" y="14075"/>
                  </a:cubicBezTo>
                  <a:lnTo>
                    <a:pt x="0" y="14075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0640" name="Text Box 13"/>
            <p:cNvSpPr txBox="1">
              <a:spLocks noChangeArrowheads="1"/>
            </p:cNvSpPr>
            <p:nvPr/>
          </p:nvSpPr>
          <p:spPr bwMode="auto">
            <a:xfrm>
              <a:off x="3421" y="1280"/>
              <a:ext cx="8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solidFill>
                    <a:srgbClr val="990000"/>
                  </a:solidFill>
                  <a:latin typeface="Times New Roman" pitchFamily="18" charset="0"/>
                  <a:cs typeface="B Nazanin" pitchFamily="2" charset="-78"/>
                </a:rPr>
                <a:t>خم مورد نظر</a:t>
              </a:r>
              <a:endParaRPr lang="en-US" sz="2000">
                <a:solidFill>
                  <a:srgbClr val="990000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10641" name="Text Box 14"/>
            <p:cNvSpPr txBox="1">
              <a:spLocks noChangeArrowheads="1"/>
            </p:cNvSpPr>
            <p:nvPr/>
          </p:nvSpPr>
          <p:spPr bwMode="auto">
            <a:xfrm>
              <a:off x="1200" y="28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10642" name="Text Box 15"/>
            <p:cNvSpPr txBox="1">
              <a:spLocks noChangeArrowheads="1"/>
            </p:cNvSpPr>
            <p:nvPr/>
          </p:nvSpPr>
          <p:spPr bwMode="auto">
            <a:xfrm>
              <a:off x="2615" y="571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410643" name="Text Box 16"/>
            <p:cNvSpPr txBox="1">
              <a:spLocks noChangeArrowheads="1"/>
            </p:cNvSpPr>
            <p:nvPr/>
          </p:nvSpPr>
          <p:spPr bwMode="auto">
            <a:xfrm>
              <a:off x="5055" y="202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10644" name="Line 17"/>
            <p:cNvSpPr>
              <a:spLocks noChangeShapeType="1"/>
            </p:cNvSpPr>
            <p:nvPr/>
          </p:nvSpPr>
          <p:spPr bwMode="auto">
            <a:xfrm flipV="1">
              <a:off x="2925" y="1570"/>
              <a:ext cx="0" cy="817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0645" name="Line 18"/>
            <p:cNvSpPr>
              <a:spLocks noChangeShapeType="1"/>
            </p:cNvSpPr>
            <p:nvPr/>
          </p:nvSpPr>
          <p:spPr bwMode="auto">
            <a:xfrm flipV="1">
              <a:off x="3061" y="1706"/>
              <a:ext cx="0" cy="68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0646" name="Line 19"/>
            <p:cNvSpPr>
              <a:spLocks noChangeShapeType="1"/>
            </p:cNvSpPr>
            <p:nvPr/>
          </p:nvSpPr>
          <p:spPr bwMode="auto">
            <a:xfrm flipH="1" flipV="1">
              <a:off x="3197" y="1842"/>
              <a:ext cx="1" cy="59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0647" name="Line 20"/>
            <p:cNvSpPr>
              <a:spLocks noChangeShapeType="1"/>
            </p:cNvSpPr>
            <p:nvPr/>
          </p:nvSpPr>
          <p:spPr bwMode="auto">
            <a:xfrm flipH="1" flipV="1">
              <a:off x="3333" y="1978"/>
              <a:ext cx="1" cy="454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0648" name="Line 21"/>
            <p:cNvSpPr>
              <a:spLocks noChangeShapeType="1"/>
            </p:cNvSpPr>
            <p:nvPr/>
          </p:nvSpPr>
          <p:spPr bwMode="auto">
            <a:xfrm flipH="1" flipV="1">
              <a:off x="3469" y="2024"/>
              <a:ext cx="1" cy="36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0649" name="Line 22"/>
            <p:cNvSpPr>
              <a:spLocks noChangeShapeType="1"/>
            </p:cNvSpPr>
            <p:nvPr/>
          </p:nvSpPr>
          <p:spPr bwMode="auto">
            <a:xfrm flipH="1" flipV="1">
              <a:off x="3605" y="2115"/>
              <a:ext cx="1" cy="22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0650" name="Text Box 23"/>
            <p:cNvSpPr txBox="1">
              <a:spLocks noChangeArrowheads="1"/>
            </p:cNvSpPr>
            <p:nvPr/>
          </p:nvSpPr>
          <p:spPr bwMode="auto">
            <a:xfrm>
              <a:off x="2561" y="197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10629" name="Rectangle 2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0630" name="Rectangle 2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154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155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1763713" y="1196975"/>
            <a:ext cx="5688012" cy="792163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endParaRPr lang="fa-IR"/>
          </a:p>
        </p:txBody>
      </p:sp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539750" y="2854325"/>
            <a:ext cx="8229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دنباله و سری از مفاهیم بنیادی حسـاب دیفرانسیل و انتگرال هستند. دانشجو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این درس با این مفاهیـــم ، مفاهیم وابسته و کاربردهای ساده  آنها ، نظیر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پیدا کردن حد برخی دنباله ها ، به دست آوردن مقدار تقریبی برخی اعداد و ...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آشنا می شود.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هدف کلی از ارائه این فصـل آشنا کردن دانشجو به طوری که مطالعه درسهای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آنـالیز 1 و معــــادلات دیفرانســـیل برای آنان آسانتر و لذت بخشتـــر باشد.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16775" name="WordArt 7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23034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latin typeface="Arial"/>
                <a:cs typeface="Arial"/>
              </a:rPr>
              <a:t>فصل اول</a:t>
            </a:r>
          </a:p>
        </p:txBody>
      </p:sp>
      <p:sp>
        <p:nvSpPr>
          <p:cNvPr id="416776" name="WordArt 8"/>
          <p:cNvSpPr>
            <a:spLocks noChangeArrowheads="1" noChangeShapeType="1" noTextEdit="1"/>
          </p:cNvSpPr>
          <p:nvPr/>
        </p:nvSpPr>
        <p:spPr bwMode="auto">
          <a:xfrm>
            <a:off x="1979613" y="1268413"/>
            <a:ext cx="48974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دنباله ها و سری ها</a:t>
            </a: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6877050" y="2205038"/>
            <a:ext cx="1728788" cy="647700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7019925" y="2205038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کلی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>
            <a:off x="684213" y="981075"/>
            <a:ext cx="7848600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animBg="1"/>
      <p:bldP spid="416774" grpId="0"/>
      <p:bldP spid="416775" grpId="0" animBg="1"/>
      <p:bldP spid="416776" grpId="0" animBg="1"/>
      <p:bldP spid="416777" grpId="0" animBg="1"/>
      <p:bldP spid="4167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468313" y="425450"/>
            <a:ext cx="78676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 . 4 . 1 تعريف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                 دو سری حقــیقــی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عددی حقــیقـی باشد.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	      را مجموع سریــــهای                    مـــی نامیم.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	     را حاصلضرب عدد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سری             مـــی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3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155700"/>
            <a:ext cx="14398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2825"/>
            <a:ext cx="13684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260600"/>
            <a:ext cx="16335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284538"/>
            <a:ext cx="7207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284538"/>
            <a:ext cx="63658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017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018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Text Box 2"/>
          <p:cNvSpPr txBox="1">
            <a:spLocks noChangeArrowheads="1"/>
          </p:cNvSpPr>
          <p:nvPr/>
        </p:nvSpPr>
        <p:spPr bwMode="auto">
          <a:xfrm>
            <a:off x="476250" y="242888"/>
            <a:ext cx="8220075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17. 1. 5 مثال</a:t>
            </a:r>
          </a:p>
          <a:p>
            <a:pPr>
              <a:lnSpc>
                <a:spcPct val="150000"/>
              </a:lnSpc>
            </a:pPr>
            <a:endParaRPr lang="fa-IR" sz="32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دایره ای به شعاع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روی محور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بدون اینکه بلغزد می غلتد.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ای از این دایره را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 این نقطه یک خم روی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پدید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آورد.این خم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چرخزاد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سیکلوئید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.می خواهیم معادله های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پارامتری چرخزاد را به دست آوریم.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برای این منظور فرض می کنیم مکان اولیه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مبدا مختصات باشد.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دایره را در جهت مثبت محور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غلتانیم 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وضعیت شکل زیر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قرار گیرد.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11652" name="Rectangle 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1653" name="Rectangle 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2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4" grpId="0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3513" y="260350"/>
            <a:ext cx="9161462" cy="5599113"/>
            <a:chOff x="103" y="164"/>
            <a:chExt cx="5771" cy="3527"/>
          </a:xfrm>
        </p:grpSpPr>
        <p:sp>
          <p:nvSpPr>
            <p:cNvPr id="412675" name="Line 3"/>
            <p:cNvSpPr>
              <a:spLocks noChangeShapeType="1"/>
            </p:cNvSpPr>
            <p:nvPr/>
          </p:nvSpPr>
          <p:spPr bwMode="auto">
            <a:xfrm>
              <a:off x="920" y="2842"/>
              <a:ext cx="48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2676" name="Line 4"/>
            <p:cNvSpPr>
              <a:spLocks noChangeShapeType="1"/>
            </p:cNvSpPr>
            <p:nvPr/>
          </p:nvSpPr>
          <p:spPr bwMode="auto">
            <a:xfrm flipV="1">
              <a:off x="920" y="301"/>
              <a:ext cx="0" cy="2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2677" name="Oval 5"/>
            <p:cNvSpPr>
              <a:spLocks noChangeArrowheads="1"/>
            </p:cNvSpPr>
            <p:nvPr/>
          </p:nvSpPr>
          <p:spPr bwMode="auto">
            <a:xfrm>
              <a:off x="103" y="1162"/>
              <a:ext cx="1633" cy="168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2678" name="Arc 6"/>
            <p:cNvSpPr>
              <a:spLocks/>
            </p:cNvSpPr>
            <p:nvPr/>
          </p:nvSpPr>
          <p:spPr bwMode="auto">
            <a:xfrm rot="-4607392">
              <a:off x="2246" y="64"/>
              <a:ext cx="2457" cy="4798"/>
            </a:xfrm>
            <a:custGeom>
              <a:avLst/>
              <a:gdLst>
                <a:gd name="T0" fmla="*/ 319 w 19830"/>
                <a:gd name="T1" fmla="*/ 0 h 21446"/>
                <a:gd name="T2" fmla="*/ 2457 w 19830"/>
                <a:gd name="T3" fmla="*/ 2882 h 21446"/>
                <a:gd name="T4" fmla="*/ 0 w 19830"/>
                <a:gd name="T5" fmla="*/ 4798 h 21446"/>
                <a:gd name="T6" fmla="*/ 0 60000 65536"/>
                <a:gd name="T7" fmla="*/ 0 60000 65536"/>
                <a:gd name="T8" fmla="*/ 0 60000 65536"/>
                <a:gd name="T9" fmla="*/ 0 w 19830"/>
                <a:gd name="T10" fmla="*/ 0 h 21446"/>
                <a:gd name="T11" fmla="*/ 19830 w 19830"/>
                <a:gd name="T12" fmla="*/ 21446 h 21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30" h="21446" fill="none" extrusionOk="0">
                  <a:moveTo>
                    <a:pt x="2574" y="0"/>
                  </a:moveTo>
                  <a:cubicBezTo>
                    <a:pt x="10210" y="916"/>
                    <a:pt x="16782" y="5823"/>
                    <a:pt x="19830" y="12883"/>
                  </a:cubicBezTo>
                </a:path>
                <a:path w="19830" h="21446" stroke="0" extrusionOk="0">
                  <a:moveTo>
                    <a:pt x="2574" y="0"/>
                  </a:moveTo>
                  <a:cubicBezTo>
                    <a:pt x="10210" y="916"/>
                    <a:pt x="16782" y="5823"/>
                    <a:pt x="19830" y="12883"/>
                  </a:cubicBezTo>
                  <a:lnTo>
                    <a:pt x="0" y="21446"/>
                  </a:lnTo>
                  <a:close/>
                </a:path>
              </a:pathLst>
            </a:custGeom>
            <a:noFill/>
            <a:ln w="38100">
              <a:solidFill>
                <a:srgbClr val="FA63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2679" name="Line 7"/>
            <p:cNvSpPr>
              <a:spLocks noChangeShapeType="1"/>
            </p:cNvSpPr>
            <p:nvPr/>
          </p:nvSpPr>
          <p:spPr bwMode="auto">
            <a:xfrm>
              <a:off x="4231" y="1344"/>
              <a:ext cx="0" cy="149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2680" name="Line 8"/>
            <p:cNvSpPr>
              <a:spLocks noChangeShapeType="1"/>
            </p:cNvSpPr>
            <p:nvPr/>
          </p:nvSpPr>
          <p:spPr bwMode="auto">
            <a:xfrm flipH="1">
              <a:off x="920" y="1389"/>
              <a:ext cx="3265" cy="9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 flipH="1">
              <a:off x="920" y="2024"/>
              <a:ext cx="3810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2682" name="Line 10"/>
            <p:cNvSpPr>
              <a:spLocks noChangeShapeType="1"/>
            </p:cNvSpPr>
            <p:nvPr/>
          </p:nvSpPr>
          <p:spPr bwMode="auto">
            <a:xfrm>
              <a:off x="4775" y="2024"/>
              <a:ext cx="0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2683" name="Line 11"/>
            <p:cNvSpPr>
              <a:spLocks noChangeShapeType="1"/>
            </p:cNvSpPr>
            <p:nvPr/>
          </p:nvSpPr>
          <p:spPr bwMode="auto">
            <a:xfrm>
              <a:off x="4231" y="1389"/>
              <a:ext cx="544" cy="6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 type="oval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2684" name="Text Box 12"/>
            <p:cNvSpPr txBox="1">
              <a:spLocks noChangeArrowheads="1"/>
            </p:cNvSpPr>
            <p:nvPr/>
          </p:nvSpPr>
          <p:spPr bwMode="auto">
            <a:xfrm>
              <a:off x="829" y="279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412685" name="Text Box 13"/>
            <p:cNvSpPr txBox="1">
              <a:spLocks noChangeArrowheads="1"/>
            </p:cNvSpPr>
            <p:nvPr/>
          </p:nvSpPr>
          <p:spPr bwMode="auto">
            <a:xfrm>
              <a:off x="706" y="1435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E</a:t>
              </a:r>
            </a:p>
          </p:txBody>
        </p:sp>
        <p:sp>
          <p:nvSpPr>
            <p:cNvPr id="412686" name="Text Box 14"/>
            <p:cNvSpPr txBox="1">
              <a:spLocks noChangeArrowheads="1"/>
            </p:cNvSpPr>
            <p:nvPr/>
          </p:nvSpPr>
          <p:spPr bwMode="auto">
            <a:xfrm>
              <a:off x="700" y="206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D</a:t>
              </a:r>
            </a:p>
          </p:txBody>
        </p:sp>
        <p:sp>
          <p:nvSpPr>
            <p:cNvPr id="412687" name="Text Box 15"/>
            <p:cNvSpPr txBox="1">
              <a:spLocks noChangeArrowheads="1"/>
            </p:cNvSpPr>
            <p:nvPr/>
          </p:nvSpPr>
          <p:spPr bwMode="auto">
            <a:xfrm>
              <a:off x="4129" y="100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412688" name="Text Box 16"/>
            <p:cNvSpPr txBox="1">
              <a:spLocks noChangeArrowheads="1"/>
            </p:cNvSpPr>
            <p:nvPr/>
          </p:nvSpPr>
          <p:spPr bwMode="auto">
            <a:xfrm>
              <a:off x="3959" y="179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F</a:t>
              </a:r>
            </a:p>
          </p:txBody>
        </p:sp>
        <p:sp>
          <p:nvSpPr>
            <p:cNvPr id="412689" name="Text Box 17"/>
            <p:cNvSpPr txBox="1">
              <a:spLocks noChangeArrowheads="1"/>
            </p:cNvSpPr>
            <p:nvPr/>
          </p:nvSpPr>
          <p:spPr bwMode="auto">
            <a:xfrm>
              <a:off x="4095" y="279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412690" name="Text Box 18"/>
            <p:cNvSpPr txBox="1">
              <a:spLocks noChangeArrowheads="1"/>
            </p:cNvSpPr>
            <p:nvPr/>
          </p:nvSpPr>
          <p:spPr bwMode="auto">
            <a:xfrm>
              <a:off x="4639" y="284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412691" name="Text Box 19"/>
            <p:cNvSpPr txBox="1">
              <a:spLocks noChangeArrowheads="1"/>
            </p:cNvSpPr>
            <p:nvPr/>
          </p:nvSpPr>
          <p:spPr bwMode="auto">
            <a:xfrm>
              <a:off x="4775" y="188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sp>
          <p:nvSpPr>
            <p:cNvPr id="412692" name="Text Box 20"/>
            <p:cNvSpPr txBox="1">
              <a:spLocks noChangeArrowheads="1"/>
            </p:cNvSpPr>
            <p:nvPr/>
          </p:nvSpPr>
          <p:spPr bwMode="auto">
            <a:xfrm>
              <a:off x="5537" y="261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12693" name="Text Box 21"/>
            <p:cNvSpPr txBox="1">
              <a:spLocks noChangeArrowheads="1"/>
            </p:cNvSpPr>
            <p:nvPr/>
          </p:nvSpPr>
          <p:spPr bwMode="auto">
            <a:xfrm>
              <a:off x="918" y="16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pic>
          <p:nvPicPr>
            <p:cNvPr id="412694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30" y="1389"/>
              <a:ext cx="342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695" name="Line 23"/>
            <p:cNvSpPr>
              <a:spLocks noChangeShapeType="1"/>
            </p:cNvSpPr>
            <p:nvPr/>
          </p:nvSpPr>
          <p:spPr bwMode="auto">
            <a:xfrm flipH="1">
              <a:off x="4503" y="1706"/>
              <a:ext cx="182" cy="9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2696" name="Arc 24"/>
            <p:cNvSpPr>
              <a:spLocks/>
            </p:cNvSpPr>
            <p:nvPr/>
          </p:nvSpPr>
          <p:spPr bwMode="auto">
            <a:xfrm rot="5318881" flipV="1">
              <a:off x="4615" y="1788"/>
              <a:ext cx="378" cy="305"/>
            </a:xfrm>
            <a:custGeom>
              <a:avLst/>
              <a:gdLst>
                <a:gd name="T0" fmla="*/ 138 w 16357"/>
                <a:gd name="T1" fmla="*/ 0 h 20759"/>
                <a:gd name="T2" fmla="*/ 378 w 16357"/>
                <a:gd name="T3" fmla="*/ 98 h 20759"/>
                <a:gd name="T4" fmla="*/ 0 w 16357"/>
                <a:gd name="T5" fmla="*/ 305 h 20759"/>
                <a:gd name="T6" fmla="*/ 0 60000 65536"/>
                <a:gd name="T7" fmla="*/ 0 60000 65536"/>
                <a:gd name="T8" fmla="*/ 0 60000 65536"/>
                <a:gd name="T9" fmla="*/ 0 w 16357"/>
                <a:gd name="T10" fmla="*/ 0 h 20759"/>
                <a:gd name="T11" fmla="*/ 16357 w 16357"/>
                <a:gd name="T12" fmla="*/ 20759 h 207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57" h="20759" fill="none" extrusionOk="0">
                  <a:moveTo>
                    <a:pt x="5969" y="0"/>
                  </a:moveTo>
                  <a:cubicBezTo>
                    <a:pt x="10005" y="1160"/>
                    <a:pt x="13614" y="3472"/>
                    <a:pt x="16357" y="6651"/>
                  </a:cubicBezTo>
                </a:path>
                <a:path w="16357" h="20759" stroke="0" extrusionOk="0">
                  <a:moveTo>
                    <a:pt x="5969" y="0"/>
                  </a:moveTo>
                  <a:cubicBezTo>
                    <a:pt x="10005" y="1160"/>
                    <a:pt x="13614" y="3472"/>
                    <a:pt x="16357" y="6651"/>
                  </a:cubicBezTo>
                  <a:lnTo>
                    <a:pt x="0" y="20759"/>
                  </a:lnTo>
                  <a:close/>
                </a:path>
              </a:pathLst>
            </a:custGeom>
            <a:noFill/>
            <a:ln w="19050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412697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6" y="2251"/>
              <a:ext cx="353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98" name="Picture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12" y="2016"/>
              <a:ext cx="1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699" name="Text Box 27"/>
            <p:cNvSpPr txBox="1">
              <a:spLocks noChangeArrowheads="1"/>
            </p:cNvSpPr>
            <p:nvPr/>
          </p:nvSpPr>
          <p:spPr bwMode="auto">
            <a:xfrm>
              <a:off x="2560" y="263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12700" name="Oval 28"/>
            <p:cNvSpPr>
              <a:spLocks noChangeArrowheads="1"/>
            </p:cNvSpPr>
            <p:nvPr/>
          </p:nvSpPr>
          <p:spPr bwMode="auto">
            <a:xfrm>
              <a:off x="3913" y="1162"/>
              <a:ext cx="1633" cy="168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2701" name="Arc 29"/>
            <p:cNvSpPr>
              <a:spLocks/>
            </p:cNvSpPr>
            <p:nvPr/>
          </p:nvSpPr>
          <p:spPr bwMode="auto">
            <a:xfrm>
              <a:off x="3460" y="1477"/>
              <a:ext cx="1270" cy="1346"/>
            </a:xfrm>
            <a:custGeom>
              <a:avLst/>
              <a:gdLst>
                <a:gd name="T0" fmla="*/ 807 w 21600"/>
                <a:gd name="T1" fmla="*/ 0 h 17037"/>
                <a:gd name="T2" fmla="*/ 1270 w 21600"/>
                <a:gd name="T3" fmla="*/ 1346 h 17037"/>
                <a:gd name="T4" fmla="*/ 0 w 21600"/>
                <a:gd name="T5" fmla="*/ 1318 h 170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037"/>
                <a:gd name="T11" fmla="*/ 21600 w 21600"/>
                <a:gd name="T12" fmla="*/ 17037 h 170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037" fill="none" extrusionOk="0">
                  <a:moveTo>
                    <a:pt x="13716" y="0"/>
                  </a:moveTo>
                  <a:cubicBezTo>
                    <a:pt x="18707" y="4103"/>
                    <a:pt x="21600" y="10225"/>
                    <a:pt x="21600" y="16686"/>
                  </a:cubicBezTo>
                  <a:cubicBezTo>
                    <a:pt x="21600" y="16803"/>
                    <a:pt x="21599" y="16920"/>
                    <a:pt x="21597" y="17037"/>
                  </a:cubicBezTo>
                </a:path>
                <a:path w="21600" h="17037" stroke="0" extrusionOk="0">
                  <a:moveTo>
                    <a:pt x="13716" y="0"/>
                  </a:moveTo>
                  <a:cubicBezTo>
                    <a:pt x="18707" y="4103"/>
                    <a:pt x="21600" y="10225"/>
                    <a:pt x="21600" y="16686"/>
                  </a:cubicBezTo>
                  <a:cubicBezTo>
                    <a:pt x="21600" y="16803"/>
                    <a:pt x="21599" y="16920"/>
                    <a:pt x="21597" y="17037"/>
                  </a:cubicBezTo>
                  <a:lnTo>
                    <a:pt x="0" y="16686"/>
                  </a:lnTo>
                  <a:close/>
                </a:path>
              </a:pathLst>
            </a:custGeom>
            <a:noFill/>
            <a:ln w="9525">
              <a:solidFill>
                <a:srgbClr val="FA63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Text Box 2"/>
          <p:cNvSpPr txBox="1">
            <a:spLocks noChangeArrowheads="1"/>
          </p:cNvSpPr>
          <p:nvPr/>
        </p:nvSpPr>
        <p:spPr bwMode="auto">
          <a:xfrm>
            <a:off x="109538" y="361950"/>
            <a:ext cx="8586787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طول های کمانهای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پاره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OB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مساوی اند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.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بنا براین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شکل ، مختصات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زاویه      بستگی دارد. اگر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مختصات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آنگاه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x=OB-AB       ,         y=OD-DE=a+DE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                               </a:t>
            </a: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مثلث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PFC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دایره به مرکز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شعاع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OB = PB = a    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                                      </a:t>
            </a: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24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052513"/>
            <a:ext cx="2460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924175"/>
            <a:ext cx="39131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789363"/>
            <a:ext cx="38893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08400" y="5445125"/>
            <a:ext cx="1470025" cy="431800"/>
            <a:chOff x="2336" y="3430"/>
            <a:chExt cx="926" cy="272"/>
          </a:xfrm>
        </p:grpSpPr>
        <p:pic>
          <p:nvPicPr>
            <p:cNvPr id="41370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7" y="3513"/>
              <a:ext cx="15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708" name="Arc 8"/>
            <p:cNvSpPr>
              <a:spLocks/>
            </p:cNvSpPr>
            <p:nvPr/>
          </p:nvSpPr>
          <p:spPr bwMode="auto">
            <a:xfrm rot="13258676" flipV="1">
              <a:off x="2336" y="3430"/>
              <a:ext cx="181" cy="136"/>
            </a:xfrm>
            <a:custGeom>
              <a:avLst/>
              <a:gdLst>
                <a:gd name="T0" fmla="*/ 0 w 21600"/>
                <a:gd name="T1" fmla="*/ 0 h 21600"/>
                <a:gd name="T2" fmla="*/ 181 w 21600"/>
                <a:gd name="T3" fmla="*/ 136 h 21600"/>
                <a:gd name="T4" fmla="*/ 0 w 21600"/>
                <a:gd name="T5" fmla="*/ 1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3709" name="Arc 9"/>
            <p:cNvSpPr>
              <a:spLocks/>
            </p:cNvSpPr>
            <p:nvPr/>
          </p:nvSpPr>
          <p:spPr bwMode="auto">
            <a:xfrm rot="13258676" flipV="1">
              <a:off x="2653" y="3430"/>
              <a:ext cx="181" cy="136"/>
            </a:xfrm>
            <a:custGeom>
              <a:avLst/>
              <a:gdLst>
                <a:gd name="T0" fmla="*/ 0 w 21600"/>
                <a:gd name="T1" fmla="*/ 0 h 21600"/>
                <a:gd name="T2" fmla="*/ 181 w 21600"/>
                <a:gd name="T3" fmla="*/ 136 h 21600"/>
                <a:gd name="T4" fmla="*/ 0 w 21600"/>
                <a:gd name="T5" fmla="*/ 1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pic>
        <p:nvPicPr>
          <p:cNvPr id="8243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6237288"/>
            <a:ext cx="38417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13705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3706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2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2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2" grpId="0"/>
    </p:bld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6013" y="549275"/>
            <a:ext cx="6985000" cy="4967288"/>
            <a:chOff x="703" y="346"/>
            <a:chExt cx="4400" cy="3129"/>
          </a:xfrm>
        </p:grpSpPr>
        <p:sp>
          <p:nvSpPr>
            <p:cNvPr id="414723" name="Line 3"/>
            <p:cNvSpPr>
              <a:spLocks noChangeShapeType="1"/>
            </p:cNvSpPr>
            <p:nvPr/>
          </p:nvSpPr>
          <p:spPr bwMode="auto">
            <a:xfrm>
              <a:off x="748" y="2659"/>
              <a:ext cx="4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4724" name="Line 4"/>
            <p:cNvSpPr>
              <a:spLocks noChangeShapeType="1"/>
            </p:cNvSpPr>
            <p:nvPr/>
          </p:nvSpPr>
          <p:spPr bwMode="auto">
            <a:xfrm flipV="1">
              <a:off x="748" y="482"/>
              <a:ext cx="0" cy="2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4725" name="Arc 5"/>
            <p:cNvSpPr>
              <a:spLocks/>
            </p:cNvSpPr>
            <p:nvPr/>
          </p:nvSpPr>
          <p:spPr bwMode="auto">
            <a:xfrm flipH="1" flipV="1">
              <a:off x="748" y="1207"/>
              <a:ext cx="1452" cy="1447"/>
            </a:xfrm>
            <a:custGeom>
              <a:avLst/>
              <a:gdLst>
                <a:gd name="T0" fmla="*/ 1452 w 43200"/>
                <a:gd name="T1" fmla="*/ 31 h 22164"/>
                <a:gd name="T2" fmla="*/ 0 w 43200"/>
                <a:gd name="T3" fmla="*/ 0 h 22164"/>
                <a:gd name="T4" fmla="*/ 726 w 43200"/>
                <a:gd name="T5" fmla="*/ 37 h 2216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164"/>
                <a:gd name="T11" fmla="*/ 43200 w 43200"/>
                <a:gd name="T12" fmla="*/ 22164 h 22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164" fill="none" extrusionOk="0">
                  <a:moveTo>
                    <a:pt x="43199" y="472"/>
                  </a:moveTo>
                  <a:cubicBezTo>
                    <a:pt x="43199" y="502"/>
                    <a:pt x="43200" y="533"/>
                    <a:pt x="43200" y="564"/>
                  </a:cubicBezTo>
                  <a:cubicBezTo>
                    <a:pt x="43200" y="12493"/>
                    <a:pt x="33529" y="22164"/>
                    <a:pt x="21600" y="22164"/>
                  </a:cubicBezTo>
                  <a:cubicBezTo>
                    <a:pt x="9670" y="22164"/>
                    <a:pt x="0" y="12493"/>
                    <a:pt x="0" y="564"/>
                  </a:cubicBezTo>
                  <a:cubicBezTo>
                    <a:pt x="-1" y="375"/>
                    <a:pt x="2" y="187"/>
                    <a:pt x="7" y="0"/>
                  </a:cubicBezTo>
                </a:path>
                <a:path w="43200" h="22164" stroke="0" extrusionOk="0">
                  <a:moveTo>
                    <a:pt x="43199" y="472"/>
                  </a:moveTo>
                  <a:cubicBezTo>
                    <a:pt x="43199" y="502"/>
                    <a:pt x="43200" y="533"/>
                    <a:pt x="43200" y="564"/>
                  </a:cubicBezTo>
                  <a:cubicBezTo>
                    <a:pt x="43200" y="12493"/>
                    <a:pt x="33529" y="22164"/>
                    <a:pt x="21600" y="22164"/>
                  </a:cubicBezTo>
                  <a:cubicBezTo>
                    <a:pt x="9670" y="22164"/>
                    <a:pt x="0" y="12493"/>
                    <a:pt x="0" y="564"/>
                  </a:cubicBezTo>
                  <a:cubicBezTo>
                    <a:pt x="-1" y="375"/>
                    <a:pt x="2" y="187"/>
                    <a:pt x="7" y="0"/>
                  </a:cubicBezTo>
                  <a:lnTo>
                    <a:pt x="21600" y="564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4726" name="Arc 6"/>
            <p:cNvSpPr>
              <a:spLocks/>
            </p:cNvSpPr>
            <p:nvPr/>
          </p:nvSpPr>
          <p:spPr bwMode="auto">
            <a:xfrm flipH="1" flipV="1">
              <a:off x="2200" y="1212"/>
              <a:ext cx="1452" cy="1447"/>
            </a:xfrm>
            <a:custGeom>
              <a:avLst/>
              <a:gdLst>
                <a:gd name="T0" fmla="*/ 1452 w 43200"/>
                <a:gd name="T1" fmla="*/ 31 h 22164"/>
                <a:gd name="T2" fmla="*/ 0 w 43200"/>
                <a:gd name="T3" fmla="*/ 0 h 22164"/>
                <a:gd name="T4" fmla="*/ 726 w 43200"/>
                <a:gd name="T5" fmla="*/ 37 h 2216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164"/>
                <a:gd name="T11" fmla="*/ 43200 w 43200"/>
                <a:gd name="T12" fmla="*/ 22164 h 22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164" fill="none" extrusionOk="0">
                  <a:moveTo>
                    <a:pt x="43199" y="472"/>
                  </a:moveTo>
                  <a:cubicBezTo>
                    <a:pt x="43199" y="502"/>
                    <a:pt x="43200" y="533"/>
                    <a:pt x="43200" y="564"/>
                  </a:cubicBezTo>
                  <a:cubicBezTo>
                    <a:pt x="43200" y="12493"/>
                    <a:pt x="33529" y="22164"/>
                    <a:pt x="21600" y="22164"/>
                  </a:cubicBezTo>
                  <a:cubicBezTo>
                    <a:pt x="9670" y="22164"/>
                    <a:pt x="0" y="12493"/>
                    <a:pt x="0" y="564"/>
                  </a:cubicBezTo>
                  <a:cubicBezTo>
                    <a:pt x="-1" y="375"/>
                    <a:pt x="2" y="187"/>
                    <a:pt x="7" y="0"/>
                  </a:cubicBezTo>
                </a:path>
                <a:path w="43200" h="22164" stroke="0" extrusionOk="0">
                  <a:moveTo>
                    <a:pt x="43199" y="472"/>
                  </a:moveTo>
                  <a:cubicBezTo>
                    <a:pt x="43199" y="502"/>
                    <a:pt x="43200" y="533"/>
                    <a:pt x="43200" y="564"/>
                  </a:cubicBezTo>
                  <a:cubicBezTo>
                    <a:pt x="43200" y="12493"/>
                    <a:pt x="33529" y="22164"/>
                    <a:pt x="21600" y="22164"/>
                  </a:cubicBezTo>
                  <a:cubicBezTo>
                    <a:pt x="9670" y="22164"/>
                    <a:pt x="0" y="12493"/>
                    <a:pt x="0" y="564"/>
                  </a:cubicBezTo>
                  <a:cubicBezTo>
                    <a:pt x="-1" y="375"/>
                    <a:pt x="2" y="187"/>
                    <a:pt x="7" y="0"/>
                  </a:cubicBezTo>
                  <a:lnTo>
                    <a:pt x="21600" y="564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4727" name="Arc 7"/>
            <p:cNvSpPr>
              <a:spLocks/>
            </p:cNvSpPr>
            <p:nvPr/>
          </p:nvSpPr>
          <p:spPr bwMode="auto">
            <a:xfrm flipH="1" flipV="1">
              <a:off x="3651" y="1209"/>
              <a:ext cx="726" cy="1415"/>
            </a:xfrm>
            <a:custGeom>
              <a:avLst/>
              <a:gdLst>
                <a:gd name="T0" fmla="*/ 726 w 21600"/>
                <a:gd name="T1" fmla="*/ 0 h 21678"/>
                <a:gd name="T2" fmla="*/ 26 w 21600"/>
                <a:gd name="T3" fmla="*/ 1415 h 21678"/>
                <a:gd name="T4" fmla="*/ 0 w 21600"/>
                <a:gd name="T5" fmla="*/ 6 h 216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78"/>
                <a:gd name="T11" fmla="*/ 21600 w 21600"/>
                <a:gd name="T12" fmla="*/ 21678 h 21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78" fill="none" extrusionOk="0">
                  <a:moveTo>
                    <a:pt x="21599" y="0"/>
                  </a:moveTo>
                  <a:cubicBezTo>
                    <a:pt x="21599" y="30"/>
                    <a:pt x="21600" y="61"/>
                    <a:pt x="21600" y="92"/>
                  </a:cubicBezTo>
                  <a:cubicBezTo>
                    <a:pt x="21600" y="11717"/>
                    <a:pt x="12398" y="21257"/>
                    <a:pt x="780" y="21677"/>
                  </a:cubicBezTo>
                </a:path>
                <a:path w="21600" h="21678" stroke="0" extrusionOk="0">
                  <a:moveTo>
                    <a:pt x="21599" y="0"/>
                  </a:moveTo>
                  <a:cubicBezTo>
                    <a:pt x="21599" y="30"/>
                    <a:pt x="21600" y="61"/>
                    <a:pt x="21600" y="92"/>
                  </a:cubicBezTo>
                  <a:cubicBezTo>
                    <a:pt x="21600" y="11717"/>
                    <a:pt x="12398" y="21257"/>
                    <a:pt x="780" y="21677"/>
                  </a:cubicBezTo>
                  <a:lnTo>
                    <a:pt x="0" y="92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4728" name="Text Box 8"/>
            <p:cNvSpPr txBox="1">
              <a:spLocks noChangeArrowheads="1"/>
            </p:cNvSpPr>
            <p:nvPr/>
          </p:nvSpPr>
          <p:spPr bwMode="auto">
            <a:xfrm>
              <a:off x="703" y="265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414729" name="Text Box 9"/>
            <p:cNvSpPr txBox="1">
              <a:spLocks noChangeArrowheads="1"/>
            </p:cNvSpPr>
            <p:nvPr/>
          </p:nvSpPr>
          <p:spPr bwMode="auto">
            <a:xfrm>
              <a:off x="703" y="34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14730" name="Text Box 10"/>
            <p:cNvSpPr txBox="1">
              <a:spLocks noChangeArrowheads="1"/>
            </p:cNvSpPr>
            <p:nvPr/>
          </p:nvSpPr>
          <p:spPr bwMode="auto">
            <a:xfrm>
              <a:off x="4876" y="234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14731" name="Text Box 11"/>
            <p:cNvSpPr txBox="1">
              <a:spLocks noChangeArrowheads="1"/>
            </p:cNvSpPr>
            <p:nvPr/>
          </p:nvSpPr>
          <p:spPr bwMode="auto">
            <a:xfrm>
              <a:off x="2074" y="3225"/>
              <a:ext cx="21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چرخزاد، طول خم          برابراست با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pic>
          <p:nvPicPr>
            <p:cNvPr id="414732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09" y="2697"/>
              <a:ext cx="22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33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3" y="2704"/>
              <a:ext cx="24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34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3" y="3243"/>
              <a:ext cx="34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35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1" y="3243"/>
              <a:ext cx="31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Text Box 2"/>
          <p:cNvSpPr txBox="1">
            <a:spLocks noChangeArrowheads="1"/>
          </p:cNvSpPr>
          <p:nvPr/>
        </p:nvSpPr>
        <p:spPr bwMode="auto">
          <a:xfrm>
            <a:off x="600075" y="169863"/>
            <a:ext cx="7951788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19. 1. 5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گوئیم تابع برداری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نقطه                   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مشتقپذیر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اگر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وجود داشته باشد. بدیهی است در نقاط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منظور از وجود حد فوق،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وجود حد های یکطرفه به ترتیب راست وچپ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26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82750"/>
            <a:ext cx="35385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5076825" y="1663700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>
                <a:latin typeface="Times New Roman" pitchFamily="18" charset="0"/>
                <a:cs typeface="B Nazanin" pitchFamily="2" charset="-78"/>
              </a:rPr>
              <a:t>یا</a:t>
            </a:r>
            <a:endParaRPr lang="en-US" sz="20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263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708275"/>
            <a:ext cx="16319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3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357563"/>
            <a:ext cx="280828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1575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575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0" grpId="0"/>
      <p:bldP spid="826372" grpId="0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Text Box 2"/>
          <p:cNvSpPr txBox="1">
            <a:spLocks noChangeArrowheads="1"/>
          </p:cNvSpPr>
          <p:nvPr/>
        </p:nvSpPr>
        <p:spPr bwMode="auto">
          <a:xfrm>
            <a:off x="209550" y="92075"/>
            <a:ext cx="8558213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درصورتی 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مشتقپذیر باشد،حد فوق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مشتق </a:t>
            </a:r>
            <a:r>
              <a:rPr lang="en-US" sz="20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وآن را با         یا               نشان می دهیم. بنابراین</a:t>
            </a:r>
          </a:p>
          <a:p>
            <a:pPr>
              <a:lnSpc>
                <a:spcPct val="20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مشتق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t=b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ترتیب با            یا           نشان می دهیم.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بنابراین</a:t>
            </a:r>
          </a:p>
          <a:p>
            <a:pPr>
              <a:lnSpc>
                <a:spcPct val="20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27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688" y="1989138"/>
            <a:ext cx="2862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076325"/>
            <a:ext cx="682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976313"/>
            <a:ext cx="8461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3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3263900"/>
            <a:ext cx="8731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3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3213100"/>
            <a:ext cx="8731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4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4057650"/>
            <a:ext cx="33115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40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71738" y="5068888"/>
            <a:ext cx="3324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16779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6780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2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2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2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2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4" grpId="0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Text Box 2"/>
          <p:cNvSpPr txBox="1">
            <a:spLocks noChangeArrowheads="1"/>
          </p:cNvSpPr>
          <p:nvPr/>
        </p:nvSpPr>
        <p:spPr bwMode="auto">
          <a:xfrm>
            <a:off x="652463" y="288925"/>
            <a:ext cx="79724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2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،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3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مشتقپذیر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اگر وتنها اگر مولفه های آن در این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نقطه مشتقپذیر باشند.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28419" name="Text Box 3"/>
          <p:cNvSpPr txBox="1">
            <a:spLocks noChangeArrowheads="1"/>
          </p:cNvSpPr>
          <p:nvPr/>
        </p:nvSpPr>
        <p:spPr bwMode="auto">
          <a:xfrm>
            <a:off x="4902200" y="2959100"/>
            <a:ext cx="37226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20.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مشتق تابع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در نقطه            پیدا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2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0363" y="476250"/>
            <a:ext cx="2530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8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87425"/>
            <a:ext cx="34623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84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078288"/>
            <a:ext cx="3889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84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776788"/>
            <a:ext cx="88741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17801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7802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2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2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2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8" grpId="0"/>
      <p:bldP spid="828419" grpId="0"/>
    </p:bld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18829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8830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29445" name="Text Box 5"/>
          <p:cNvSpPr txBox="1">
            <a:spLocks noChangeArrowheads="1"/>
          </p:cNvSpPr>
          <p:nvPr/>
        </p:nvSpPr>
        <p:spPr bwMode="auto">
          <a:xfrm>
            <a:off x="4397375" y="-171450"/>
            <a:ext cx="42275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 رابطه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 &gt;0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 :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294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060450"/>
            <a:ext cx="41433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916113"/>
            <a:ext cx="31908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48" name="Text Box 8"/>
          <p:cNvSpPr txBox="1">
            <a:spLocks noChangeArrowheads="1"/>
          </p:cNvSpPr>
          <p:nvPr/>
        </p:nvSpPr>
        <p:spPr bwMode="auto">
          <a:xfrm>
            <a:off x="1936750" y="2619375"/>
            <a:ext cx="6615113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23.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                                                  را به ازای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محاسبه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294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573463"/>
            <a:ext cx="11064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4375" y="3573463"/>
            <a:ext cx="15605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2613" y="3525838"/>
            <a:ext cx="13049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4149725"/>
            <a:ext cx="3165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4797425"/>
            <a:ext cx="3400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4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5876925"/>
            <a:ext cx="2168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2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2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2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2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2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2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2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5" grpId="0"/>
      <p:bldP spid="829448" grpId="0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1985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985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30469" name="Text Box 5"/>
          <p:cNvSpPr txBox="1">
            <a:spLocks noChangeArrowheads="1"/>
          </p:cNvSpPr>
          <p:nvPr/>
        </p:nvSpPr>
        <p:spPr bwMode="auto">
          <a:xfrm>
            <a:off x="7927975" y="185738"/>
            <a:ext cx="7683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04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04813"/>
            <a:ext cx="48069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2475" y="1412875"/>
            <a:ext cx="47196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5913" y="2276475"/>
            <a:ext cx="35734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997200"/>
            <a:ext cx="52784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00438"/>
            <a:ext cx="51847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7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4868863"/>
            <a:ext cx="4687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47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5661025"/>
            <a:ext cx="74612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3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3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9" grpId="0"/>
    </p:bld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Text Box 2"/>
          <p:cNvSpPr txBox="1">
            <a:spLocks noChangeArrowheads="1"/>
          </p:cNvSpPr>
          <p:nvPr/>
        </p:nvSpPr>
        <p:spPr bwMode="auto">
          <a:xfrm>
            <a:off x="596900" y="169863"/>
            <a:ext cx="8170863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26. 1. 5 قضیه: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زنجیر توابع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که در آن             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 بازه 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در نظر بگیرید. فرض کنید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نقطه            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g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s=f(t)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مشتقپذیر باشند. در این صورت تابع برداری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مشتقپذیر است و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یا به عبارت دیگر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در این قضیه تابع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 تابع اسکالر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1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81100"/>
            <a:ext cx="4540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6345238" y="1231900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>
                <a:latin typeface="Times New Roman" pitchFamily="18" charset="0"/>
                <a:cs typeface="B Nazanin" pitchFamily="2" charset="-78"/>
              </a:rPr>
              <a:t>یا</a:t>
            </a:r>
            <a:endParaRPr lang="en-US" sz="20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31493" name="Arc 5"/>
          <p:cNvSpPr>
            <a:spLocks/>
          </p:cNvSpPr>
          <p:nvPr/>
        </p:nvSpPr>
        <p:spPr bwMode="auto">
          <a:xfrm rot="10800000">
            <a:off x="2641600" y="1411288"/>
            <a:ext cx="1858963" cy="433387"/>
          </a:xfrm>
          <a:custGeom>
            <a:avLst/>
            <a:gdLst>
              <a:gd name="T0" fmla="*/ 0 w 41708"/>
              <a:gd name="T1" fmla="*/ 298435 h 21600"/>
              <a:gd name="T2" fmla="*/ 1858963 w 41708"/>
              <a:gd name="T3" fmla="*/ 348556 h 21600"/>
              <a:gd name="T4" fmla="*/ 914862 w 41708"/>
              <a:gd name="T5" fmla="*/ 433387 h 21600"/>
              <a:gd name="T6" fmla="*/ 0 60000 65536"/>
              <a:gd name="T7" fmla="*/ 0 60000 65536"/>
              <a:gd name="T8" fmla="*/ 0 60000 65536"/>
              <a:gd name="T9" fmla="*/ 0 w 41708"/>
              <a:gd name="T10" fmla="*/ 0 h 21600"/>
              <a:gd name="T11" fmla="*/ 41708 w 417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08" h="21600" fill="none" extrusionOk="0">
                <a:moveTo>
                  <a:pt x="-1" y="14873"/>
                </a:moveTo>
                <a:cubicBezTo>
                  <a:pt x="2907" y="6000"/>
                  <a:pt x="11188" y="-1"/>
                  <a:pt x="20526" y="0"/>
                </a:cubicBezTo>
                <a:cubicBezTo>
                  <a:pt x="30825" y="0"/>
                  <a:pt x="39692" y="7271"/>
                  <a:pt x="41708" y="17371"/>
                </a:cubicBezTo>
              </a:path>
              <a:path w="41708" h="21600" stroke="0" extrusionOk="0">
                <a:moveTo>
                  <a:pt x="-1" y="14873"/>
                </a:moveTo>
                <a:cubicBezTo>
                  <a:pt x="2907" y="6000"/>
                  <a:pt x="11188" y="-1"/>
                  <a:pt x="20526" y="0"/>
                </a:cubicBezTo>
                <a:cubicBezTo>
                  <a:pt x="30825" y="0"/>
                  <a:pt x="39692" y="7271"/>
                  <a:pt x="41708" y="17371"/>
                </a:cubicBezTo>
                <a:lnTo>
                  <a:pt x="20526" y="21600"/>
                </a:lnTo>
                <a:close/>
              </a:path>
            </a:pathLst>
          </a:custGeom>
          <a:noFill/>
          <a:ln w="9525">
            <a:solidFill>
              <a:srgbClr val="99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3257550" y="180816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gof</a:t>
            </a:r>
          </a:p>
        </p:txBody>
      </p:sp>
      <p:pic>
        <p:nvPicPr>
          <p:cNvPr id="8314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708275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14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236913"/>
            <a:ext cx="909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14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716338"/>
            <a:ext cx="17367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14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251325"/>
            <a:ext cx="3062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149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5157788"/>
            <a:ext cx="31686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20877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0878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3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3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3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3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3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3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3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3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0" grpId="0"/>
      <p:bldP spid="831492" grpId="0"/>
      <p:bldP spid="831493" grpId="0" animBg="1"/>
      <p:bldP spid="83149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77247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 . 4 . 1 قضيه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                  سریــــهای همـــگرا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عـــددی دلخواه باشد 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آنگاه سریهای                              همـــگرا هستنــد و داریـــم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238250"/>
            <a:ext cx="15843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308225"/>
            <a:ext cx="23764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741738"/>
            <a:ext cx="38893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039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040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8" grpId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2190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190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32517" name="Text Box 5"/>
          <p:cNvSpPr txBox="1">
            <a:spLocks noChangeArrowheads="1"/>
          </p:cNvSpPr>
          <p:nvPr/>
        </p:nvSpPr>
        <p:spPr bwMode="auto">
          <a:xfrm>
            <a:off x="4229100" y="846138"/>
            <a:ext cx="4322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h(t)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به ویژه        را محاسبه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25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5413" y="1635125"/>
            <a:ext cx="6175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25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809625"/>
            <a:ext cx="39147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2520" name="Text Box 8"/>
          <p:cNvSpPr txBox="1">
            <a:spLocks noChangeArrowheads="1"/>
          </p:cNvSpPr>
          <p:nvPr/>
        </p:nvSpPr>
        <p:spPr bwMode="auto">
          <a:xfrm>
            <a:off x="3241675" y="2049463"/>
            <a:ext cx="516731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قرار می دهیم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به دست می آوریم             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h(t)=(gof)(t)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</a:t>
            </a: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f(2) =1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              و                      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25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009900"/>
            <a:ext cx="551021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252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1150" y="4443413"/>
            <a:ext cx="13414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252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4514850"/>
            <a:ext cx="24463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252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5445125"/>
            <a:ext cx="33718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252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5373688"/>
            <a:ext cx="27797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900" name="Rectangle 14"/>
          <p:cNvSpPr>
            <a:spLocks noChangeArrowheads="1"/>
          </p:cNvSpPr>
          <p:nvPr/>
        </p:nvSpPr>
        <p:spPr bwMode="auto">
          <a:xfrm>
            <a:off x="6372225" y="188913"/>
            <a:ext cx="2181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27. 1. 5 مثال</a:t>
            </a:r>
            <a:endParaRPr lang="en-US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2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32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3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3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3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3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3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3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7" grpId="0"/>
      <p:bldP spid="832520" grpId="0"/>
    </p:bld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2292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292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pic>
        <p:nvPicPr>
          <p:cNvPr id="833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25413"/>
            <a:ext cx="46815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917575"/>
            <a:ext cx="46799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3543" name="Text Box 7"/>
          <p:cNvSpPr txBox="1">
            <a:spLocks noChangeArrowheads="1"/>
          </p:cNvSpPr>
          <p:nvPr/>
        </p:nvSpPr>
        <p:spPr bwMode="auto">
          <a:xfrm>
            <a:off x="682625" y="1484313"/>
            <a:ext cx="786923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29. 1. 5 تعریف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[a,b]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هموار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اگر به ازای هر             ،        وجود داشته،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[a,b]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باشد.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اگر به ازای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2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قرار دهیم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آنگاه نابرابری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صورت زیر در می آید.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35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0613" y="2330450"/>
            <a:ext cx="43719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3545" name="Text Box 9"/>
          <p:cNvSpPr txBox="1">
            <a:spLocks noChangeArrowheads="1"/>
          </p:cNvSpPr>
          <p:nvPr/>
        </p:nvSpPr>
        <p:spPr bwMode="auto">
          <a:xfrm>
            <a:off x="6103938" y="2278063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>
                <a:latin typeface="Times New Roman" pitchFamily="18" charset="0"/>
                <a:cs typeface="B Nazanin" pitchFamily="2" charset="-78"/>
              </a:rPr>
              <a:t>یا</a:t>
            </a:r>
            <a:endParaRPr lang="en-US" sz="20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354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995613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4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2995613"/>
            <a:ext cx="6572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4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3932238"/>
            <a:ext cx="1130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4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5156200"/>
            <a:ext cx="24495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5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6092825"/>
            <a:ext cx="230505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3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3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3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3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3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3" grpId="0"/>
      <p:bldP spid="833545" grpId="0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2394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394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34565" name="Text Box 5"/>
          <p:cNvSpPr txBox="1">
            <a:spLocks noChangeArrowheads="1"/>
          </p:cNvSpPr>
          <p:nvPr/>
        </p:nvSpPr>
        <p:spPr bwMode="auto">
          <a:xfrm>
            <a:off x="8583613" y="352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>
            <a:off x="552450" y="217488"/>
            <a:ext cx="81438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بنا براین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همواره 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(a,b)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هموار است اگر وتنها اگر در هر نقــطه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مشتق یکی از مولفه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غیر صفر باشد. توجه کنید که این مطلب در حالت 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3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نیز برقرار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>
            <a:off x="2500313" y="2682875"/>
            <a:ext cx="619601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30. 1. 5 مثال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[-1, 1]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هموار نیست ، زیرا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مولفه اول آن        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مشتقپذیر نیست.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خم زیر 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[0,1]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هموار است.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45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176588"/>
            <a:ext cx="374491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45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910013"/>
            <a:ext cx="11699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45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3175" y="5875338"/>
            <a:ext cx="32115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3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3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3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3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5" grpId="0"/>
      <p:bldP spid="834566" grpId="0"/>
      <p:bldP spid="834567" grpId="0"/>
    </p:bld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2497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497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35589" name="Text Box 5"/>
          <p:cNvSpPr txBox="1">
            <a:spLocks noChangeArrowheads="1"/>
          </p:cNvSpPr>
          <p:nvPr/>
        </p:nvSpPr>
        <p:spPr bwMode="auto">
          <a:xfrm>
            <a:off x="1446213" y="98425"/>
            <a:ext cx="72501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33.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خم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[-1,1]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پاره هموار است ، زیرا این خم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مشتق ندارد.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55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55713"/>
            <a:ext cx="5832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5591" name="Text Box 7"/>
          <p:cNvSpPr txBox="1">
            <a:spLocks noChangeArrowheads="1"/>
          </p:cNvSpPr>
          <p:nvPr/>
        </p:nvSpPr>
        <p:spPr bwMode="auto">
          <a:xfrm>
            <a:off x="223838" y="3170238"/>
            <a:ext cx="8543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چرخزاد به عنوان یک خم در نقطه های0                          هموار نیست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ودر بقیه نقاط هر بازه متناهی هموار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55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284538"/>
            <a:ext cx="20161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5593" name="Text Box 9"/>
          <p:cNvSpPr txBox="1">
            <a:spLocks noChangeArrowheads="1"/>
          </p:cNvSpPr>
          <p:nvPr/>
        </p:nvSpPr>
        <p:spPr bwMode="auto">
          <a:xfrm>
            <a:off x="5292725" y="4581525"/>
            <a:ext cx="3533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نقطه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t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هموار نیست، زیرا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55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6165850"/>
            <a:ext cx="11160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559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797425"/>
            <a:ext cx="2159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3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3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5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3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/>
      <p:bldP spid="835591" grpId="0"/>
      <p:bldP spid="835593" grpId="0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Text Box 2"/>
          <p:cNvSpPr txBox="1">
            <a:spLocks noChangeArrowheads="1"/>
          </p:cNvSpPr>
          <p:nvPr/>
        </p:nvSpPr>
        <p:spPr bwMode="auto">
          <a:xfrm>
            <a:off x="839788" y="169863"/>
            <a:ext cx="79279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34. 1. 5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فرض می کنیم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خمی </a:t>
            </a:r>
            <a:r>
              <a:rPr lang="fa-IR" sz="2400" b="1">
                <a:latin typeface="Times New Roman" pitchFamily="18" charset="0"/>
                <a:cs typeface="B Nazanin" pitchFamily="2" charset="-78"/>
              </a:rPr>
              <a:t>هموار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باشد.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طول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خم را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نشان می دهیم وبا رابطه زیر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کنیم: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6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57338"/>
            <a:ext cx="34940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6612" name="Text Box 4"/>
          <p:cNvSpPr txBox="1">
            <a:spLocks noChangeArrowheads="1"/>
          </p:cNvSpPr>
          <p:nvPr/>
        </p:nvSpPr>
        <p:spPr bwMode="auto">
          <a:xfrm>
            <a:off x="5657850" y="1557338"/>
            <a:ext cx="30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latin typeface="Times New Roman" pitchFamily="18" charset="0"/>
                <a:cs typeface="B Nazanin" pitchFamily="2" charset="-78"/>
              </a:rPr>
              <a:t>یا</a:t>
            </a:r>
            <a:endParaRPr lang="en-US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66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068638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6614" name="Text Box 6"/>
          <p:cNvSpPr txBox="1">
            <a:spLocks noChangeArrowheads="1"/>
          </p:cNvSpPr>
          <p:nvPr/>
        </p:nvSpPr>
        <p:spPr bwMode="auto">
          <a:xfrm>
            <a:off x="285750" y="3892550"/>
            <a:ext cx="8482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نقاط                        متعلق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[a,b]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1">
                <a:latin typeface="Times New Roman" pitchFamily="18" charset="0"/>
                <a:cs typeface="B Nazanin" pitchFamily="2" charset="-78"/>
              </a:rPr>
              <a:t>پاره هـــــموار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 و</a:t>
            </a:r>
          </a:p>
          <a:p>
            <a:pPr>
              <a:lnSpc>
                <a:spcPct val="150000"/>
              </a:lnSpc>
            </a:pP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                                          طول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با رابطه زیر تعریف می کنیم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66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076700"/>
            <a:ext cx="18732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66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581525"/>
            <a:ext cx="33051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661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5484813"/>
            <a:ext cx="576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2599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599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3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3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3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3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3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3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0" grpId="0"/>
      <p:bldP spid="836612" grpId="0"/>
      <p:bldP spid="836614" grpId="0"/>
    </p:bld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Text Box 2"/>
          <p:cNvSpPr txBox="1">
            <a:spLocks noChangeArrowheads="1"/>
          </p:cNvSpPr>
          <p:nvPr/>
        </p:nvSpPr>
        <p:spPr bwMode="auto">
          <a:xfrm>
            <a:off x="1403350" y="407988"/>
            <a:ext cx="736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با قرار دادن          و                این فرمول به صورت زیر در می آید.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7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76250"/>
            <a:ext cx="7921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7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76250"/>
            <a:ext cx="10461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7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196975"/>
            <a:ext cx="25193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27088" y="2133600"/>
            <a:ext cx="8316912" cy="4500563"/>
            <a:chOff x="521" y="1344"/>
            <a:chExt cx="5239" cy="2835"/>
          </a:xfrm>
        </p:grpSpPr>
        <p:sp>
          <p:nvSpPr>
            <p:cNvPr id="427018" name="Line 7"/>
            <p:cNvSpPr>
              <a:spLocks noChangeShapeType="1"/>
            </p:cNvSpPr>
            <p:nvPr/>
          </p:nvSpPr>
          <p:spPr bwMode="auto">
            <a:xfrm>
              <a:off x="748" y="3657"/>
              <a:ext cx="50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7019" name="Line 8"/>
            <p:cNvSpPr>
              <a:spLocks noChangeShapeType="1"/>
            </p:cNvSpPr>
            <p:nvPr/>
          </p:nvSpPr>
          <p:spPr bwMode="auto">
            <a:xfrm flipV="1">
              <a:off x="748" y="1480"/>
              <a:ext cx="0" cy="2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7020" name="Arc 9"/>
            <p:cNvSpPr>
              <a:spLocks/>
            </p:cNvSpPr>
            <p:nvPr/>
          </p:nvSpPr>
          <p:spPr bwMode="auto">
            <a:xfrm flipH="1" flipV="1">
              <a:off x="977" y="1526"/>
              <a:ext cx="1446" cy="1410"/>
            </a:xfrm>
            <a:custGeom>
              <a:avLst/>
              <a:gdLst>
                <a:gd name="T0" fmla="*/ 1446 w 43010"/>
                <a:gd name="T1" fmla="*/ 87 h 21600"/>
                <a:gd name="T2" fmla="*/ 0 w 43010"/>
                <a:gd name="T3" fmla="*/ 165 h 21600"/>
                <a:gd name="T4" fmla="*/ 721 w 4301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10"/>
                <a:gd name="T10" fmla="*/ 0 h 21600"/>
                <a:gd name="T11" fmla="*/ 43010 w 430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10" h="21600" fill="none" extrusionOk="0">
                  <a:moveTo>
                    <a:pt x="43009" y="1330"/>
                  </a:moveTo>
                  <a:cubicBezTo>
                    <a:pt x="42306" y="12721"/>
                    <a:pt x="32863" y="21599"/>
                    <a:pt x="21451" y="21600"/>
                  </a:cubicBezTo>
                  <a:cubicBezTo>
                    <a:pt x="10500" y="21600"/>
                    <a:pt x="1282" y="13405"/>
                    <a:pt x="-1" y="2531"/>
                  </a:cubicBezTo>
                </a:path>
                <a:path w="43010" h="21600" stroke="0" extrusionOk="0">
                  <a:moveTo>
                    <a:pt x="43009" y="1330"/>
                  </a:moveTo>
                  <a:cubicBezTo>
                    <a:pt x="42306" y="12721"/>
                    <a:pt x="32863" y="21599"/>
                    <a:pt x="21451" y="21600"/>
                  </a:cubicBezTo>
                  <a:cubicBezTo>
                    <a:pt x="10500" y="21600"/>
                    <a:pt x="1282" y="13405"/>
                    <a:pt x="-1" y="2531"/>
                  </a:cubicBezTo>
                  <a:lnTo>
                    <a:pt x="21451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7021" name="Arc 10"/>
            <p:cNvSpPr>
              <a:spLocks/>
            </p:cNvSpPr>
            <p:nvPr/>
          </p:nvSpPr>
          <p:spPr bwMode="auto">
            <a:xfrm flipH="1" flipV="1">
              <a:off x="2431" y="1531"/>
              <a:ext cx="1441" cy="1410"/>
            </a:xfrm>
            <a:custGeom>
              <a:avLst/>
              <a:gdLst>
                <a:gd name="T0" fmla="*/ 1441 w 42870"/>
                <a:gd name="T1" fmla="*/ 159 h 21600"/>
                <a:gd name="T2" fmla="*/ 0 w 42870"/>
                <a:gd name="T3" fmla="*/ 188 h 21600"/>
                <a:gd name="T4" fmla="*/ 720 w 42870"/>
                <a:gd name="T5" fmla="*/ 0 h 21600"/>
                <a:gd name="T6" fmla="*/ 0 60000 65536"/>
                <a:gd name="T7" fmla="*/ 0 60000 65536"/>
                <a:gd name="T8" fmla="*/ 0 60000 65536"/>
                <a:gd name="T9" fmla="*/ 0 w 42870"/>
                <a:gd name="T10" fmla="*/ 0 h 21600"/>
                <a:gd name="T11" fmla="*/ 42870 w 428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70" h="21600" fill="none" extrusionOk="0">
                  <a:moveTo>
                    <a:pt x="42870" y="2437"/>
                  </a:moveTo>
                  <a:cubicBezTo>
                    <a:pt x="41630" y="13353"/>
                    <a:pt x="32394" y="21599"/>
                    <a:pt x="21408" y="21600"/>
                  </a:cubicBezTo>
                  <a:cubicBezTo>
                    <a:pt x="10590" y="21600"/>
                    <a:pt x="1441" y="13598"/>
                    <a:pt x="0" y="2876"/>
                  </a:cubicBezTo>
                </a:path>
                <a:path w="42870" h="21600" stroke="0" extrusionOk="0">
                  <a:moveTo>
                    <a:pt x="42870" y="2437"/>
                  </a:moveTo>
                  <a:cubicBezTo>
                    <a:pt x="41630" y="13353"/>
                    <a:pt x="32394" y="21599"/>
                    <a:pt x="21408" y="21600"/>
                  </a:cubicBezTo>
                  <a:cubicBezTo>
                    <a:pt x="10590" y="21600"/>
                    <a:pt x="1441" y="13598"/>
                    <a:pt x="0" y="2876"/>
                  </a:cubicBezTo>
                  <a:lnTo>
                    <a:pt x="21408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7022" name="Arc 11"/>
            <p:cNvSpPr>
              <a:spLocks/>
            </p:cNvSpPr>
            <p:nvPr/>
          </p:nvSpPr>
          <p:spPr bwMode="auto">
            <a:xfrm flipH="1" flipV="1">
              <a:off x="3882" y="1526"/>
              <a:ext cx="1445" cy="1410"/>
            </a:xfrm>
            <a:custGeom>
              <a:avLst/>
              <a:gdLst>
                <a:gd name="T0" fmla="*/ 1445 w 42975"/>
                <a:gd name="T1" fmla="*/ 164 h 21600"/>
                <a:gd name="T2" fmla="*/ 0 w 42975"/>
                <a:gd name="T3" fmla="*/ 119 h 21600"/>
                <a:gd name="T4" fmla="*/ 724 w 42975"/>
                <a:gd name="T5" fmla="*/ 0 h 21600"/>
                <a:gd name="T6" fmla="*/ 0 60000 65536"/>
                <a:gd name="T7" fmla="*/ 0 60000 65536"/>
                <a:gd name="T8" fmla="*/ 0 60000 65536"/>
                <a:gd name="T9" fmla="*/ 0 w 42975"/>
                <a:gd name="T10" fmla="*/ 0 h 21600"/>
                <a:gd name="T11" fmla="*/ 42975 w 429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5" h="21600" fill="none" extrusionOk="0">
                  <a:moveTo>
                    <a:pt x="42975" y="2514"/>
                  </a:moveTo>
                  <a:cubicBezTo>
                    <a:pt x="41699" y="13396"/>
                    <a:pt x="32478" y="21599"/>
                    <a:pt x="21522" y="21600"/>
                  </a:cubicBezTo>
                  <a:cubicBezTo>
                    <a:pt x="10302" y="21600"/>
                    <a:pt x="950" y="13009"/>
                    <a:pt x="-1" y="1830"/>
                  </a:cubicBezTo>
                </a:path>
                <a:path w="42975" h="21600" stroke="0" extrusionOk="0">
                  <a:moveTo>
                    <a:pt x="42975" y="2514"/>
                  </a:moveTo>
                  <a:cubicBezTo>
                    <a:pt x="41699" y="13396"/>
                    <a:pt x="32478" y="21599"/>
                    <a:pt x="21522" y="21600"/>
                  </a:cubicBezTo>
                  <a:cubicBezTo>
                    <a:pt x="10302" y="21600"/>
                    <a:pt x="950" y="13009"/>
                    <a:pt x="-1" y="1830"/>
                  </a:cubicBezTo>
                  <a:lnTo>
                    <a:pt x="21522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7023" name="Text Box 12"/>
            <p:cNvSpPr txBox="1">
              <a:spLocks noChangeArrowheads="1"/>
            </p:cNvSpPr>
            <p:nvPr/>
          </p:nvSpPr>
          <p:spPr bwMode="auto">
            <a:xfrm>
              <a:off x="521" y="347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427024" name="Text Box 13"/>
            <p:cNvSpPr txBox="1">
              <a:spLocks noChangeArrowheads="1"/>
            </p:cNvSpPr>
            <p:nvPr/>
          </p:nvSpPr>
          <p:spPr bwMode="auto">
            <a:xfrm>
              <a:off x="552" y="134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27025" name="Text Box 14"/>
            <p:cNvSpPr txBox="1">
              <a:spLocks noChangeArrowheads="1"/>
            </p:cNvSpPr>
            <p:nvPr/>
          </p:nvSpPr>
          <p:spPr bwMode="auto">
            <a:xfrm>
              <a:off x="5556" y="33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pic>
          <p:nvPicPr>
            <p:cNvPr id="427026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6" y="3702"/>
              <a:ext cx="15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27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7" y="3702"/>
              <a:ext cx="16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7028" name="Line 17"/>
            <p:cNvSpPr>
              <a:spLocks noChangeShapeType="1"/>
            </p:cNvSpPr>
            <p:nvPr/>
          </p:nvSpPr>
          <p:spPr bwMode="auto">
            <a:xfrm>
              <a:off x="975" y="2886"/>
              <a:ext cx="0" cy="77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7029" name="Line 18"/>
            <p:cNvSpPr>
              <a:spLocks noChangeShapeType="1"/>
            </p:cNvSpPr>
            <p:nvPr/>
          </p:nvSpPr>
          <p:spPr bwMode="auto">
            <a:xfrm>
              <a:off x="2426" y="2886"/>
              <a:ext cx="0" cy="77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7030" name="Line 19"/>
            <p:cNvSpPr>
              <a:spLocks noChangeShapeType="1"/>
            </p:cNvSpPr>
            <p:nvPr/>
          </p:nvSpPr>
          <p:spPr bwMode="auto">
            <a:xfrm>
              <a:off x="3878" y="2886"/>
              <a:ext cx="0" cy="77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7031" name="Line 20"/>
            <p:cNvSpPr>
              <a:spLocks noChangeShapeType="1"/>
            </p:cNvSpPr>
            <p:nvPr/>
          </p:nvSpPr>
          <p:spPr bwMode="auto">
            <a:xfrm>
              <a:off x="5329" y="2886"/>
              <a:ext cx="0" cy="77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pic>
          <p:nvPicPr>
            <p:cNvPr id="427032" name="Picture 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8" y="3702"/>
              <a:ext cx="42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33" name="Picture 2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03" y="3702"/>
              <a:ext cx="45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34" name="Picture 2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02" y="2614"/>
              <a:ext cx="939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35" name="Picture 2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99" y="2614"/>
              <a:ext cx="90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36" name="Picture 2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95" y="2568"/>
              <a:ext cx="90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7037" name="Text Box 26"/>
            <p:cNvSpPr txBox="1">
              <a:spLocks noChangeArrowheads="1"/>
            </p:cNvSpPr>
            <p:nvPr/>
          </p:nvSpPr>
          <p:spPr bwMode="auto">
            <a:xfrm>
              <a:off x="2562" y="3929"/>
              <a:ext cx="1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طول خم پاره هموار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27016" name="Rectangle 2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7017" name="Rectangle 2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4" grpId="0"/>
    </p:bld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 Box 2"/>
          <p:cNvSpPr txBox="1">
            <a:spLocks noChangeArrowheads="1"/>
          </p:cNvSpPr>
          <p:nvPr/>
        </p:nvSpPr>
        <p:spPr bwMode="auto">
          <a:xfrm>
            <a:off x="908050" y="288925"/>
            <a:ext cx="77882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اگر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=2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آنگاه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همچنین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= 3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بنابراین                                            داریم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8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052513"/>
            <a:ext cx="24495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8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663" y="2441575"/>
            <a:ext cx="488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8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716338"/>
            <a:ext cx="33734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86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0863" y="4875213"/>
            <a:ext cx="591026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2804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804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3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3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3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3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8" grpId="0"/>
    </p:bld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Text Box 2"/>
          <p:cNvSpPr txBox="1">
            <a:spLocks noChangeArrowheads="1"/>
          </p:cNvSpPr>
          <p:nvPr/>
        </p:nvSpPr>
        <p:spPr bwMode="auto">
          <a:xfrm>
            <a:off x="6515100" y="169863"/>
            <a:ext cx="21812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35.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طول خم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مساوی 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9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600" y="1484313"/>
            <a:ext cx="43989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565400"/>
            <a:ext cx="6311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4657725" y="3432175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هموار است و طول آن مساوی 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396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921125"/>
            <a:ext cx="56880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5445125"/>
            <a:ext cx="4344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29065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9066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3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3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3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3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2" grpId="0"/>
      <p:bldP spid="839685" grpId="0"/>
    </p:bld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009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009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40709" name="Rectangle 5"/>
          <p:cNvSpPr>
            <a:spLocks noChangeArrowheads="1"/>
          </p:cNvSpPr>
          <p:nvPr/>
        </p:nvSpPr>
        <p:spPr bwMode="auto">
          <a:xfrm>
            <a:off x="7524750" y="4046538"/>
            <a:ext cx="11096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</a:t>
            </a:r>
          </a:p>
        </p:txBody>
      </p:sp>
      <p:pic>
        <p:nvPicPr>
          <p:cNvPr id="8407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471988"/>
            <a:ext cx="1085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711" name="Text Box 7"/>
          <p:cNvSpPr txBox="1">
            <a:spLocks noChangeArrowheads="1"/>
          </p:cNvSpPr>
          <p:nvPr/>
        </p:nvSpPr>
        <p:spPr bwMode="auto">
          <a:xfrm>
            <a:off x="3910013" y="4922838"/>
            <a:ext cx="471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این پدیده تعریف زیر را داریم.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40712" name="Text Box 8"/>
          <p:cNvSpPr txBox="1">
            <a:spLocks noChangeArrowheads="1"/>
          </p:cNvSpPr>
          <p:nvPr/>
        </p:nvSpPr>
        <p:spPr bwMode="auto">
          <a:xfrm>
            <a:off x="422275" y="333375"/>
            <a:ext cx="84709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مشاهده می کنیم که طول خم تابعی از پارامتر تعریف کننده  خم نیز هست،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یعنی اگر                     آنگا 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              تابعی پیوسته روی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[a,b]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است، پس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تابعی مشتقپذیر از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07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175" y="1023938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412875"/>
            <a:ext cx="233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1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2060575"/>
            <a:ext cx="9969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1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3141663"/>
            <a:ext cx="29162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4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40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40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407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9" grpId="0"/>
      <p:bldP spid="840711" grpId="0"/>
      <p:bldP spid="840712" grpId="0"/>
    </p:bld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111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111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41733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907338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37. 1. 5 تعریف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گوئیم خم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یا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توسط طول خم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پارامتری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شده است اگر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البته با توجه به قاعده زنجیری، اگر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پارامتر دی گری برای خم باشد،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17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338" y="1127125"/>
            <a:ext cx="34940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1735" name="Text Box 7"/>
          <p:cNvSpPr txBox="1">
            <a:spLocks noChangeArrowheads="1"/>
          </p:cNvSpPr>
          <p:nvPr/>
        </p:nvSpPr>
        <p:spPr bwMode="auto">
          <a:xfrm>
            <a:off x="5965825" y="1117600"/>
            <a:ext cx="30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latin typeface="Times New Roman" pitchFamily="18" charset="0"/>
                <a:cs typeface="B Nazanin" pitchFamily="2" charset="-78"/>
              </a:rPr>
              <a:t>یا</a:t>
            </a:r>
            <a:endParaRPr lang="en-US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17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916113"/>
            <a:ext cx="2476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7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916113"/>
            <a:ext cx="3403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1738" name="Text Box 10"/>
          <p:cNvSpPr txBox="1">
            <a:spLocks noChangeArrowheads="1"/>
          </p:cNvSpPr>
          <p:nvPr/>
        </p:nvSpPr>
        <p:spPr bwMode="auto">
          <a:xfrm>
            <a:off x="4067175" y="1909763"/>
            <a:ext cx="30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latin typeface="Times New Roman" pitchFamily="18" charset="0"/>
                <a:cs typeface="B Nazanin" pitchFamily="2" charset="-78"/>
              </a:rPr>
              <a:t>یا</a:t>
            </a:r>
            <a:endParaRPr lang="en-US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173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140075"/>
            <a:ext cx="11160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74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2638" y="4810125"/>
            <a:ext cx="46799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74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805488"/>
            <a:ext cx="182403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4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4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4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4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4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3" grpId="0"/>
      <p:bldP spid="841735" grpId="0"/>
      <p:bldP spid="8417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15657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 . 4 . 1 مثال 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دانیم که سریــــهای 		  	        همـــگرا هستنـــد،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بنابراين سریهای 					                   همــگرا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هستند.و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5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658813"/>
            <a:ext cx="23764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992313"/>
            <a:ext cx="51117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463925"/>
            <a:ext cx="66246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506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06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/>
    </p:bld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213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213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42757" name="Text Box 5"/>
          <p:cNvSpPr txBox="1">
            <a:spLocks noChangeArrowheads="1"/>
          </p:cNvSpPr>
          <p:nvPr/>
        </p:nvSpPr>
        <p:spPr bwMode="auto">
          <a:xfrm>
            <a:off x="6443663" y="-77788"/>
            <a:ext cx="2181225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38. 1.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42758" name="Text Box 6"/>
          <p:cNvSpPr txBox="1">
            <a:spLocks noChangeArrowheads="1"/>
          </p:cNvSpPr>
          <p:nvPr/>
        </p:nvSpPr>
        <p:spPr bwMode="auto">
          <a:xfrm>
            <a:off x="4491038" y="906463"/>
            <a:ext cx="4276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پیچوار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رانسبت به طول خم پارامتری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27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22413"/>
            <a:ext cx="61055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2760" name="Text Box 8"/>
          <p:cNvSpPr txBox="1">
            <a:spLocks noChangeArrowheads="1"/>
          </p:cNvSpPr>
          <p:nvPr/>
        </p:nvSpPr>
        <p:spPr bwMode="auto">
          <a:xfrm>
            <a:off x="1749425" y="2379663"/>
            <a:ext cx="7027863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طول خم در بازه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[0,t]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است از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واز این رو ، در هر دو مورد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این مقدار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در تعریف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قرار می دهیم و به دست می آوریم.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27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651250"/>
            <a:ext cx="42814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276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514850"/>
            <a:ext cx="419576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276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411788"/>
            <a:ext cx="17589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4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4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4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4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4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7" grpId="0"/>
      <p:bldP spid="842758" grpId="0"/>
      <p:bldP spid="842760" grpId="0"/>
    </p:bld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3164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3165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43781" name="Rectangle 5"/>
          <p:cNvSpPr>
            <a:spLocks noChangeArrowheads="1"/>
          </p:cNvSpPr>
          <p:nvPr/>
        </p:nvSpPr>
        <p:spPr bwMode="auto">
          <a:xfrm>
            <a:off x="395288" y="776288"/>
            <a:ext cx="8334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اکنون توجه کنید که با این نمایش طول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بازه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[0,s]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مساوی است با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به علاوه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37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784350"/>
            <a:ext cx="11160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3783" name="Text Box 7"/>
          <p:cNvSpPr txBox="1">
            <a:spLocks noChangeArrowheads="1"/>
          </p:cNvSpPr>
          <p:nvPr/>
        </p:nvSpPr>
        <p:spPr bwMode="auto">
          <a:xfrm>
            <a:off x="4633913" y="2460625"/>
            <a:ext cx="406241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آیا خم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می توان با طول خم پارامتری کرد؟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37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3122613"/>
            <a:ext cx="65039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3785" name="Text Box 9"/>
          <p:cNvSpPr txBox="1">
            <a:spLocks noChangeArrowheads="1"/>
          </p:cNvSpPr>
          <p:nvPr/>
        </p:nvSpPr>
        <p:spPr bwMode="auto">
          <a:xfrm>
            <a:off x="600075" y="4516438"/>
            <a:ext cx="7951788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نقطه          را در نظر می گیریم. طول خم از نقطه        تا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37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384800"/>
            <a:ext cx="8651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378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5384800"/>
            <a:ext cx="698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378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6078538"/>
            <a:ext cx="6842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3789" name="Picture 13"/>
          <p:cNvPicPr>
            <a:picLocks noGrp="1" noChangeAspect="1" noChangeArrowheads="1"/>
          </p:cNvPicPr>
          <p:nvPr>
            <p:ph/>
          </p:nvPr>
        </p:nvPicPr>
        <p:blipFill>
          <a:blip r:embed="rId7"/>
          <a:srcRect/>
          <a:stretch>
            <a:fillRect/>
          </a:stretch>
        </p:blipFill>
        <p:spPr>
          <a:xfrm>
            <a:off x="1835150" y="100013"/>
            <a:ext cx="5456238" cy="736600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4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4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4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4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4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4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4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1" grpId="0"/>
      <p:bldP spid="843783" grpId="0"/>
      <p:bldP spid="843785" grpId="0"/>
    </p:bld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 Box 2"/>
          <p:cNvSpPr txBox="1">
            <a:spLocks noChangeArrowheads="1"/>
          </p:cNvSpPr>
          <p:nvPr/>
        </p:nvSpPr>
        <p:spPr bwMode="auto">
          <a:xfrm>
            <a:off x="260350" y="288925"/>
            <a:ext cx="843597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تابعی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و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خم را می توان توسط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پارامتری کرد و مولفه های آن را به صورت زیر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دست آورد.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4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52513"/>
            <a:ext cx="562133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4804" name="Text Box 4"/>
          <p:cNvSpPr txBox="1">
            <a:spLocks noChangeArrowheads="1"/>
          </p:cNvSpPr>
          <p:nvPr/>
        </p:nvSpPr>
        <p:spPr bwMode="auto">
          <a:xfrm>
            <a:off x="4211638" y="1196975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>
                <a:latin typeface="Times New Roman" pitchFamily="18" charset="0"/>
                <a:cs typeface="B Nazanin" pitchFamily="2" charset="-78"/>
              </a:rPr>
              <a:t>یا</a:t>
            </a:r>
            <a:endParaRPr lang="en-US" sz="20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4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388" y="3141663"/>
            <a:ext cx="65516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48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076700"/>
            <a:ext cx="65849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48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9350" y="5013325"/>
            <a:ext cx="38544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4808" name="Text Box 8"/>
          <p:cNvSpPr txBox="1">
            <a:spLocks noChangeArrowheads="1"/>
          </p:cNvSpPr>
          <p:nvPr/>
        </p:nvSpPr>
        <p:spPr bwMode="auto">
          <a:xfrm>
            <a:off x="220663" y="5924550"/>
            <a:ext cx="874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با انتخاب        این مولفه ها صورت ساده تری به خود می گیرند.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480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9400" y="5949950"/>
            <a:ext cx="7254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4187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4188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4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4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4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2" grpId="0"/>
      <p:bldP spid="844804" grpId="0"/>
      <p:bldP spid="844808" grpId="0"/>
    </p:bld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Text Box 2"/>
          <p:cNvSpPr txBox="1">
            <a:spLocks noChangeArrowheads="1"/>
          </p:cNvSpPr>
          <p:nvPr/>
        </p:nvSpPr>
        <p:spPr bwMode="auto">
          <a:xfrm>
            <a:off x="831850" y="401638"/>
            <a:ext cx="77930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40 .1. 5 تعریف انتگرال تابع پیوسته 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به صورت                 نشان می دهیم و به صورت زیر تعریف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5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225" y="1106488"/>
            <a:ext cx="18859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5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33734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58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6950" y="1700213"/>
            <a:ext cx="12319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58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92375"/>
            <a:ext cx="60499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265113" y="3170238"/>
            <a:ext cx="833913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همین ترتیب انتگرال تابع پیوسته زیر تعریف می شود.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انتگرال هر تابع برداری ، برداری از جنس مقادیر همان تابع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است. مفهوم انتگرال تابع برداری بسیاری از ویژگی های انتگرال توابع حقیقی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دارااست. باوجوداین،این مفهوم درقضیه میانگین برای انتگرال صدق نمی کند.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58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3933825"/>
            <a:ext cx="50895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5210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5211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4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4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4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/>
      <p:bldP spid="845831" grpId="0"/>
    </p:bld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ChangeArrowheads="1"/>
          </p:cNvSpPr>
          <p:nvPr/>
        </p:nvSpPr>
        <p:spPr bwMode="auto">
          <a:xfrm>
            <a:off x="2986088" y="188913"/>
            <a:ext cx="3602037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2987675" y="268288"/>
            <a:ext cx="3606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2. 5 </a:t>
            </a:r>
            <a:r>
              <a:rPr lang="fa-IR" sz="3600">
                <a:solidFill>
                  <a:srgbClr val="800000"/>
                </a:solidFill>
                <a:latin typeface="Monotype Corsiva" pitchFamily="66" charset="0"/>
                <a:cs typeface="B Nazanin" pitchFamily="2" charset="-78"/>
              </a:rPr>
              <a:t>حرکت در صفحه</a:t>
            </a:r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  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46852" name="Line 4"/>
          <p:cNvSpPr>
            <a:spLocks noChangeShapeType="1"/>
          </p:cNvSpPr>
          <p:nvPr/>
        </p:nvSpPr>
        <p:spPr bwMode="auto">
          <a:xfrm>
            <a:off x="898525" y="10525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846853" name="Text Box 5"/>
          <p:cNvSpPr txBox="1">
            <a:spLocks noChangeArrowheads="1"/>
          </p:cNvSpPr>
          <p:nvPr/>
        </p:nvSpPr>
        <p:spPr bwMode="auto">
          <a:xfrm>
            <a:off x="749300" y="1106488"/>
            <a:ext cx="78025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2. 5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شعاع حامل متحرک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، در شکل زیر مسیر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متحرکی را در لحظه های                    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مشاهده می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68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565400"/>
            <a:ext cx="15954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1050" y="2781300"/>
            <a:ext cx="6500813" cy="3960813"/>
            <a:chOff x="1292" y="1389"/>
            <a:chExt cx="4095" cy="2495"/>
          </a:xfrm>
        </p:grpSpPr>
        <p:sp>
          <p:nvSpPr>
            <p:cNvPr id="436235" name="Line 8"/>
            <p:cNvSpPr>
              <a:spLocks noChangeShapeType="1"/>
            </p:cNvSpPr>
            <p:nvPr/>
          </p:nvSpPr>
          <p:spPr bwMode="auto">
            <a:xfrm>
              <a:off x="1292" y="3657"/>
              <a:ext cx="40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6236" name="Line 9"/>
            <p:cNvSpPr>
              <a:spLocks noChangeShapeType="1"/>
            </p:cNvSpPr>
            <p:nvPr/>
          </p:nvSpPr>
          <p:spPr bwMode="auto">
            <a:xfrm flipV="1">
              <a:off x="1701" y="1480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6237" name="Freeform 10"/>
            <p:cNvSpPr>
              <a:spLocks/>
            </p:cNvSpPr>
            <p:nvPr/>
          </p:nvSpPr>
          <p:spPr bwMode="auto">
            <a:xfrm>
              <a:off x="2200" y="1623"/>
              <a:ext cx="1315" cy="1179"/>
            </a:xfrm>
            <a:custGeom>
              <a:avLst/>
              <a:gdLst>
                <a:gd name="T0" fmla="*/ 0 w 1315"/>
                <a:gd name="T1" fmla="*/ 310 h 1179"/>
                <a:gd name="T2" fmla="*/ 499 w 1315"/>
                <a:gd name="T3" fmla="*/ 129 h 1179"/>
                <a:gd name="T4" fmla="*/ 680 w 1315"/>
                <a:gd name="T5" fmla="*/ 1081 h 1179"/>
                <a:gd name="T6" fmla="*/ 1315 w 1315"/>
                <a:gd name="T7" fmla="*/ 718 h 1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5"/>
                <a:gd name="T13" fmla="*/ 0 h 1179"/>
                <a:gd name="T14" fmla="*/ 1315 w 1315"/>
                <a:gd name="T15" fmla="*/ 1179 h 1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5" h="1179">
                  <a:moveTo>
                    <a:pt x="0" y="310"/>
                  </a:moveTo>
                  <a:cubicBezTo>
                    <a:pt x="193" y="155"/>
                    <a:pt x="386" y="0"/>
                    <a:pt x="499" y="129"/>
                  </a:cubicBezTo>
                  <a:cubicBezTo>
                    <a:pt x="612" y="258"/>
                    <a:pt x="544" y="983"/>
                    <a:pt x="680" y="1081"/>
                  </a:cubicBezTo>
                  <a:cubicBezTo>
                    <a:pt x="816" y="1179"/>
                    <a:pt x="1217" y="778"/>
                    <a:pt x="1315" y="718"/>
                  </a:cubicBezTo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6238" name="Arc 11"/>
            <p:cNvSpPr>
              <a:spLocks/>
            </p:cNvSpPr>
            <p:nvPr/>
          </p:nvSpPr>
          <p:spPr bwMode="auto">
            <a:xfrm>
              <a:off x="3515" y="2547"/>
              <a:ext cx="731" cy="1110"/>
            </a:xfrm>
            <a:custGeom>
              <a:avLst/>
              <a:gdLst>
                <a:gd name="T0" fmla="*/ 464 w 18328"/>
                <a:gd name="T1" fmla="*/ 0 h 18202"/>
                <a:gd name="T2" fmla="*/ 731 w 18328"/>
                <a:gd name="T3" fmla="*/ 413 h 18202"/>
                <a:gd name="T4" fmla="*/ 0 w 18328"/>
                <a:gd name="T5" fmla="*/ 1110 h 18202"/>
                <a:gd name="T6" fmla="*/ 0 60000 65536"/>
                <a:gd name="T7" fmla="*/ 0 60000 65536"/>
                <a:gd name="T8" fmla="*/ 0 60000 65536"/>
                <a:gd name="T9" fmla="*/ 0 w 18328"/>
                <a:gd name="T10" fmla="*/ 0 h 18202"/>
                <a:gd name="T11" fmla="*/ 18328 w 18328"/>
                <a:gd name="T12" fmla="*/ 18202 h 18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28" h="18202" fill="none" extrusionOk="0">
                  <a:moveTo>
                    <a:pt x="11629" y="-1"/>
                  </a:moveTo>
                  <a:cubicBezTo>
                    <a:pt x="14338" y="1730"/>
                    <a:pt x="16626" y="4044"/>
                    <a:pt x="18327" y="6772"/>
                  </a:cubicBezTo>
                </a:path>
                <a:path w="18328" h="18202" stroke="0" extrusionOk="0">
                  <a:moveTo>
                    <a:pt x="11629" y="-1"/>
                  </a:moveTo>
                  <a:cubicBezTo>
                    <a:pt x="14338" y="1730"/>
                    <a:pt x="16626" y="4044"/>
                    <a:pt x="18327" y="6772"/>
                  </a:cubicBezTo>
                  <a:lnTo>
                    <a:pt x="0" y="18202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6239" name="Line 12"/>
            <p:cNvSpPr>
              <a:spLocks noChangeShapeType="1"/>
            </p:cNvSpPr>
            <p:nvPr/>
          </p:nvSpPr>
          <p:spPr bwMode="auto">
            <a:xfrm flipV="1">
              <a:off x="1701" y="1933"/>
              <a:ext cx="499" cy="1724"/>
            </a:xfrm>
            <a:prstGeom prst="line">
              <a:avLst/>
            </a:prstGeom>
            <a:noFill/>
            <a:ln w="9525">
              <a:solidFill>
                <a:srgbClr val="FA6306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6240" name="Line 13"/>
            <p:cNvSpPr>
              <a:spLocks noChangeShapeType="1"/>
            </p:cNvSpPr>
            <p:nvPr/>
          </p:nvSpPr>
          <p:spPr bwMode="auto">
            <a:xfrm flipV="1">
              <a:off x="1701" y="2976"/>
              <a:ext cx="2540" cy="681"/>
            </a:xfrm>
            <a:prstGeom prst="line">
              <a:avLst/>
            </a:prstGeom>
            <a:noFill/>
            <a:ln w="9525">
              <a:solidFill>
                <a:srgbClr val="FA6306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6241" name="Line 14"/>
            <p:cNvSpPr>
              <a:spLocks noChangeShapeType="1"/>
            </p:cNvSpPr>
            <p:nvPr/>
          </p:nvSpPr>
          <p:spPr bwMode="auto">
            <a:xfrm flipV="1">
              <a:off x="1701" y="1979"/>
              <a:ext cx="1043" cy="167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6242" name="Line 15"/>
            <p:cNvSpPr>
              <a:spLocks noChangeShapeType="1"/>
            </p:cNvSpPr>
            <p:nvPr/>
          </p:nvSpPr>
          <p:spPr bwMode="auto">
            <a:xfrm flipV="1">
              <a:off x="1701" y="2704"/>
              <a:ext cx="1315" cy="95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6243" name="Arc 16"/>
            <p:cNvSpPr>
              <a:spLocks/>
            </p:cNvSpPr>
            <p:nvPr/>
          </p:nvSpPr>
          <p:spPr bwMode="auto">
            <a:xfrm rot="-1984311">
              <a:off x="3416" y="2271"/>
              <a:ext cx="685" cy="1079"/>
            </a:xfrm>
            <a:custGeom>
              <a:avLst/>
              <a:gdLst>
                <a:gd name="T0" fmla="*/ 395 w 19278"/>
                <a:gd name="T1" fmla="*/ 0 h 18522"/>
                <a:gd name="T2" fmla="*/ 685 w 19278"/>
                <a:gd name="T3" fmla="*/ 511 h 18522"/>
                <a:gd name="T4" fmla="*/ 0 w 19278"/>
                <a:gd name="T5" fmla="*/ 1079 h 18522"/>
                <a:gd name="T6" fmla="*/ 0 60000 65536"/>
                <a:gd name="T7" fmla="*/ 0 60000 65536"/>
                <a:gd name="T8" fmla="*/ 0 60000 65536"/>
                <a:gd name="T9" fmla="*/ 0 w 19278"/>
                <a:gd name="T10" fmla="*/ 0 h 18522"/>
                <a:gd name="T11" fmla="*/ 19278 w 19278"/>
                <a:gd name="T12" fmla="*/ 18522 h 185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78" h="18522" fill="none" extrusionOk="0">
                  <a:moveTo>
                    <a:pt x="11112" y="0"/>
                  </a:moveTo>
                  <a:cubicBezTo>
                    <a:pt x="14608" y="2097"/>
                    <a:pt x="17439" y="5141"/>
                    <a:pt x="19278" y="8779"/>
                  </a:cubicBezTo>
                </a:path>
                <a:path w="19278" h="18522" stroke="0" extrusionOk="0">
                  <a:moveTo>
                    <a:pt x="11112" y="0"/>
                  </a:moveTo>
                  <a:cubicBezTo>
                    <a:pt x="14608" y="2097"/>
                    <a:pt x="17439" y="5141"/>
                    <a:pt x="19278" y="8779"/>
                  </a:cubicBezTo>
                  <a:lnTo>
                    <a:pt x="0" y="18522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6244" name="Text Box 17"/>
            <p:cNvSpPr txBox="1">
              <a:spLocks noChangeArrowheads="1"/>
            </p:cNvSpPr>
            <p:nvPr/>
          </p:nvSpPr>
          <p:spPr bwMode="auto">
            <a:xfrm>
              <a:off x="1505" y="361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436245" name="Text Box 18"/>
            <p:cNvSpPr txBox="1">
              <a:spLocks noChangeArrowheads="1"/>
            </p:cNvSpPr>
            <p:nvPr/>
          </p:nvSpPr>
          <p:spPr bwMode="auto">
            <a:xfrm>
              <a:off x="1505" y="138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36246" name="Text Box 19"/>
            <p:cNvSpPr txBox="1">
              <a:spLocks noChangeArrowheads="1"/>
            </p:cNvSpPr>
            <p:nvPr/>
          </p:nvSpPr>
          <p:spPr bwMode="auto">
            <a:xfrm>
              <a:off x="5191" y="340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36247" name="Text Box 20"/>
            <p:cNvSpPr txBox="1">
              <a:spLocks noChangeArrowheads="1"/>
            </p:cNvSpPr>
            <p:nvPr/>
          </p:nvSpPr>
          <p:spPr bwMode="auto">
            <a:xfrm>
              <a:off x="4258" y="2817"/>
              <a:ext cx="3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f(a)</a:t>
              </a:r>
            </a:p>
          </p:txBody>
        </p:sp>
        <p:sp>
          <p:nvSpPr>
            <p:cNvPr id="436248" name="Text Box 21"/>
            <p:cNvSpPr txBox="1">
              <a:spLocks noChangeArrowheads="1"/>
            </p:cNvSpPr>
            <p:nvPr/>
          </p:nvSpPr>
          <p:spPr bwMode="auto">
            <a:xfrm>
              <a:off x="1890" y="1705"/>
              <a:ext cx="3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f(b)</a:t>
              </a:r>
            </a:p>
          </p:txBody>
        </p:sp>
        <p:pic>
          <p:nvPicPr>
            <p:cNvPr id="436249" name="Picture 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1" y="2387"/>
              <a:ext cx="31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6250" name="Picture 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5" y="1797"/>
              <a:ext cx="54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6233" name="Rectangle 2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6234" name="Rectangle 2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4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84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0" grpId="0" animBg="1"/>
      <p:bldP spid="846851" grpId="0"/>
      <p:bldP spid="846853" grpId="0"/>
    </p:bld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Text Box 2"/>
          <p:cNvSpPr txBox="1">
            <a:spLocks noChangeArrowheads="1"/>
          </p:cNvSpPr>
          <p:nvPr/>
        </p:nvSpPr>
        <p:spPr bwMode="auto">
          <a:xfrm>
            <a:off x="414338" y="169863"/>
            <a:ext cx="8281987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2. 5 تعبیر های مشتق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مکان متحرکی در لحظه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باشد، در این صورت رابطه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مکان این متحرک در لحظه           خواهد بود. بنابراین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نماینده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بردار سرعت متوسط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بازه زمانی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            است. در نتیجه در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صورتی که حد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وجود داشته باشد، برابربا بردار سرعت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خواهد بود.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7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360863"/>
            <a:ext cx="8874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7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08275"/>
            <a:ext cx="8874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7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125538"/>
            <a:ext cx="2692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78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205038"/>
            <a:ext cx="4616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78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500438"/>
            <a:ext cx="221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78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5157788"/>
            <a:ext cx="27225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725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725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4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4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4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4" grpId="0"/>
    </p:bld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611188" y="404813"/>
            <a:ext cx="8118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این مطلب اگر سرعت متحرک در لحظه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را با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v(t)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نشان دهیم، بنا به تعریف مشتق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8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1557338"/>
            <a:ext cx="38163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574675" y="2089150"/>
            <a:ext cx="81930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یعنی مشتق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مساوی است با سرعت متحرک در این لحظه، اکنون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شکل اسلاید بعدی  مشاهده می کنیم که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داریم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489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500438"/>
            <a:ext cx="30765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89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97425"/>
            <a:ext cx="307816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3828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828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4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4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8" grpId="0"/>
      <p:bldP spid="848900" grpId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450" y="765175"/>
            <a:ext cx="6696075" cy="5292725"/>
            <a:chOff x="839" y="119"/>
            <a:chExt cx="4218" cy="3334"/>
          </a:xfrm>
        </p:grpSpPr>
        <p:sp>
          <p:nvSpPr>
            <p:cNvPr id="439299" name="Line 3"/>
            <p:cNvSpPr>
              <a:spLocks noChangeShapeType="1"/>
            </p:cNvSpPr>
            <p:nvPr/>
          </p:nvSpPr>
          <p:spPr bwMode="auto">
            <a:xfrm>
              <a:off x="839" y="2976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300" name="Line 4"/>
            <p:cNvSpPr>
              <a:spLocks noChangeShapeType="1"/>
            </p:cNvSpPr>
            <p:nvPr/>
          </p:nvSpPr>
          <p:spPr bwMode="auto">
            <a:xfrm flipV="1">
              <a:off x="1474" y="210"/>
              <a:ext cx="0" cy="2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301" name="Arc 5"/>
            <p:cNvSpPr>
              <a:spLocks/>
            </p:cNvSpPr>
            <p:nvPr/>
          </p:nvSpPr>
          <p:spPr bwMode="auto">
            <a:xfrm rot="18200771" flipV="1">
              <a:off x="2924" y="120"/>
              <a:ext cx="997" cy="1629"/>
            </a:xfrm>
            <a:custGeom>
              <a:avLst/>
              <a:gdLst>
                <a:gd name="T0" fmla="*/ 0 w 21600"/>
                <a:gd name="T1" fmla="*/ 0 h 43113"/>
                <a:gd name="T2" fmla="*/ 89 w 21600"/>
                <a:gd name="T3" fmla="*/ 1629 h 43113"/>
                <a:gd name="T4" fmla="*/ 0 w 21600"/>
                <a:gd name="T5" fmla="*/ 816 h 431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13"/>
                <a:gd name="T11" fmla="*/ 21600 w 21600"/>
                <a:gd name="T12" fmla="*/ 43113 h 43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1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79"/>
                    <a:pt x="13069" y="42112"/>
                    <a:pt x="1934" y="43113"/>
                  </a:cubicBezTo>
                </a:path>
                <a:path w="21600" h="4311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79"/>
                    <a:pt x="13069" y="42112"/>
                    <a:pt x="1934" y="4311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9302" name="Line 6"/>
            <p:cNvSpPr>
              <a:spLocks noChangeShapeType="1"/>
            </p:cNvSpPr>
            <p:nvPr/>
          </p:nvSpPr>
          <p:spPr bwMode="auto">
            <a:xfrm flipV="1">
              <a:off x="1474" y="527"/>
              <a:ext cx="1406" cy="244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303" name="Line 7"/>
            <p:cNvSpPr>
              <a:spLocks noChangeShapeType="1"/>
            </p:cNvSpPr>
            <p:nvPr/>
          </p:nvSpPr>
          <p:spPr bwMode="auto">
            <a:xfrm flipV="1">
              <a:off x="1474" y="1434"/>
              <a:ext cx="2495" cy="154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304" name="Line 8"/>
            <p:cNvSpPr>
              <a:spLocks noChangeShapeType="1"/>
            </p:cNvSpPr>
            <p:nvPr/>
          </p:nvSpPr>
          <p:spPr bwMode="auto">
            <a:xfrm flipH="1" flipV="1">
              <a:off x="2880" y="527"/>
              <a:ext cx="1089" cy="907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305" name="Line 9"/>
            <p:cNvSpPr>
              <a:spLocks noChangeShapeType="1"/>
            </p:cNvSpPr>
            <p:nvPr/>
          </p:nvSpPr>
          <p:spPr bwMode="auto">
            <a:xfrm flipV="1">
              <a:off x="3833" y="527"/>
              <a:ext cx="454" cy="145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306" name="Line 10"/>
            <p:cNvSpPr>
              <a:spLocks noChangeShapeType="1"/>
            </p:cNvSpPr>
            <p:nvPr/>
          </p:nvSpPr>
          <p:spPr bwMode="auto">
            <a:xfrm>
              <a:off x="2880" y="527"/>
              <a:ext cx="0" cy="2449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307" name="Line 11"/>
            <p:cNvSpPr>
              <a:spLocks noChangeShapeType="1"/>
            </p:cNvSpPr>
            <p:nvPr/>
          </p:nvSpPr>
          <p:spPr bwMode="auto">
            <a:xfrm>
              <a:off x="2880" y="1434"/>
              <a:ext cx="2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308" name="Line 12"/>
            <p:cNvSpPr>
              <a:spLocks noChangeShapeType="1"/>
            </p:cNvSpPr>
            <p:nvPr/>
          </p:nvSpPr>
          <p:spPr bwMode="auto">
            <a:xfrm flipV="1">
              <a:off x="1474" y="1933"/>
              <a:ext cx="272" cy="104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309" name="Arc 13"/>
            <p:cNvSpPr>
              <a:spLocks/>
            </p:cNvSpPr>
            <p:nvPr/>
          </p:nvSpPr>
          <p:spPr bwMode="auto">
            <a:xfrm rot="18674017" flipV="1">
              <a:off x="4160" y="859"/>
              <a:ext cx="354" cy="553"/>
            </a:xfrm>
            <a:custGeom>
              <a:avLst/>
              <a:gdLst>
                <a:gd name="T0" fmla="*/ 50 w 25118"/>
                <a:gd name="T1" fmla="*/ 0 h 43200"/>
                <a:gd name="T2" fmla="*/ 0 w 25118"/>
                <a:gd name="T3" fmla="*/ 549 h 43200"/>
                <a:gd name="T4" fmla="*/ 50 w 25118"/>
                <a:gd name="T5" fmla="*/ 277 h 43200"/>
                <a:gd name="T6" fmla="*/ 0 60000 65536"/>
                <a:gd name="T7" fmla="*/ 0 60000 65536"/>
                <a:gd name="T8" fmla="*/ 0 60000 65536"/>
                <a:gd name="T9" fmla="*/ 0 w 25118"/>
                <a:gd name="T10" fmla="*/ 0 h 43200"/>
                <a:gd name="T11" fmla="*/ 25118 w 2511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18" h="43200" fill="none" extrusionOk="0">
                  <a:moveTo>
                    <a:pt x="3517" y="0"/>
                  </a:moveTo>
                  <a:cubicBezTo>
                    <a:pt x="15447" y="0"/>
                    <a:pt x="25118" y="9670"/>
                    <a:pt x="25118" y="21600"/>
                  </a:cubicBezTo>
                  <a:cubicBezTo>
                    <a:pt x="25118" y="33529"/>
                    <a:pt x="15447" y="43200"/>
                    <a:pt x="3518" y="43200"/>
                  </a:cubicBezTo>
                  <a:cubicBezTo>
                    <a:pt x="2339" y="43200"/>
                    <a:pt x="1162" y="43103"/>
                    <a:pt x="0" y="42911"/>
                  </a:cubicBezTo>
                </a:path>
                <a:path w="25118" h="43200" stroke="0" extrusionOk="0">
                  <a:moveTo>
                    <a:pt x="3517" y="0"/>
                  </a:moveTo>
                  <a:cubicBezTo>
                    <a:pt x="15447" y="0"/>
                    <a:pt x="25118" y="9670"/>
                    <a:pt x="25118" y="21600"/>
                  </a:cubicBezTo>
                  <a:cubicBezTo>
                    <a:pt x="25118" y="33529"/>
                    <a:pt x="15447" y="43200"/>
                    <a:pt x="3518" y="43200"/>
                  </a:cubicBezTo>
                  <a:cubicBezTo>
                    <a:pt x="2339" y="43200"/>
                    <a:pt x="1162" y="43103"/>
                    <a:pt x="0" y="42911"/>
                  </a:cubicBezTo>
                  <a:lnTo>
                    <a:pt x="3518" y="21600"/>
                  </a:lnTo>
                  <a:close/>
                </a:path>
              </a:pathLst>
            </a:custGeom>
            <a:noFill/>
            <a:ln w="12700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9310" name="Text Box 14"/>
            <p:cNvSpPr txBox="1">
              <a:spLocks noChangeArrowheads="1"/>
            </p:cNvSpPr>
            <p:nvPr/>
          </p:nvSpPr>
          <p:spPr bwMode="auto">
            <a:xfrm>
              <a:off x="2516" y="2432"/>
              <a:ext cx="3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f(t)</a:t>
              </a:r>
            </a:p>
          </p:txBody>
        </p:sp>
        <p:sp>
          <p:nvSpPr>
            <p:cNvPr id="439311" name="Text Box 15"/>
            <p:cNvSpPr txBox="1">
              <a:spLocks noChangeArrowheads="1"/>
            </p:cNvSpPr>
            <p:nvPr/>
          </p:nvSpPr>
          <p:spPr bwMode="auto">
            <a:xfrm>
              <a:off x="1456" y="181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B Nazanin" pitchFamily="2" charset="-78"/>
                </a:rPr>
                <a:t>v</a:t>
              </a:r>
            </a:p>
          </p:txBody>
        </p:sp>
        <p:sp>
          <p:nvSpPr>
            <p:cNvPr id="439312" name="Text Box 16"/>
            <p:cNvSpPr txBox="1">
              <a:spLocks noChangeArrowheads="1"/>
            </p:cNvSpPr>
            <p:nvPr/>
          </p:nvSpPr>
          <p:spPr bwMode="auto">
            <a:xfrm>
              <a:off x="3921" y="38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v</a:t>
              </a:r>
            </a:p>
          </p:txBody>
        </p:sp>
        <p:sp>
          <p:nvSpPr>
            <p:cNvPr id="439313" name="Text Box 17"/>
            <p:cNvSpPr txBox="1">
              <a:spLocks noChangeArrowheads="1"/>
            </p:cNvSpPr>
            <p:nvPr/>
          </p:nvSpPr>
          <p:spPr bwMode="auto">
            <a:xfrm>
              <a:off x="3945" y="148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439314" name="Text Box 18"/>
            <p:cNvSpPr txBox="1">
              <a:spLocks noChangeArrowheads="1"/>
            </p:cNvSpPr>
            <p:nvPr/>
          </p:nvSpPr>
          <p:spPr bwMode="auto">
            <a:xfrm>
              <a:off x="2570" y="34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Q</a:t>
              </a:r>
            </a:p>
          </p:txBody>
        </p:sp>
        <p:sp>
          <p:nvSpPr>
            <p:cNvPr id="439315" name="Text Box 19"/>
            <p:cNvSpPr txBox="1">
              <a:spLocks noChangeArrowheads="1"/>
            </p:cNvSpPr>
            <p:nvPr/>
          </p:nvSpPr>
          <p:spPr bwMode="auto">
            <a:xfrm>
              <a:off x="2669" y="1297"/>
              <a:ext cx="1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s</a:t>
              </a:r>
            </a:p>
          </p:txBody>
        </p:sp>
        <p:sp>
          <p:nvSpPr>
            <p:cNvPr id="439316" name="Text Box 20"/>
            <p:cNvSpPr txBox="1">
              <a:spLocks noChangeArrowheads="1"/>
            </p:cNvSpPr>
            <p:nvPr/>
          </p:nvSpPr>
          <p:spPr bwMode="auto">
            <a:xfrm>
              <a:off x="4816" y="268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39317" name="Text Box 21"/>
            <p:cNvSpPr txBox="1">
              <a:spLocks noChangeArrowheads="1"/>
            </p:cNvSpPr>
            <p:nvPr/>
          </p:nvSpPr>
          <p:spPr bwMode="auto">
            <a:xfrm>
              <a:off x="1278" y="293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439318" name="Text Box 22"/>
            <p:cNvSpPr txBox="1">
              <a:spLocks noChangeArrowheads="1"/>
            </p:cNvSpPr>
            <p:nvPr/>
          </p:nvSpPr>
          <p:spPr bwMode="auto">
            <a:xfrm>
              <a:off x="1278" y="11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pic>
          <p:nvPicPr>
            <p:cNvPr id="439319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34" y="1207"/>
              <a:ext cx="1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9320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4" y="981"/>
              <a:ext cx="3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9321" name="Arc 25"/>
            <p:cNvSpPr>
              <a:spLocks/>
            </p:cNvSpPr>
            <p:nvPr/>
          </p:nvSpPr>
          <p:spPr bwMode="auto">
            <a:xfrm rot="9789751" flipV="1">
              <a:off x="3606" y="1162"/>
              <a:ext cx="238" cy="234"/>
            </a:xfrm>
            <a:custGeom>
              <a:avLst/>
              <a:gdLst>
                <a:gd name="T0" fmla="*/ 160 w 21600"/>
                <a:gd name="T1" fmla="*/ 0 h 15960"/>
                <a:gd name="T2" fmla="*/ 238 w 21600"/>
                <a:gd name="T3" fmla="*/ 234 h 15960"/>
                <a:gd name="T4" fmla="*/ 0 w 21600"/>
                <a:gd name="T5" fmla="*/ 234 h 1596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0"/>
                <a:gd name="T11" fmla="*/ 21600 w 21600"/>
                <a:gd name="T12" fmla="*/ 15960 h 15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0" fill="none" extrusionOk="0">
                  <a:moveTo>
                    <a:pt x="14554" y="0"/>
                  </a:moveTo>
                  <a:cubicBezTo>
                    <a:pt x="19042" y="4092"/>
                    <a:pt x="21600" y="9886"/>
                    <a:pt x="21600" y="15960"/>
                  </a:cubicBezTo>
                </a:path>
                <a:path w="21600" h="15960" stroke="0" extrusionOk="0">
                  <a:moveTo>
                    <a:pt x="14554" y="0"/>
                  </a:moveTo>
                  <a:cubicBezTo>
                    <a:pt x="19042" y="4092"/>
                    <a:pt x="21600" y="9886"/>
                    <a:pt x="21600" y="15960"/>
                  </a:cubicBezTo>
                  <a:lnTo>
                    <a:pt x="0" y="15960"/>
                  </a:lnTo>
                  <a:close/>
                </a:path>
              </a:pathLst>
            </a:custGeom>
            <a:noFill/>
            <a:ln w="2857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439322" name="Picture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" y="164"/>
              <a:ext cx="5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9323" name="Text Box 27"/>
            <p:cNvSpPr txBox="1">
              <a:spLocks noChangeArrowheads="1"/>
            </p:cNvSpPr>
            <p:nvPr/>
          </p:nvSpPr>
          <p:spPr bwMode="auto">
            <a:xfrm>
              <a:off x="1338" y="3203"/>
              <a:ext cx="30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اگر </a:t>
              </a:r>
              <a:r>
                <a:rPr lang="en-US" sz="2000">
                  <a:latin typeface="Times New Roman" pitchFamily="18" charset="0"/>
                  <a:cs typeface="B Nazanin" pitchFamily="2" charset="-78"/>
                </a:rPr>
                <a:t>v</a:t>
              </a:r>
              <a:r>
                <a:rPr lang="fa-IR" sz="2000">
                  <a:latin typeface="Times New Roman" pitchFamily="18" charset="0"/>
                  <a:cs typeface="B Nazanin" pitchFamily="2" charset="-78"/>
                </a:rPr>
                <a:t> از </a:t>
              </a:r>
              <a:r>
                <a:rPr lang="en-US" sz="2000">
                  <a:latin typeface="Times New Roman" pitchFamily="18" charset="0"/>
                  <a:cs typeface="B Nazanin" pitchFamily="2" charset="-78"/>
                </a:rPr>
                <a:t>f(t)</a:t>
              </a:r>
              <a:r>
                <a:rPr lang="fa-IR" sz="2000">
                  <a:latin typeface="Times New Roman" pitchFamily="18" charset="0"/>
                  <a:cs typeface="B Nazanin" pitchFamily="2" charset="-78"/>
                </a:rPr>
                <a:t> رسم شود ، بر مسیر متحرک مماس است.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Text Box 2"/>
          <p:cNvSpPr txBox="1">
            <a:spLocks noChangeArrowheads="1"/>
          </p:cNvSpPr>
          <p:nvPr/>
        </p:nvSpPr>
        <p:spPr bwMode="auto">
          <a:xfrm>
            <a:off x="273050" y="1174750"/>
            <a:ext cx="842327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اگر          آنگاه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Q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روی مسیر متحرک به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میل می کند و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لذا خط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PQ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خط مماس بر خم تبدیل می شود. این بدان معناست که اگر مبدا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منتقل کنیم آنگاه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v(t)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 مسیر متحرک یا بر خم داده شده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مماس می شود.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مشتق به عنوان یک بردار بر مسیر متحرک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مماس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0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362075"/>
            <a:ext cx="8651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0325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0326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6" grpId="0"/>
    </p:bld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Text Box 2"/>
          <p:cNvSpPr txBox="1">
            <a:spLocks noChangeArrowheads="1"/>
          </p:cNvSpPr>
          <p:nvPr/>
        </p:nvSpPr>
        <p:spPr bwMode="auto">
          <a:xfrm>
            <a:off x="377825" y="169863"/>
            <a:ext cx="8389938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3. 2. 5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v(t)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سرعت متحرک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باشد،        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اندازه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 سرعت متحرک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خم مشتقپذیر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مسیر متحرک باشد آنگاه اندازه بردار سرعت این متحرک عبارت است از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سرعت متحرک یک بردار و </a:t>
            </a:r>
            <a:r>
              <a:rPr lang="fa-IR" sz="2400" b="1">
                <a:latin typeface="Times New Roman" pitchFamily="18" charset="0"/>
                <a:cs typeface="B Nazanin" pitchFamily="2" charset="-78"/>
              </a:rPr>
              <a:t>اندازه بردار سرعت یک عدد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1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981075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565400"/>
            <a:ext cx="2692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1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005263"/>
            <a:ext cx="58864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1351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1352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5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5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228012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 . 4 . 1 قضيه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دنباله        ، جمله های                 از آن و اعداد                 را که در آنها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k , m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اعداد ثابت هستند در نظر می گیریم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 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         همگرا  (واگرا ) باشد آنگاه          همگرا (واگرا) است . یعنی حذف تعداد متناهی جمله از اول سری در همگــــرایی (واگـرایی) آن تاثیری ندارد.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را به صورت زیر تعريف می کنیم: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205038"/>
            <a:ext cx="6064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1238"/>
            <a:ext cx="7381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412875"/>
            <a:ext cx="5318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341438"/>
            <a:ext cx="11969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341438"/>
            <a:ext cx="12192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5013325"/>
            <a:ext cx="3600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1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3933825"/>
            <a:ext cx="5857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6091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092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6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6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6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5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Text Box 2"/>
          <p:cNvSpPr txBox="1">
            <a:spLocks noChangeArrowheads="1"/>
          </p:cNvSpPr>
          <p:nvPr/>
        </p:nvSpPr>
        <p:spPr bwMode="auto">
          <a:xfrm>
            <a:off x="2024063" y="169863"/>
            <a:ext cx="679608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4. 2.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مکان متحرکی در لحظه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عبارت است از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مسیر، سرعت و اندازه بردارسرعت این متحرک رامعین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2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557338"/>
            <a:ext cx="21907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2996" name="Text Box 4"/>
          <p:cNvSpPr txBox="1">
            <a:spLocks noChangeArrowheads="1"/>
          </p:cNvSpPr>
          <p:nvPr/>
        </p:nvSpPr>
        <p:spPr bwMode="auto">
          <a:xfrm>
            <a:off x="106363" y="2420938"/>
            <a:ext cx="871378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مختصات متحرک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اند از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مشاهده می کنیم که در هر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&gt;0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 &gt;0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مکان متحرک شاخه ای از هذلولی            است که در ربع اول واقع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29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075" y="3735388"/>
            <a:ext cx="17446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29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0288" y="3790950"/>
            <a:ext cx="10366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29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5084763"/>
            <a:ext cx="919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30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876925"/>
            <a:ext cx="919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237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237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5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5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5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5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5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4" grpId="0"/>
      <p:bldP spid="852996" grpId="0"/>
    </p:bld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813" y="185738"/>
            <a:ext cx="5927725" cy="4079875"/>
            <a:chOff x="975" y="117"/>
            <a:chExt cx="3734" cy="2570"/>
          </a:xfrm>
        </p:grpSpPr>
        <p:sp>
          <p:nvSpPr>
            <p:cNvPr id="443401" name="Line 3"/>
            <p:cNvSpPr>
              <a:spLocks noChangeShapeType="1"/>
            </p:cNvSpPr>
            <p:nvPr/>
          </p:nvSpPr>
          <p:spPr bwMode="auto">
            <a:xfrm>
              <a:off x="975" y="2205"/>
              <a:ext cx="3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3402" name="Line 4"/>
            <p:cNvSpPr>
              <a:spLocks noChangeShapeType="1"/>
            </p:cNvSpPr>
            <p:nvPr/>
          </p:nvSpPr>
          <p:spPr bwMode="auto">
            <a:xfrm flipV="1">
              <a:off x="1429" y="210"/>
              <a:ext cx="0" cy="2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3403" name="Arc 5"/>
            <p:cNvSpPr>
              <a:spLocks/>
            </p:cNvSpPr>
            <p:nvPr/>
          </p:nvSpPr>
          <p:spPr bwMode="auto">
            <a:xfrm rot="10800000">
              <a:off x="1701" y="300"/>
              <a:ext cx="2721" cy="1724"/>
            </a:xfrm>
            <a:custGeom>
              <a:avLst/>
              <a:gdLst>
                <a:gd name="T0" fmla="*/ 0 w 21600"/>
                <a:gd name="T1" fmla="*/ 0 h 21600"/>
                <a:gd name="T2" fmla="*/ 2721 w 21600"/>
                <a:gd name="T3" fmla="*/ 1724 h 21600"/>
                <a:gd name="T4" fmla="*/ 0 w 21600"/>
                <a:gd name="T5" fmla="*/ 172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3404" name="Line 6"/>
            <p:cNvSpPr>
              <a:spLocks noChangeShapeType="1"/>
            </p:cNvSpPr>
            <p:nvPr/>
          </p:nvSpPr>
          <p:spPr bwMode="auto">
            <a:xfrm>
              <a:off x="1701" y="754"/>
              <a:ext cx="861" cy="998"/>
            </a:xfrm>
            <a:prstGeom prst="line">
              <a:avLst/>
            </a:prstGeom>
            <a:noFill/>
            <a:ln w="9525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3405" name="Text Box 7"/>
            <p:cNvSpPr txBox="1">
              <a:spLocks noChangeArrowheads="1"/>
            </p:cNvSpPr>
            <p:nvPr/>
          </p:nvSpPr>
          <p:spPr bwMode="auto">
            <a:xfrm>
              <a:off x="1247" y="216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443406" name="Text Box 8"/>
            <p:cNvSpPr txBox="1">
              <a:spLocks noChangeArrowheads="1"/>
            </p:cNvSpPr>
            <p:nvPr/>
          </p:nvSpPr>
          <p:spPr bwMode="auto">
            <a:xfrm>
              <a:off x="1233" y="11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43407" name="Text Box 9"/>
            <p:cNvSpPr txBox="1">
              <a:spLocks noChangeArrowheads="1"/>
            </p:cNvSpPr>
            <p:nvPr/>
          </p:nvSpPr>
          <p:spPr bwMode="auto">
            <a:xfrm>
              <a:off x="4513" y="206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43408" name="Text Box 10"/>
            <p:cNvSpPr txBox="1">
              <a:spLocks noChangeArrowheads="1"/>
            </p:cNvSpPr>
            <p:nvPr/>
          </p:nvSpPr>
          <p:spPr bwMode="auto">
            <a:xfrm>
              <a:off x="2411" y="1750"/>
              <a:ext cx="3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v(t)</a:t>
              </a:r>
            </a:p>
          </p:txBody>
        </p:sp>
      </p:grpSp>
      <p:sp>
        <p:nvSpPr>
          <p:cNvPr id="854027" name="Text Box 11"/>
          <p:cNvSpPr txBox="1">
            <a:spLocks noChangeArrowheads="1"/>
          </p:cNvSpPr>
          <p:nvPr/>
        </p:nvSpPr>
        <p:spPr bwMode="auto">
          <a:xfrm>
            <a:off x="1708150" y="4411663"/>
            <a:ext cx="677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سرعت و اندازه بردار سرعت این متحرک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عبارت اند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402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362575"/>
            <a:ext cx="28082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402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5373688"/>
            <a:ext cx="4464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3399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3400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85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5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85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7" grpId="0"/>
    </p:bld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Text Box 2"/>
          <p:cNvSpPr txBox="1">
            <a:spLocks noChangeArrowheads="1"/>
          </p:cNvSpPr>
          <p:nvPr/>
        </p:nvSpPr>
        <p:spPr bwMode="auto">
          <a:xfrm>
            <a:off x="603250" y="288925"/>
            <a:ext cx="80930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مشاهده می کنیم که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زاویه بردار سرعت با جهت مثبت محور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باز (منفرجه) است لذا بردار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سرعت به صورتی است که در شکل اسلاید پیش نشان داده شده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5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620713"/>
            <a:ext cx="33131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655638" y="3306763"/>
            <a:ext cx="81121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 ذره طبق رابطه زیر حرکت می کند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که در آن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اعداد مثبت وثابت اند. مسیر، سرعت واندازه بردار سرعت این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متحرک را شناسایی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50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292600"/>
            <a:ext cx="40862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50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157788"/>
            <a:ext cx="3254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442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442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2" grpId="0"/>
      <p:bldP spid="855044" grpId="0"/>
    </p:bld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2"/>
          <p:cNvSpPr txBox="1">
            <a:spLocks noChangeArrowheads="1"/>
          </p:cNvSpPr>
          <p:nvPr/>
        </p:nvSpPr>
        <p:spPr bwMode="auto">
          <a:xfrm>
            <a:off x="1382713" y="98425"/>
            <a:ext cx="731361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مختصات این متحرک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اند از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A6306"/>
              </a:buClr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پس مسیر متحرک دایره ای به مرکز مبدا مختصات و شعاع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56067" name="Text Box 3"/>
          <p:cNvSpPr txBox="1">
            <a:spLocks noChangeArrowheads="1"/>
          </p:cNvSpPr>
          <p:nvPr/>
        </p:nvSpPr>
        <p:spPr bwMode="auto">
          <a:xfrm>
            <a:off x="2268538" y="4005263"/>
            <a:ext cx="636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سرعت و اندازه بردار سرعت متحرک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اند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6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613" y="1557338"/>
            <a:ext cx="4767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92375"/>
            <a:ext cx="23987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0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652963"/>
            <a:ext cx="47386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0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445125"/>
            <a:ext cx="52117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5449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50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5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5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5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6" grpId="0"/>
      <p:bldP spid="856067" grpId="0"/>
    </p:bld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Text Box 2"/>
          <p:cNvSpPr txBox="1">
            <a:spLocks noChangeArrowheads="1"/>
          </p:cNvSpPr>
          <p:nvPr/>
        </p:nvSpPr>
        <p:spPr bwMode="auto">
          <a:xfrm>
            <a:off x="573088" y="217488"/>
            <a:ext cx="7907337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در لحظه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زاویه بردار سرعت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v(t)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جهت مثبت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مساوی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 با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اینکه در لحظه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،شعاع حامل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جهت مثبت محور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مساوی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 با       ، نتیجه می گیریم که بردارهای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v(t)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هر لحظه بر هم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عمودند وجهت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v(t)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</a:t>
            </a:r>
            <a:r>
              <a:rPr lang="fa-IR" sz="2400" b="1">
                <a:latin typeface="Times New Roman" pitchFamily="18" charset="0"/>
                <a:cs typeface="B Nazanin" pitchFamily="2" charset="-78"/>
              </a:rPr>
              <a:t>جهت افزایش </a:t>
            </a:r>
            <a:r>
              <a:rPr lang="en-US" sz="2000" b="1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7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08050"/>
            <a:ext cx="62642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7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565400"/>
            <a:ext cx="12747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7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221163"/>
            <a:ext cx="4429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6471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6472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5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5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0" grpId="0"/>
    </p:bld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813" y="260350"/>
            <a:ext cx="5903912" cy="6013450"/>
            <a:chOff x="975" y="164"/>
            <a:chExt cx="3719" cy="3788"/>
          </a:xfrm>
        </p:grpSpPr>
        <p:sp>
          <p:nvSpPr>
            <p:cNvPr id="447491" name="Line 3"/>
            <p:cNvSpPr>
              <a:spLocks noChangeShapeType="1"/>
            </p:cNvSpPr>
            <p:nvPr/>
          </p:nvSpPr>
          <p:spPr bwMode="auto">
            <a:xfrm>
              <a:off x="975" y="2251"/>
              <a:ext cx="3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7492" name="Line 4"/>
            <p:cNvSpPr>
              <a:spLocks noChangeShapeType="1"/>
            </p:cNvSpPr>
            <p:nvPr/>
          </p:nvSpPr>
          <p:spPr bwMode="auto">
            <a:xfrm flipV="1">
              <a:off x="2472" y="255"/>
              <a:ext cx="0" cy="3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7493" name="Arc 5"/>
            <p:cNvSpPr>
              <a:spLocks/>
            </p:cNvSpPr>
            <p:nvPr/>
          </p:nvSpPr>
          <p:spPr bwMode="auto">
            <a:xfrm rot="-3175150">
              <a:off x="1567" y="1363"/>
              <a:ext cx="1815" cy="1797"/>
            </a:xfrm>
            <a:custGeom>
              <a:avLst/>
              <a:gdLst>
                <a:gd name="T0" fmla="*/ 921 w 43200"/>
                <a:gd name="T1" fmla="*/ 0 h 43197"/>
                <a:gd name="T2" fmla="*/ 893 w 43200"/>
                <a:gd name="T3" fmla="*/ 0 h 43197"/>
                <a:gd name="T4" fmla="*/ 907 w 43200"/>
                <a:gd name="T5" fmla="*/ 898 h 431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97"/>
                <a:gd name="T11" fmla="*/ 43200 w 43200"/>
                <a:gd name="T12" fmla="*/ 43197 h 43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97" fill="none" extrusionOk="0">
                  <a:moveTo>
                    <a:pt x="21929" y="-1"/>
                  </a:moveTo>
                  <a:cubicBezTo>
                    <a:pt x="33728" y="179"/>
                    <a:pt x="43200" y="9795"/>
                    <a:pt x="43200" y="21597"/>
                  </a:cubicBezTo>
                  <a:cubicBezTo>
                    <a:pt x="43200" y="33526"/>
                    <a:pt x="33529" y="43197"/>
                    <a:pt x="21600" y="43197"/>
                  </a:cubicBezTo>
                  <a:cubicBezTo>
                    <a:pt x="9670" y="43197"/>
                    <a:pt x="0" y="33526"/>
                    <a:pt x="0" y="21597"/>
                  </a:cubicBezTo>
                  <a:cubicBezTo>
                    <a:pt x="-1" y="9799"/>
                    <a:pt x="9465" y="184"/>
                    <a:pt x="21260" y="-1"/>
                  </a:cubicBezTo>
                </a:path>
                <a:path w="43200" h="43197" stroke="0" extrusionOk="0">
                  <a:moveTo>
                    <a:pt x="21929" y="-1"/>
                  </a:moveTo>
                  <a:cubicBezTo>
                    <a:pt x="33728" y="179"/>
                    <a:pt x="43200" y="9795"/>
                    <a:pt x="43200" y="21597"/>
                  </a:cubicBezTo>
                  <a:cubicBezTo>
                    <a:pt x="43200" y="33526"/>
                    <a:pt x="33529" y="43197"/>
                    <a:pt x="21600" y="43197"/>
                  </a:cubicBezTo>
                  <a:cubicBezTo>
                    <a:pt x="9670" y="43197"/>
                    <a:pt x="0" y="33526"/>
                    <a:pt x="0" y="21597"/>
                  </a:cubicBezTo>
                  <a:cubicBezTo>
                    <a:pt x="-1" y="9799"/>
                    <a:pt x="9465" y="184"/>
                    <a:pt x="21260" y="-1"/>
                  </a:cubicBezTo>
                  <a:lnTo>
                    <a:pt x="21600" y="21597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7494" name="Line 6"/>
            <p:cNvSpPr>
              <a:spLocks noChangeShapeType="1"/>
            </p:cNvSpPr>
            <p:nvPr/>
          </p:nvSpPr>
          <p:spPr bwMode="auto">
            <a:xfrm flipV="1">
              <a:off x="2472" y="1752"/>
              <a:ext cx="725" cy="4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7495" name="Line 7"/>
            <p:cNvSpPr>
              <a:spLocks noChangeShapeType="1"/>
            </p:cNvSpPr>
            <p:nvPr/>
          </p:nvSpPr>
          <p:spPr bwMode="auto">
            <a:xfrm>
              <a:off x="3243" y="1752"/>
              <a:ext cx="363" cy="499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7496" name="Line 8"/>
            <p:cNvSpPr>
              <a:spLocks noChangeShapeType="1"/>
            </p:cNvSpPr>
            <p:nvPr/>
          </p:nvSpPr>
          <p:spPr bwMode="auto">
            <a:xfrm flipH="1" flipV="1">
              <a:off x="2744" y="1207"/>
              <a:ext cx="499" cy="545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7497" name="Arc 9"/>
            <p:cNvSpPr>
              <a:spLocks/>
            </p:cNvSpPr>
            <p:nvPr/>
          </p:nvSpPr>
          <p:spPr bwMode="auto">
            <a:xfrm rot="16200000" flipV="1">
              <a:off x="3340" y="1757"/>
              <a:ext cx="454" cy="536"/>
            </a:xfrm>
            <a:custGeom>
              <a:avLst/>
              <a:gdLst>
                <a:gd name="T0" fmla="*/ 0 w 21600"/>
                <a:gd name="T1" fmla="*/ 0 h 23200"/>
                <a:gd name="T2" fmla="*/ 453 w 21600"/>
                <a:gd name="T3" fmla="*/ 536 h 23200"/>
                <a:gd name="T4" fmla="*/ 0 w 21600"/>
                <a:gd name="T5" fmla="*/ 499 h 2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00"/>
                <a:gd name="T11" fmla="*/ 21600 w 21600"/>
                <a:gd name="T12" fmla="*/ 23200 h 2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33"/>
                    <a:pt x="21580" y="22667"/>
                    <a:pt x="21540" y="23199"/>
                  </a:cubicBezTo>
                </a:path>
                <a:path w="21600" h="2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33"/>
                    <a:pt x="21580" y="22667"/>
                    <a:pt x="21540" y="231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447498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87" y="1752"/>
              <a:ext cx="45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7499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1979"/>
              <a:ext cx="27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7500" name="Arc 12"/>
            <p:cNvSpPr>
              <a:spLocks/>
            </p:cNvSpPr>
            <p:nvPr/>
          </p:nvSpPr>
          <p:spPr bwMode="auto">
            <a:xfrm rot="16200000" flipV="1">
              <a:off x="2503" y="2022"/>
              <a:ext cx="374" cy="452"/>
            </a:xfrm>
            <a:custGeom>
              <a:avLst/>
              <a:gdLst>
                <a:gd name="T0" fmla="*/ 191 w 17829"/>
                <a:gd name="T1" fmla="*/ 0 h 19580"/>
                <a:gd name="T2" fmla="*/ 374 w 17829"/>
                <a:gd name="T3" fmla="*/ 171 h 19580"/>
                <a:gd name="T4" fmla="*/ 0 w 17829"/>
                <a:gd name="T5" fmla="*/ 452 h 19580"/>
                <a:gd name="T6" fmla="*/ 0 60000 65536"/>
                <a:gd name="T7" fmla="*/ 0 60000 65536"/>
                <a:gd name="T8" fmla="*/ 0 60000 65536"/>
                <a:gd name="T9" fmla="*/ 0 w 17829"/>
                <a:gd name="T10" fmla="*/ 0 h 19580"/>
                <a:gd name="T11" fmla="*/ 17829 w 17829"/>
                <a:gd name="T12" fmla="*/ 19580 h 19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829" h="19580" fill="none" extrusionOk="0">
                  <a:moveTo>
                    <a:pt x="9120" y="0"/>
                  </a:moveTo>
                  <a:cubicBezTo>
                    <a:pt x="12633" y="1636"/>
                    <a:pt x="15641" y="4187"/>
                    <a:pt x="17829" y="7386"/>
                  </a:cubicBezTo>
                </a:path>
                <a:path w="17829" h="19580" stroke="0" extrusionOk="0">
                  <a:moveTo>
                    <a:pt x="9120" y="0"/>
                  </a:moveTo>
                  <a:cubicBezTo>
                    <a:pt x="12633" y="1636"/>
                    <a:pt x="15641" y="4187"/>
                    <a:pt x="17829" y="7386"/>
                  </a:cubicBezTo>
                  <a:lnTo>
                    <a:pt x="0" y="1958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7501" name="Text Box 13"/>
            <p:cNvSpPr txBox="1">
              <a:spLocks noChangeArrowheads="1"/>
            </p:cNvSpPr>
            <p:nvPr/>
          </p:nvSpPr>
          <p:spPr bwMode="auto">
            <a:xfrm>
              <a:off x="2880" y="1026"/>
              <a:ext cx="3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v(t)</a:t>
              </a:r>
            </a:p>
          </p:txBody>
        </p:sp>
        <p:sp>
          <p:nvSpPr>
            <p:cNvPr id="447502" name="Text Box 14"/>
            <p:cNvSpPr txBox="1">
              <a:spLocks noChangeArrowheads="1"/>
            </p:cNvSpPr>
            <p:nvPr/>
          </p:nvSpPr>
          <p:spPr bwMode="auto">
            <a:xfrm>
              <a:off x="2276" y="16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47503" name="Text Box 15"/>
            <p:cNvSpPr txBox="1">
              <a:spLocks noChangeArrowheads="1"/>
            </p:cNvSpPr>
            <p:nvPr/>
          </p:nvSpPr>
          <p:spPr bwMode="auto">
            <a:xfrm>
              <a:off x="4468" y="200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47504" name="Text Box 16"/>
            <p:cNvSpPr txBox="1">
              <a:spLocks noChangeArrowheads="1"/>
            </p:cNvSpPr>
            <p:nvPr/>
          </p:nvSpPr>
          <p:spPr bwMode="auto">
            <a:xfrm>
              <a:off x="1655" y="3702"/>
              <a:ext cx="1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شعاع حامل و سرعت متعامدند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Text Box 2"/>
          <p:cNvSpPr txBox="1">
            <a:spLocks noChangeArrowheads="1"/>
          </p:cNvSpPr>
          <p:nvPr/>
        </p:nvSpPr>
        <p:spPr bwMode="auto">
          <a:xfrm>
            <a:off x="719138" y="169863"/>
            <a:ext cx="79057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5. 2. 5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خم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مسیر متحرکی است و دست کم دو بار مشتقپذیر باشد. در این صورت بردار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شتاب متحرک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ومعمولاً آن را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نشان می دهیم.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2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بنابراین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شتاب متحرک ، مشتق سرعت متحرک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59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18430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9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557338"/>
            <a:ext cx="2692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91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997200"/>
            <a:ext cx="3048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91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373688"/>
            <a:ext cx="39354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852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852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8" grpId="0"/>
    </p:bld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Text Box 2"/>
          <p:cNvSpPr txBox="1">
            <a:spLocks noChangeArrowheads="1"/>
          </p:cNvSpPr>
          <p:nvPr/>
        </p:nvSpPr>
        <p:spPr bwMode="auto">
          <a:xfrm>
            <a:off x="2571750" y="242888"/>
            <a:ext cx="5764213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7. 2. 5  بردار یکه مماس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مسیر متحرک ، خم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توسط پارامتر طول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پارامتری شود. به ویژه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داریم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 ب)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ولذا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0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18430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557338"/>
            <a:ext cx="2692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759075"/>
            <a:ext cx="23749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3644900"/>
            <a:ext cx="1681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4724400"/>
            <a:ext cx="47132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5734050"/>
            <a:ext cx="1701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49546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9547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6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6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2" grpId="0"/>
    </p:bld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Text Box 2"/>
          <p:cNvSpPr txBox="1">
            <a:spLocks noChangeArrowheads="1"/>
          </p:cNvSpPr>
          <p:nvPr/>
        </p:nvSpPr>
        <p:spPr bwMode="auto">
          <a:xfrm>
            <a:off x="688975" y="1231900"/>
            <a:ext cx="790257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یعنی اگر خم ، مسیر متحرک ، نسبت به پارامتر طول خم پارامتری شود،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بردارسرعت نسبت به این پارامتر ، برداری واحد است و جهت آن با جهت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بردارسرعت نسبت به هر پارامـــتر دیگر یکی است. این بردار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بردار یکه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مماس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و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نشان می دهیم.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شکل اسلاید بعدی بردار یکه مماس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رسم کرده ایم.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1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3263" y="3644900"/>
            <a:ext cx="230028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50565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0566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6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6" grpId="0"/>
    </p:bld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350" y="188913"/>
            <a:ext cx="6408738" cy="5581650"/>
            <a:chOff x="1020" y="482"/>
            <a:chExt cx="4037" cy="3516"/>
          </a:xfrm>
        </p:grpSpPr>
        <p:sp>
          <p:nvSpPr>
            <p:cNvPr id="451587" name="Line 3"/>
            <p:cNvSpPr>
              <a:spLocks noChangeShapeType="1"/>
            </p:cNvSpPr>
            <p:nvPr/>
          </p:nvSpPr>
          <p:spPr bwMode="auto">
            <a:xfrm>
              <a:off x="1020" y="3317"/>
              <a:ext cx="39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1588" name="Line 4"/>
            <p:cNvSpPr>
              <a:spLocks noChangeShapeType="1"/>
            </p:cNvSpPr>
            <p:nvPr/>
          </p:nvSpPr>
          <p:spPr bwMode="auto">
            <a:xfrm flipV="1">
              <a:off x="2018" y="1095"/>
              <a:ext cx="0" cy="2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1589" name="Arc 5"/>
            <p:cNvSpPr>
              <a:spLocks/>
            </p:cNvSpPr>
            <p:nvPr/>
          </p:nvSpPr>
          <p:spPr bwMode="auto">
            <a:xfrm rot="-6422099">
              <a:off x="3056" y="1146"/>
              <a:ext cx="1586" cy="1211"/>
            </a:xfrm>
            <a:custGeom>
              <a:avLst/>
              <a:gdLst>
                <a:gd name="T0" fmla="*/ 1481 w 40866"/>
                <a:gd name="T1" fmla="*/ 0 h 32068"/>
                <a:gd name="T2" fmla="*/ 0 w 40866"/>
                <a:gd name="T3" fmla="*/ 764 h 32068"/>
                <a:gd name="T4" fmla="*/ 748 w 40866"/>
                <a:gd name="T5" fmla="*/ 395 h 32068"/>
                <a:gd name="T6" fmla="*/ 0 60000 65536"/>
                <a:gd name="T7" fmla="*/ 0 60000 65536"/>
                <a:gd name="T8" fmla="*/ 0 60000 65536"/>
                <a:gd name="T9" fmla="*/ 0 w 40866"/>
                <a:gd name="T10" fmla="*/ 0 h 32068"/>
                <a:gd name="T11" fmla="*/ 40866 w 40866"/>
                <a:gd name="T12" fmla="*/ 32068 h 32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66" h="32068" fill="none" extrusionOk="0">
                  <a:moveTo>
                    <a:pt x="38159" y="0"/>
                  </a:moveTo>
                  <a:cubicBezTo>
                    <a:pt x="39934" y="3203"/>
                    <a:pt x="40866" y="6805"/>
                    <a:pt x="40866" y="10468"/>
                  </a:cubicBezTo>
                  <a:cubicBezTo>
                    <a:pt x="40866" y="22397"/>
                    <a:pt x="31195" y="32068"/>
                    <a:pt x="19266" y="32068"/>
                  </a:cubicBezTo>
                  <a:cubicBezTo>
                    <a:pt x="11127" y="32068"/>
                    <a:pt x="3680" y="27493"/>
                    <a:pt x="0" y="20234"/>
                  </a:cubicBezTo>
                </a:path>
                <a:path w="40866" h="32068" stroke="0" extrusionOk="0">
                  <a:moveTo>
                    <a:pt x="38159" y="0"/>
                  </a:moveTo>
                  <a:cubicBezTo>
                    <a:pt x="39934" y="3203"/>
                    <a:pt x="40866" y="6805"/>
                    <a:pt x="40866" y="10468"/>
                  </a:cubicBezTo>
                  <a:cubicBezTo>
                    <a:pt x="40866" y="22397"/>
                    <a:pt x="31195" y="32068"/>
                    <a:pt x="19266" y="32068"/>
                  </a:cubicBezTo>
                  <a:cubicBezTo>
                    <a:pt x="11127" y="32068"/>
                    <a:pt x="3680" y="27493"/>
                    <a:pt x="0" y="20234"/>
                  </a:cubicBezTo>
                  <a:lnTo>
                    <a:pt x="19266" y="1046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51590" name="Line 6"/>
            <p:cNvSpPr>
              <a:spLocks noChangeShapeType="1"/>
            </p:cNvSpPr>
            <p:nvPr/>
          </p:nvSpPr>
          <p:spPr bwMode="auto">
            <a:xfrm flipV="1">
              <a:off x="2018" y="2456"/>
              <a:ext cx="2223" cy="861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1591" name="Line 7"/>
            <p:cNvSpPr>
              <a:spLocks noChangeShapeType="1"/>
            </p:cNvSpPr>
            <p:nvPr/>
          </p:nvSpPr>
          <p:spPr bwMode="auto">
            <a:xfrm flipV="1">
              <a:off x="2018" y="1503"/>
              <a:ext cx="2359" cy="1814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1592" name="Line 8"/>
            <p:cNvSpPr>
              <a:spLocks noChangeShapeType="1"/>
            </p:cNvSpPr>
            <p:nvPr/>
          </p:nvSpPr>
          <p:spPr bwMode="auto">
            <a:xfrm flipH="1" flipV="1">
              <a:off x="4104" y="1095"/>
              <a:ext cx="273" cy="36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1593" name="Line 9"/>
            <p:cNvSpPr>
              <a:spLocks noChangeShapeType="1"/>
            </p:cNvSpPr>
            <p:nvPr/>
          </p:nvSpPr>
          <p:spPr bwMode="auto">
            <a:xfrm flipH="1" flipV="1">
              <a:off x="3787" y="641"/>
              <a:ext cx="318" cy="4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1594" name="Text Box 10"/>
            <p:cNvSpPr txBox="1">
              <a:spLocks noChangeArrowheads="1"/>
            </p:cNvSpPr>
            <p:nvPr/>
          </p:nvSpPr>
          <p:spPr bwMode="auto">
            <a:xfrm>
              <a:off x="1791" y="98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51595" name="Text Box 11"/>
            <p:cNvSpPr txBox="1">
              <a:spLocks noChangeArrowheads="1"/>
            </p:cNvSpPr>
            <p:nvPr/>
          </p:nvSpPr>
          <p:spPr bwMode="auto">
            <a:xfrm>
              <a:off x="4861" y="311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51596" name="Text Box 12"/>
            <p:cNvSpPr txBox="1">
              <a:spLocks noChangeArrowheads="1"/>
            </p:cNvSpPr>
            <p:nvPr/>
          </p:nvSpPr>
          <p:spPr bwMode="auto">
            <a:xfrm>
              <a:off x="4118" y="98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  <a:latin typeface="Times New Roman" pitchFamily="18" charset="0"/>
                  <a:cs typeface="B Nazanin" pitchFamily="2" charset="-78"/>
                </a:rPr>
                <a:t>T</a:t>
              </a:r>
            </a:p>
          </p:txBody>
        </p:sp>
        <p:sp>
          <p:nvSpPr>
            <p:cNvPr id="451597" name="Text Box 13"/>
            <p:cNvSpPr txBox="1">
              <a:spLocks noChangeArrowheads="1"/>
            </p:cNvSpPr>
            <p:nvPr/>
          </p:nvSpPr>
          <p:spPr bwMode="auto">
            <a:xfrm>
              <a:off x="3804" y="482"/>
              <a:ext cx="3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  <a:cs typeface="B Nazanin" pitchFamily="2" charset="-78"/>
                </a:rPr>
                <a:t>v(t)</a:t>
              </a:r>
            </a:p>
          </p:txBody>
        </p:sp>
        <p:sp>
          <p:nvSpPr>
            <p:cNvPr id="451598" name="Text Box 14"/>
            <p:cNvSpPr txBox="1">
              <a:spLocks noChangeArrowheads="1"/>
            </p:cNvSpPr>
            <p:nvPr/>
          </p:nvSpPr>
          <p:spPr bwMode="auto">
            <a:xfrm>
              <a:off x="2606" y="2432"/>
              <a:ext cx="3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f(t)</a:t>
              </a:r>
            </a:p>
          </p:txBody>
        </p:sp>
        <p:pic>
          <p:nvPicPr>
            <p:cNvPr id="45159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2838"/>
              <a:ext cx="403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600" name="Text Box 16"/>
            <p:cNvSpPr txBox="1">
              <a:spLocks noChangeArrowheads="1"/>
            </p:cNvSpPr>
            <p:nvPr/>
          </p:nvSpPr>
          <p:spPr bwMode="auto">
            <a:xfrm>
              <a:off x="2426" y="3748"/>
              <a:ext cx="9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بردار یکه مماس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2645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این صورت ،         همگراست (واگراست ) اگـــر و تنها اگر         همگرا (واگرا ) باشد . یعنی اضافه کردن تعداد متناهی جمله به اول سری همگرایی آن را تغییر نمی دهد.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33375"/>
            <a:ext cx="58578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04813"/>
            <a:ext cx="606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539750" y="2060575"/>
            <a:ext cx="815657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 . 4 . 1 مثال :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         همگـــراست . بنابر قضيه فوق ســری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همگراست و داریم: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واگراست و لذا سری         واگراست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77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781300"/>
            <a:ext cx="11477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924175"/>
            <a:ext cx="11477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4332288"/>
            <a:ext cx="43211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5516563"/>
            <a:ext cx="62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638" y="5516563"/>
            <a:ext cx="6064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116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117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5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7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7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57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5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7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7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57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5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/>
    </p:bld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2"/>
          <p:cNvSpPr txBox="1">
            <a:spLocks noChangeArrowheads="1"/>
          </p:cNvSpPr>
          <p:nvPr/>
        </p:nvSpPr>
        <p:spPr bwMode="auto">
          <a:xfrm>
            <a:off x="331788" y="169863"/>
            <a:ext cx="82931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10. 2. 5 بردار یکه قائم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خم هموار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مسیر حرکت یک متحرک باشد. بنابراین درهر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بردار یکه مماس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خم یا مسیرتعریف شده است. زاویه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جهت مثبت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  می نامیم.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برداری یکه است، پس جهت آن تابعی از اندازه زاویه   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3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18430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32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557338"/>
            <a:ext cx="2692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32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708275"/>
            <a:ext cx="2127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32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8325" y="3279775"/>
            <a:ext cx="2127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3239" name="Text Box 7"/>
          <p:cNvSpPr txBox="1">
            <a:spLocks noChangeArrowheads="1"/>
          </p:cNvSpPr>
          <p:nvPr/>
        </p:nvSpPr>
        <p:spPr bwMode="auto">
          <a:xfrm>
            <a:off x="3965575" y="4152900"/>
            <a:ext cx="4443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شکل اسلاید بعدی می نویسیم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32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797425"/>
            <a:ext cx="3754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32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5734050"/>
            <a:ext cx="6807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52619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20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3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63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63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6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6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63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63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63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63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63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6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4" grpId="0"/>
      <p:bldP spid="863239" grpId="0"/>
    </p:bld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Line 2"/>
          <p:cNvSpPr>
            <a:spLocks noChangeShapeType="1"/>
          </p:cNvSpPr>
          <p:nvPr/>
        </p:nvSpPr>
        <p:spPr bwMode="auto">
          <a:xfrm flipV="1">
            <a:off x="2700338" y="26035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260350"/>
            <a:ext cx="6696075" cy="3060700"/>
            <a:chOff x="1202" y="96"/>
            <a:chExt cx="4218" cy="1928"/>
          </a:xfrm>
        </p:grpSpPr>
        <p:sp>
          <p:nvSpPr>
            <p:cNvPr id="453643" name="Line 4"/>
            <p:cNvSpPr>
              <a:spLocks noChangeShapeType="1"/>
            </p:cNvSpPr>
            <p:nvPr/>
          </p:nvSpPr>
          <p:spPr bwMode="auto">
            <a:xfrm>
              <a:off x="1202" y="1979"/>
              <a:ext cx="39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3644" name="Arc 5"/>
            <p:cNvSpPr>
              <a:spLocks/>
            </p:cNvSpPr>
            <p:nvPr/>
          </p:nvSpPr>
          <p:spPr bwMode="auto">
            <a:xfrm rot="-5400000" flipH="1" flipV="1">
              <a:off x="2466" y="-57"/>
              <a:ext cx="1515" cy="1957"/>
            </a:xfrm>
            <a:custGeom>
              <a:avLst/>
              <a:gdLst>
                <a:gd name="T0" fmla="*/ 0 w 21600"/>
                <a:gd name="T1" fmla="*/ 0 h 21719"/>
                <a:gd name="T2" fmla="*/ 1515 w 21600"/>
                <a:gd name="T3" fmla="*/ 1957 h 21719"/>
                <a:gd name="T4" fmla="*/ 0 w 21600"/>
                <a:gd name="T5" fmla="*/ 1946 h 217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9"/>
                <a:gd name="T11" fmla="*/ 21600 w 21600"/>
                <a:gd name="T12" fmla="*/ 21719 h 217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39"/>
                    <a:pt x="21599" y="21679"/>
                    <a:pt x="21599" y="21718"/>
                  </a:cubicBezTo>
                </a:path>
                <a:path w="21600" h="2171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39"/>
                    <a:pt x="21599" y="21679"/>
                    <a:pt x="21599" y="2171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3645" name="Line 6"/>
            <p:cNvSpPr>
              <a:spLocks noChangeShapeType="1"/>
            </p:cNvSpPr>
            <p:nvPr/>
          </p:nvSpPr>
          <p:spPr bwMode="auto">
            <a:xfrm flipV="1">
              <a:off x="3424" y="527"/>
              <a:ext cx="1543" cy="8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3646" name="Line 7"/>
            <p:cNvSpPr>
              <a:spLocks noChangeShapeType="1"/>
            </p:cNvSpPr>
            <p:nvPr/>
          </p:nvSpPr>
          <p:spPr bwMode="auto">
            <a:xfrm>
              <a:off x="3424" y="1389"/>
              <a:ext cx="1996" cy="0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3647" name="Arc 8"/>
            <p:cNvSpPr>
              <a:spLocks/>
            </p:cNvSpPr>
            <p:nvPr/>
          </p:nvSpPr>
          <p:spPr bwMode="auto">
            <a:xfrm rot="1678769">
              <a:off x="3879" y="1111"/>
              <a:ext cx="290" cy="362"/>
            </a:xfrm>
            <a:custGeom>
              <a:avLst/>
              <a:gdLst>
                <a:gd name="T0" fmla="*/ 0 w 19721"/>
                <a:gd name="T1" fmla="*/ 0 h 21600"/>
                <a:gd name="T2" fmla="*/ 290 w 19721"/>
                <a:gd name="T3" fmla="*/ 214 h 21600"/>
                <a:gd name="T4" fmla="*/ 0 w 19721"/>
                <a:gd name="T5" fmla="*/ 362 h 21600"/>
                <a:gd name="T6" fmla="*/ 0 60000 65536"/>
                <a:gd name="T7" fmla="*/ 0 60000 65536"/>
                <a:gd name="T8" fmla="*/ 0 60000 65536"/>
                <a:gd name="T9" fmla="*/ 0 w 19721"/>
                <a:gd name="T10" fmla="*/ 0 h 21600"/>
                <a:gd name="T11" fmla="*/ 19721 w 197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21" h="21600" fill="none" extrusionOk="0">
                  <a:moveTo>
                    <a:pt x="-1" y="0"/>
                  </a:moveTo>
                  <a:cubicBezTo>
                    <a:pt x="8520" y="0"/>
                    <a:pt x="16244" y="5008"/>
                    <a:pt x="19720" y="12788"/>
                  </a:cubicBezTo>
                </a:path>
                <a:path w="19721" h="21600" stroke="0" extrusionOk="0">
                  <a:moveTo>
                    <a:pt x="-1" y="0"/>
                  </a:moveTo>
                  <a:cubicBezTo>
                    <a:pt x="8520" y="0"/>
                    <a:pt x="16244" y="5008"/>
                    <a:pt x="19720" y="1278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453648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5" y="1162"/>
              <a:ext cx="13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3649" name="Text Box 10"/>
            <p:cNvSpPr txBox="1">
              <a:spLocks noChangeArrowheads="1"/>
            </p:cNvSpPr>
            <p:nvPr/>
          </p:nvSpPr>
          <p:spPr bwMode="auto">
            <a:xfrm>
              <a:off x="4901" y="300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T</a:t>
              </a:r>
            </a:p>
          </p:txBody>
        </p:sp>
        <p:sp>
          <p:nvSpPr>
            <p:cNvPr id="453650" name="Text Box 11"/>
            <p:cNvSpPr txBox="1">
              <a:spLocks noChangeArrowheads="1"/>
            </p:cNvSpPr>
            <p:nvPr/>
          </p:nvSpPr>
          <p:spPr bwMode="auto">
            <a:xfrm>
              <a:off x="1686" y="9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53651" name="Text Box 12"/>
            <p:cNvSpPr txBox="1">
              <a:spLocks noChangeArrowheads="1"/>
            </p:cNvSpPr>
            <p:nvPr/>
          </p:nvSpPr>
          <p:spPr bwMode="auto">
            <a:xfrm>
              <a:off x="5088" y="177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pic>
          <p:nvPicPr>
            <p:cNvPr id="453652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7" y="1389"/>
              <a:ext cx="362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3653" name="Line 14"/>
            <p:cNvSpPr>
              <a:spLocks noChangeShapeType="1"/>
            </p:cNvSpPr>
            <p:nvPr/>
          </p:nvSpPr>
          <p:spPr bwMode="auto">
            <a:xfrm>
              <a:off x="4967" y="527"/>
              <a:ext cx="0" cy="862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pic>
          <p:nvPicPr>
            <p:cNvPr id="453654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0" y="981"/>
              <a:ext cx="33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4272" name="Text Box 16"/>
          <p:cNvSpPr txBox="1">
            <a:spLocks noChangeArrowheads="1"/>
          </p:cNvSpPr>
          <p:nvPr/>
        </p:nvSpPr>
        <p:spPr bwMode="auto">
          <a:xfrm>
            <a:off x="523875" y="3573463"/>
            <a:ext cx="83502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       برداری یکه وعمود بر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و با جهت مثبت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زاویه ای به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اندازه               می سازد. بنابراین          دو بردار یکه قائم بر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جهت های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مخالف هم هستند.یکی از این دو بردار را که جهت آن به طرف تعقر خم است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 یکه قائم می نامیم وبا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نشان می دهیم.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427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3621088"/>
            <a:ext cx="5127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427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4652963"/>
            <a:ext cx="7556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427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4724400"/>
            <a:ext cx="61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53641" name="Rectangle 2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3642" name="Rectangle 2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6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6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6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6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72" grpId="0"/>
    </p:bld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836613"/>
            <a:ext cx="7273925" cy="5307012"/>
            <a:chOff x="975" y="687"/>
            <a:chExt cx="4037" cy="3162"/>
          </a:xfrm>
        </p:grpSpPr>
        <p:sp>
          <p:nvSpPr>
            <p:cNvPr id="454659" name="Line 3"/>
            <p:cNvSpPr>
              <a:spLocks noChangeShapeType="1"/>
            </p:cNvSpPr>
            <p:nvPr/>
          </p:nvSpPr>
          <p:spPr bwMode="auto">
            <a:xfrm>
              <a:off x="975" y="3090"/>
              <a:ext cx="39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4660" name="Line 4"/>
            <p:cNvSpPr>
              <a:spLocks noChangeShapeType="1"/>
            </p:cNvSpPr>
            <p:nvPr/>
          </p:nvSpPr>
          <p:spPr bwMode="auto">
            <a:xfrm flipV="1">
              <a:off x="1973" y="868"/>
              <a:ext cx="0" cy="2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4661" name="Arc 5"/>
            <p:cNvSpPr>
              <a:spLocks/>
            </p:cNvSpPr>
            <p:nvPr/>
          </p:nvSpPr>
          <p:spPr bwMode="auto">
            <a:xfrm rot="-6422099">
              <a:off x="2739" y="1260"/>
              <a:ext cx="1586" cy="1211"/>
            </a:xfrm>
            <a:custGeom>
              <a:avLst/>
              <a:gdLst>
                <a:gd name="T0" fmla="*/ 1481 w 40866"/>
                <a:gd name="T1" fmla="*/ 0 h 32068"/>
                <a:gd name="T2" fmla="*/ 0 w 40866"/>
                <a:gd name="T3" fmla="*/ 764 h 32068"/>
                <a:gd name="T4" fmla="*/ 748 w 40866"/>
                <a:gd name="T5" fmla="*/ 395 h 32068"/>
                <a:gd name="T6" fmla="*/ 0 60000 65536"/>
                <a:gd name="T7" fmla="*/ 0 60000 65536"/>
                <a:gd name="T8" fmla="*/ 0 60000 65536"/>
                <a:gd name="T9" fmla="*/ 0 w 40866"/>
                <a:gd name="T10" fmla="*/ 0 h 32068"/>
                <a:gd name="T11" fmla="*/ 40866 w 40866"/>
                <a:gd name="T12" fmla="*/ 32068 h 32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66" h="32068" fill="none" extrusionOk="0">
                  <a:moveTo>
                    <a:pt x="38159" y="0"/>
                  </a:moveTo>
                  <a:cubicBezTo>
                    <a:pt x="39934" y="3203"/>
                    <a:pt x="40866" y="6805"/>
                    <a:pt x="40866" y="10468"/>
                  </a:cubicBezTo>
                  <a:cubicBezTo>
                    <a:pt x="40866" y="22397"/>
                    <a:pt x="31195" y="32068"/>
                    <a:pt x="19266" y="32068"/>
                  </a:cubicBezTo>
                  <a:cubicBezTo>
                    <a:pt x="11127" y="32068"/>
                    <a:pt x="3680" y="27493"/>
                    <a:pt x="0" y="20234"/>
                  </a:cubicBezTo>
                </a:path>
                <a:path w="40866" h="32068" stroke="0" extrusionOk="0">
                  <a:moveTo>
                    <a:pt x="38159" y="0"/>
                  </a:moveTo>
                  <a:cubicBezTo>
                    <a:pt x="39934" y="3203"/>
                    <a:pt x="40866" y="6805"/>
                    <a:pt x="40866" y="10468"/>
                  </a:cubicBezTo>
                  <a:cubicBezTo>
                    <a:pt x="40866" y="22397"/>
                    <a:pt x="31195" y="32068"/>
                    <a:pt x="19266" y="32068"/>
                  </a:cubicBezTo>
                  <a:cubicBezTo>
                    <a:pt x="11127" y="32068"/>
                    <a:pt x="3680" y="27493"/>
                    <a:pt x="0" y="20234"/>
                  </a:cubicBezTo>
                  <a:lnTo>
                    <a:pt x="19266" y="10468"/>
                  </a:lnTo>
                  <a:close/>
                </a:path>
              </a:pathLst>
            </a:custGeom>
            <a:noFill/>
            <a:ln w="28575">
              <a:solidFill>
                <a:srgbClr val="FA6306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54662" name="Text Box 6"/>
            <p:cNvSpPr txBox="1">
              <a:spLocks noChangeArrowheads="1"/>
            </p:cNvSpPr>
            <p:nvPr/>
          </p:nvSpPr>
          <p:spPr bwMode="auto">
            <a:xfrm>
              <a:off x="1770" y="754"/>
              <a:ext cx="17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54663" name="Text Box 7"/>
            <p:cNvSpPr txBox="1">
              <a:spLocks noChangeArrowheads="1"/>
            </p:cNvSpPr>
            <p:nvPr/>
          </p:nvSpPr>
          <p:spPr bwMode="auto">
            <a:xfrm>
              <a:off x="4839" y="2886"/>
              <a:ext cx="173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54664" name="Text Box 8"/>
            <p:cNvSpPr txBox="1">
              <a:spLocks noChangeArrowheads="1"/>
            </p:cNvSpPr>
            <p:nvPr/>
          </p:nvSpPr>
          <p:spPr bwMode="auto">
            <a:xfrm flipH="1">
              <a:off x="4197" y="687"/>
              <a:ext cx="272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  <a:latin typeface="Times New Roman" pitchFamily="18" charset="0"/>
                  <a:cs typeface="B Nazanin" pitchFamily="2" charset="-78"/>
                </a:rPr>
                <a:t>T</a:t>
              </a:r>
            </a:p>
          </p:txBody>
        </p:sp>
        <p:sp>
          <p:nvSpPr>
            <p:cNvPr id="454665" name="Text Box 9"/>
            <p:cNvSpPr txBox="1">
              <a:spLocks noChangeArrowheads="1"/>
            </p:cNvSpPr>
            <p:nvPr/>
          </p:nvSpPr>
          <p:spPr bwMode="auto">
            <a:xfrm>
              <a:off x="2018" y="3612"/>
              <a:ext cx="180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بردار های یکه قائم مماس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54666" name="Line 10"/>
            <p:cNvSpPr>
              <a:spLocks noChangeShapeType="1"/>
            </p:cNvSpPr>
            <p:nvPr/>
          </p:nvSpPr>
          <p:spPr bwMode="auto">
            <a:xfrm flipH="1">
              <a:off x="2880" y="1685"/>
              <a:ext cx="122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4667" name="Line 11"/>
            <p:cNvSpPr>
              <a:spLocks noChangeShapeType="1"/>
            </p:cNvSpPr>
            <p:nvPr/>
          </p:nvSpPr>
          <p:spPr bwMode="auto">
            <a:xfrm flipV="1">
              <a:off x="4105" y="913"/>
              <a:ext cx="0" cy="7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4668" name="Text Box 12"/>
            <p:cNvSpPr txBox="1">
              <a:spLocks noChangeArrowheads="1"/>
            </p:cNvSpPr>
            <p:nvPr/>
          </p:nvSpPr>
          <p:spPr bwMode="auto">
            <a:xfrm>
              <a:off x="2999" y="1685"/>
              <a:ext cx="20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N</a:t>
              </a:r>
            </a:p>
          </p:txBody>
        </p:sp>
        <p:sp>
          <p:nvSpPr>
            <p:cNvPr id="454669" name="Line 13"/>
            <p:cNvSpPr>
              <a:spLocks noChangeShapeType="1"/>
            </p:cNvSpPr>
            <p:nvPr/>
          </p:nvSpPr>
          <p:spPr bwMode="auto">
            <a:xfrm flipH="1">
              <a:off x="3969" y="1525"/>
              <a:ext cx="136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4670" name="Line 14"/>
            <p:cNvSpPr>
              <a:spLocks noChangeShapeType="1"/>
            </p:cNvSpPr>
            <p:nvPr/>
          </p:nvSpPr>
          <p:spPr bwMode="auto">
            <a:xfrm>
              <a:off x="3969" y="1525"/>
              <a:ext cx="0" cy="1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ext Box 2"/>
          <p:cNvSpPr txBox="1">
            <a:spLocks noChangeArrowheads="1"/>
          </p:cNvSpPr>
          <p:nvPr/>
        </p:nvSpPr>
        <p:spPr bwMode="auto">
          <a:xfrm>
            <a:off x="642938" y="169863"/>
            <a:ext cx="8124825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11. 2. 5 مولفه های مماسی و قائم سرعت وشتاب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مسیر متحرک ، خم هموار و دو بار مشتقپذیر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باشد. سرعت این متحرک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مساوی است با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در دستگاه 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TN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یعنی مولفه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v(t)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دستگاه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TN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است از       و 0 این عددها را به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ترتیب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مولفه های مماسی و قائم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سرعت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6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18430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63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557338"/>
            <a:ext cx="2692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63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852738"/>
            <a:ext cx="45481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63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4292600"/>
            <a:ext cx="30321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63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5302250"/>
            <a:ext cx="333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55689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5690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6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6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6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6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6" grpId="0"/>
    </p:bld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5671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671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67333" name="Text Box 5"/>
          <p:cNvSpPr txBox="1">
            <a:spLocks noChangeArrowheads="1"/>
          </p:cNvSpPr>
          <p:nvPr/>
        </p:nvSpPr>
        <p:spPr bwMode="auto">
          <a:xfrm>
            <a:off x="430213" y="4763"/>
            <a:ext cx="8389937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از رابطه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نسبت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مشتق می گیریم تا شتاب متحرک را به دست آوریم.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             را با استفاده از پارامتر      محاسبه می کنیم.داریم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      **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قرار دادن         از این رابطه در رابطه فوق به دست می آوریم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    ***</a:t>
            </a:r>
          </a:p>
          <a:p>
            <a:pPr>
              <a:lnSpc>
                <a:spcPct val="150000"/>
              </a:lnSpc>
            </a:pPr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دانیم که          نامزد خوبی برای بردار یکه قائم است فقط جهت آن است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که اجازه نمی دهد در این رابطه به جای آن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قرار دهیم. برای تشخیص جهت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به صورت زیر عمل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73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768350"/>
            <a:ext cx="52847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73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631950"/>
            <a:ext cx="10826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73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47850"/>
            <a:ext cx="2127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733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2424113"/>
            <a:ext cx="42513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733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3359150"/>
            <a:ext cx="6270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733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2050" y="4059238"/>
            <a:ext cx="4521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734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4941888"/>
            <a:ext cx="6270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734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72450" y="6021388"/>
            <a:ext cx="6270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7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67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6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67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67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6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6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67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67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67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67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867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3" grpId="0"/>
    </p:bld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Text Box 2"/>
          <p:cNvSpPr txBox="1">
            <a:spLocks noChangeArrowheads="1"/>
          </p:cNvSpPr>
          <p:nvPr/>
        </p:nvSpPr>
        <p:spPr bwMode="auto">
          <a:xfrm>
            <a:off x="573088" y="288925"/>
            <a:ext cx="8051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             آنگاه    نسبت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صعودی است وبنابراین با افزایش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جهت مثلثاتی تابیده می شود و لذا زاویه بین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   که برابر    است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جهت مثلثاتی تغییر می کند. این بدان معناست که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8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33375"/>
            <a:ext cx="10541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8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836613"/>
            <a:ext cx="6270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83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836613"/>
            <a:ext cx="25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83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476250"/>
            <a:ext cx="2127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83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060575"/>
            <a:ext cx="13525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636588" y="3275013"/>
            <a:ext cx="80597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اگر            آنگاه      نسبت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نزولی است و لذا بر حسب افزایش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در حهت عقربه های ساعت تابیده می شود. و دراین حالت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فرمول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را می توان به صورت زیر نوشت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836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3302000"/>
            <a:ext cx="10541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836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389313"/>
            <a:ext cx="2127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836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4397375"/>
            <a:ext cx="15827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836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5724525"/>
            <a:ext cx="50101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57742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7743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6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6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6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6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6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6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6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6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/>
        </p:nvSpPr>
        <p:spPr bwMode="auto">
          <a:xfrm>
            <a:off x="2195513" y="476250"/>
            <a:ext cx="659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با استفاده از این فرمول ، رابطه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***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به صورت زیر در می آید.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9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96975"/>
            <a:ext cx="39798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9380" name="Text Box 4"/>
          <p:cNvSpPr txBox="1">
            <a:spLocks noChangeArrowheads="1"/>
          </p:cNvSpPr>
          <p:nvPr/>
        </p:nvSpPr>
        <p:spPr bwMode="auto">
          <a:xfrm>
            <a:off x="223838" y="2200275"/>
            <a:ext cx="84724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عددهای         و                     را به ترتیب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مولفه های مماسی وقائم شتاب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نامیم. وآنها را به ترتیب با       و       نشان می دهیم. بنابراین 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این رابطه نتیجه می شود که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برای پیدا کردن                 لازم است که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محاسبه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693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205038"/>
            <a:ext cx="6365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93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205038"/>
            <a:ext cx="15922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93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429000"/>
            <a:ext cx="477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93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2775" y="3429000"/>
            <a:ext cx="5095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93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50" y="3995738"/>
            <a:ext cx="2708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938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4941888"/>
            <a:ext cx="2644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938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5661025"/>
            <a:ext cx="1209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938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9425" y="5589588"/>
            <a:ext cx="2930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58766" name="Rectangle 1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8767" name="Rectangle 1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6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69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69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69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869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69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869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869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8" grpId="0"/>
      <p:bldP spid="869380" grpId="0"/>
    </p:bld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Text Box 2"/>
          <p:cNvSpPr txBox="1">
            <a:spLocks noChangeArrowheads="1"/>
          </p:cNvSpPr>
          <p:nvPr/>
        </p:nvSpPr>
        <p:spPr bwMode="auto">
          <a:xfrm>
            <a:off x="111125" y="242888"/>
            <a:ext cx="85852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12. 2. 5مثال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 یکه قائم ، مولفه های مماسی و قائم شتاب متحرکی با معادله مسیر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حرکت زیر را 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04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133600"/>
            <a:ext cx="534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3643313" y="2705100"/>
            <a:ext cx="49815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ولذا بردار یکه مماس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04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716338"/>
            <a:ext cx="3617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221163"/>
            <a:ext cx="24066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4300" y="5635625"/>
            <a:ext cx="3563938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59785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9786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7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7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2" grpId="0"/>
      <p:bldP spid="870404" grpId="0"/>
    </p:bld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Text Box 2"/>
          <p:cNvSpPr txBox="1">
            <a:spLocks noChangeArrowheads="1"/>
          </p:cNvSpPr>
          <p:nvPr/>
        </p:nvSpPr>
        <p:spPr bwMode="auto">
          <a:xfrm>
            <a:off x="323850" y="336550"/>
            <a:ext cx="84963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 فرمول نشان می دهد که زاویه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جهت مثبت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برابراست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،یعنی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. بنابراین                    در نتیجه بردار یکه قائم بر مسیر عبارت است از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        پس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بنابراین مولفه های مماسی و قائم شتاب عبارت اند از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شتاب متحرک به صورت زیر به دست می آید.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1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1052513"/>
            <a:ext cx="5524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908050"/>
            <a:ext cx="15478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700213"/>
            <a:ext cx="40322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2708275"/>
            <a:ext cx="5524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565400"/>
            <a:ext cx="15732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3860800"/>
            <a:ext cx="35353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5700" y="4581525"/>
            <a:ext cx="42338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4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9275" y="6092825"/>
            <a:ext cx="24193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60812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0813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7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7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7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7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7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7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6" grpId="0"/>
    </p:bld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Text Box 2"/>
          <p:cNvSpPr txBox="1">
            <a:spLocks noChangeArrowheads="1"/>
          </p:cNvSpPr>
          <p:nvPr/>
        </p:nvSpPr>
        <p:spPr bwMode="auto">
          <a:xfrm>
            <a:off x="515938" y="242888"/>
            <a:ext cx="810895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14. 2. 5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عدد           را که سرعت خمیده شدن مسیر متحرک نسبت به پارامتر طول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 است،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انحنای مسیر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خم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و آن را با حرف یونانی    (بخوانید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کاپا)نشان می دهیم.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A6306"/>
              </a:buClr>
              <a:buSzPct val="12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توان ثابت کردکه انحنای   ذاتی خود مسیر است و به انتخاب دستگاه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مختصات بستگی ندارد. با وجود این پیدا کردن فرمولی برای محاسبه      بر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حسب مختصات مورد استفاده بسیار مناسب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2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908050"/>
            <a:ext cx="6270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2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3603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24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636838"/>
            <a:ext cx="11953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24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933825"/>
            <a:ext cx="3603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24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437063"/>
            <a:ext cx="3603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61833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1834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7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7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7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7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7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1403350" y="404813"/>
            <a:ext cx="6265863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1547813" y="477838"/>
            <a:ext cx="5903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5 . 1 همگرایی مطلق ، همگرایی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مشروط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611188" y="1989138"/>
            <a:ext cx="808513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این قسمت سری های با جمله های نامنفی و سریهای متناوب را که جمله های آنها به طور متوالی مثبت و منفی هستند ، معرفی می کنیم . سریهای با جمله های نامنفی (مثبت) نقش بسیار مهمی در نظریه سریها دارند.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539750" y="4005263"/>
            <a:ext cx="822801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 . 5 . 1 تعريف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سری                      را که در آن تمام     ها نامنفی هستند ، یک سری متناوب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587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724400"/>
            <a:ext cx="13684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868863"/>
            <a:ext cx="3540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60" name="Line 8"/>
          <p:cNvSpPr>
            <a:spLocks noChangeShapeType="1"/>
          </p:cNvSpPr>
          <p:nvPr/>
        </p:nvSpPr>
        <p:spPr bwMode="auto">
          <a:xfrm>
            <a:off x="611188" y="1412875"/>
            <a:ext cx="79930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13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13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 animBg="1"/>
      <p:bldP spid="458755" grpId="0"/>
      <p:bldP spid="458756" grpId="0"/>
      <p:bldP spid="458757" grpId="0"/>
    </p:bld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Text Box 2"/>
          <p:cNvSpPr txBox="1">
            <a:spLocks noChangeArrowheads="1"/>
          </p:cNvSpPr>
          <p:nvPr/>
        </p:nvSpPr>
        <p:spPr bwMode="auto">
          <a:xfrm>
            <a:off x="293688" y="288925"/>
            <a:ext cx="8331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تعریف مشاهده می کنیم که هر چه          بیشتر ( کمتر) باشد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خمیدگی خم بیشتر ( کمتر ) است و لذا انتظار می رود که خمیدگی یک دایره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کوچک عددی </a:t>
            </a:r>
            <a:r>
              <a:rPr lang="fa-IR" sz="2400" b="1">
                <a:latin typeface="Times New Roman" pitchFamily="18" charset="0"/>
                <a:cs typeface="B Nazanin" pitchFamily="2" charset="-78"/>
              </a:rPr>
              <a:t>بسیار بزرگ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بر عکس خمیدگی خط راست </a:t>
            </a:r>
            <a:r>
              <a:rPr lang="fa-IR" sz="2400" b="1">
                <a:latin typeface="Times New Roman" pitchFamily="18" charset="0"/>
                <a:cs typeface="B Nazanin" pitchFamily="2" charset="-78"/>
              </a:rPr>
              <a:t>صفر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باشد.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3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60350"/>
            <a:ext cx="6270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3476" name="Text Box 4"/>
          <p:cNvSpPr txBox="1">
            <a:spLocks noChangeArrowheads="1"/>
          </p:cNvSpPr>
          <p:nvPr/>
        </p:nvSpPr>
        <p:spPr bwMode="auto">
          <a:xfrm>
            <a:off x="3932238" y="2254250"/>
            <a:ext cx="46196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15. 2.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انحنای خط راست زیر را پیدا کنید.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              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y=ax+b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839788" y="4221163"/>
            <a:ext cx="79089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قرار دادن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 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خط را می توان به عنوان نگاره خم زیر در نظر گرفت.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f (t)  = t i+ (a t + b) j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                                      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62855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2856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7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7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7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4" grpId="0"/>
      <p:bldP spid="873476" grpId="0"/>
      <p:bldP spid="873477" grpId="0"/>
    </p:bld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Text Box 2"/>
          <p:cNvSpPr txBox="1">
            <a:spLocks noChangeArrowheads="1"/>
          </p:cNvSpPr>
          <p:nvPr/>
        </p:nvSpPr>
        <p:spPr bwMode="auto">
          <a:xfrm>
            <a:off x="1204913" y="407988"/>
            <a:ext cx="749141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               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(t) = 0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از این رو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پس</a:t>
            </a:r>
          </a:p>
          <a:p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pPr>
              <a:buClr>
                <a:srgbClr val="FA6306"/>
              </a:buClr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انحنای خط راست صفر است. چیزی که انتظارش را داشتیم.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4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773238"/>
            <a:ext cx="30257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4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997200"/>
            <a:ext cx="3627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45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437063"/>
            <a:ext cx="10763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63879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3880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7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7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7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8" grpId="0"/>
    </p:bld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6490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490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75525" name="Text Box 5"/>
          <p:cNvSpPr txBox="1">
            <a:spLocks noChangeArrowheads="1"/>
          </p:cNvSpPr>
          <p:nvPr/>
        </p:nvSpPr>
        <p:spPr bwMode="auto">
          <a:xfrm>
            <a:off x="328613" y="981075"/>
            <a:ext cx="84391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18. 2.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مسیر متحرکی خمی با معادلات پارامتری زیر است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x(t) = 3cos t                ,              y(t)=4sint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انحنای این مسیر را در لحظه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سپس در لحظه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      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75526" name="Text Box 6"/>
          <p:cNvSpPr txBox="1">
            <a:spLocks noChangeArrowheads="1"/>
          </p:cNvSpPr>
          <p:nvPr/>
        </p:nvSpPr>
        <p:spPr bwMode="auto">
          <a:xfrm>
            <a:off x="7743825" y="3563938"/>
            <a:ext cx="9525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55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648200"/>
            <a:ext cx="72723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55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727700"/>
            <a:ext cx="68405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55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922588"/>
            <a:ext cx="819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5530" name="Text Box 10"/>
          <p:cNvSpPr txBox="1">
            <a:spLocks noChangeArrowheads="1"/>
          </p:cNvSpPr>
          <p:nvPr/>
        </p:nvSpPr>
        <p:spPr bwMode="auto">
          <a:xfrm>
            <a:off x="2555875" y="84138"/>
            <a:ext cx="60213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17. 2. 5 محاسبه انحنا بر حسب مختصات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7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7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5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5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7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7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7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5" grpId="0"/>
      <p:bldP spid="875526" grpId="0"/>
      <p:bldP spid="875530" grpId="0"/>
    </p:bld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ext Box 2"/>
          <p:cNvSpPr txBox="1">
            <a:spLocks noChangeArrowheads="1"/>
          </p:cNvSpPr>
          <p:nvPr/>
        </p:nvSpPr>
        <p:spPr bwMode="auto">
          <a:xfrm>
            <a:off x="5186363" y="481013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            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6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75" y="333375"/>
            <a:ext cx="819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052513"/>
            <a:ext cx="28257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125538"/>
            <a:ext cx="2286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6550" name="Text Box 6"/>
          <p:cNvSpPr txBox="1">
            <a:spLocks noChangeArrowheads="1"/>
          </p:cNvSpPr>
          <p:nvPr/>
        </p:nvSpPr>
        <p:spPr bwMode="auto">
          <a:xfrm>
            <a:off x="3995738" y="2205038"/>
            <a:ext cx="462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انحنای خم              را پیدا کنید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/>
        </p:nvSpPr>
        <p:spPr bwMode="auto">
          <a:xfrm>
            <a:off x="3292475" y="2921000"/>
            <a:ext cx="54038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از فر مول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مثلاً در نقطه (0و0) انحنای این خم عبارت است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65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724275"/>
            <a:ext cx="2520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5805488"/>
            <a:ext cx="13096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5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2205038"/>
            <a:ext cx="1244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65932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5933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765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76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/>
      <p:bldP spid="876550" grpId="0"/>
      <p:bldP spid="876551" grpId="0"/>
    </p:bld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Text Box 2"/>
          <p:cNvSpPr txBox="1">
            <a:spLocks noChangeArrowheads="1"/>
          </p:cNvSpPr>
          <p:nvPr/>
        </p:nvSpPr>
        <p:spPr bwMode="auto">
          <a:xfrm>
            <a:off x="700088" y="404813"/>
            <a:ext cx="778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آخرین مفهوم این قسمت ، یعنی دایره ا نحنا را معرفی می کنیم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77571" name="Text Box 3"/>
          <p:cNvSpPr txBox="1">
            <a:spLocks noChangeArrowheads="1"/>
          </p:cNvSpPr>
          <p:nvPr/>
        </p:nvSpPr>
        <p:spPr bwMode="auto">
          <a:xfrm>
            <a:off x="650875" y="1250950"/>
            <a:ext cx="8169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20 . 2. 5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 هموار و دو بار مشتقپذیر زیر و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واقع بر آن را در نظر می گیریم.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 این خم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دایره ای مماس می کنیم که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انحنای دایره مساوی با شد با انحنای خم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مرکز دایره در طرف تقعرخم و روی خط قائم بر خم در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 . این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دایره را دایره انحنا ، مرکز و شعاع آن را به ترتیب مرکز و شعاع انحنای خم در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66949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6950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0" grpId="0"/>
      <p:bldP spid="877571" grpId="0"/>
    </p:bld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350" y="333375"/>
            <a:ext cx="6216650" cy="5076825"/>
            <a:chOff x="884" y="210"/>
            <a:chExt cx="3916" cy="3198"/>
          </a:xfrm>
        </p:grpSpPr>
        <p:sp>
          <p:nvSpPr>
            <p:cNvPr id="467971" name="Line 3"/>
            <p:cNvSpPr>
              <a:spLocks noChangeShapeType="1"/>
            </p:cNvSpPr>
            <p:nvPr/>
          </p:nvSpPr>
          <p:spPr bwMode="auto">
            <a:xfrm>
              <a:off x="1020" y="2614"/>
              <a:ext cx="3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7972" name="Line 4"/>
            <p:cNvSpPr>
              <a:spLocks noChangeShapeType="1"/>
            </p:cNvSpPr>
            <p:nvPr/>
          </p:nvSpPr>
          <p:spPr bwMode="auto">
            <a:xfrm flipV="1">
              <a:off x="1474" y="300"/>
              <a:ext cx="0" cy="30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7973" name="Oval 5"/>
            <p:cNvSpPr>
              <a:spLocks noChangeArrowheads="1"/>
            </p:cNvSpPr>
            <p:nvPr/>
          </p:nvSpPr>
          <p:spPr bwMode="auto">
            <a:xfrm>
              <a:off x="3379" y="709"/>
              <a:ext cx="1179" cy="1224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7974" name="Freeform 6"/>
            <p:cNvSpPr>
              <a:spLocks/>
            </p:cNvSpPr>
            <p:nvPr/>
          </p:nvSpPr>
          <p:spPr bwMode="auto">
            <a:xfrm>
              <a:off x="884" y="535"/>
              <a:ext cx="3856" cy="2721"/>
            </a:xfrm>
            <a:custGeom>
              <a:avLst/>
              <a:gdLst>
                <a:gd name="T0" fmla="*/ 0 w 3856"/>
                <a:gd name="T1" fmla="*/ 2532 h 2721"/>
                <a:gd name="T2" fmla="*/ 998 w 3856"/>
                <a:gd name="T3" fmla="*/ 2351 h 2721"/>
                <a:gd name="T4" fmla="*/ 2631 w 3856"/>
                <a:gd name="T5" fmla="*/ 310 h 2721"/>
                <a:gd name="T6" fmla="*/ 3856 w 3856"/>
                <a:gd name="T7" fmla="*/ 491 h 27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56"/>
                <a:gd name="T13" fmla="*/ 0 h 2721"/>
                <a:gd name="T14" fmla="*/ 3856 w 3856"/>
                <a:gd name="T15" fmla="*/ 2721 h 27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56" h="2721">
                  <a:moveTo>
                    <a:pt x="0" y="2532"/>
                  </a:moveTo>
                  <a:cubicBezTo>
                    <a:pt x="279" y="2626"/>
                    <a:pt x="559" y="2721"/>
                    <a:pt x="998" y="2351"/>
                  </a:cubicBezTo>
                  <a:cubicBezTo>
                    <a:pt x="1437" y="1981"/>
                    <a:pt x="2155" y="620"/>
                    <a:pt x="2631" y="310"/>
                  </a:cubicBezTo>
                  <a:cubicBezTo>
                    <a:pt x="3107" y="0"/>
                    <a:pt x="3481" y="245"/>
                    <a:pt x="3856" y="491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7975" name="Text Box 7"/>
            <p:cNvSpPr txBox="1">
              <a:spLocks noChangeArrowheads="1"/>
            </p:cNvSpPr>
            <p:nvPr/>
          </p:nvSpPr>
          <p:spPr bwMode="auto">
            <a:xfrm>
              <a:off x="1278" y="256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467976" name="Text Box 8"/>
            <p:cNvSpPr txBox="1">
              <a:spLocks noChangeArrowheads="1"/>
            </p:cNvSpPr>
            <p:nvPr/>
          </p:nvSpPr>
          <p:spPr bwMode="auto">
            <a:xfrm>
              <a:off x="1247" y="21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467977" name="Text Box 9"/>
            <p:cNvSpPr txBox="1">
              <a:spLocks noChangeArrowheads="1"/>
            </p:cNvSpPr>
            <p:nvPr/>
          </p:nvSpPr>
          <p:spPr bwMode="auto">
            <a:xfrm>
              <a:off x="4604" y="234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67978" name="Line 10"/>
            <p:cNvSpPr>
              <a:spLocks noChangeShapeType="1"/>
            </p:cNvSpPr>
            <p:nvPr/>
          </p:nvSpPr>
          <p:spPr bwMode="auto">
            <a:xfrm flipH="1" flipV="1">
              <a:off x="3833" y="709"/>
              <a:ext cx="136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7979" name="Text Box 11"/>
            <p:cNvSpPr txBox="1">
              <a:spLocks noChangeArrowheads="1"/>
            </p:cNvSpPr>
            <p:nvPr/>
          </p:nvSpPr>
          <p:spPr bwMode="auto">
            <a:xfrm>
              <a:off x="3894" y="1206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sp>
          <p:nvSpPr>
            <p:cNvPr id="467980" name="Text Box 12"/>
            <p:cNvSpPr txBox="1">
              <a:spLocks noChangeArrowheads="1"/>
            </p:cNvSpPr>
            <p:nvPr/>
          </p:nvSpPr>
          <p:spPr bwMode="auto">
            <a:xfrm>
              <a:off x="3742" y="48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467981" name="Text Box 13"/>
            <p:cNvSpPr txBox="1">
              <a:spLocks noChangeArrowheads="1"/>
            </p:cNvSpPr>
            <p:nvPr/>
          </p:nvSpPr>
          <p:spPr bwMode="auto">
            <a:xfrm>
              <a:off x="3560" y="1434"/>
              <a:ext cx="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solidFill>
                    <a:srgbClr val="990000"/>
                  </a:solidFill>
                  <a:latin typeface="Times New Roman" pitchFamily="18" charset="0"/>
                  <a:cs typeface="B Nazanin" pitchFamily="2" charset="-78"/>
                </a:rPr>
                <a:t>مرکز انحنا</a:t>
              </a:r>
              <a:endParaRPr lang="en-US" sz="2000">
                <a:solidFill>
                  <a:srgbClr val="990000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67982" name="Text Box 14"/>
            <p:cNvSpPr txBox="1">
              <a:spLocks noChangeArrowheads="1"/>
            </p:cNvSpPr>
            <p:nvPr/>
          </p:nvSpPr>
          <p:spPr bwMode="auto">
            <a:xfrm>
              <a:off x="3878" y="935"/>
              <a:ext cx="5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600">
                  <a:solidFill>
                    <a:schemeClr val="accent2"/>
                  </a:solidFill>
                  <a:latin typeface="Times New Roman" pitchFamily="18" charset="0"/>
                  <a:cs typeface="B Nazanin" pitchFamily="2" charset="-78"/>
                </a:rPr>
                <a:t>شعاع انحنا</a:t>
              </a:r>
              <a:endParaRPr lang="en-US" sz="1600">
                <a:solidFill>
                  <a:schemeClr val="accent2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67983" name="Text Box 15"/>
            <p:cNvSpPr txBox="1">
              <a:spLocks noChangeArrowheads="1"/>
            </p:cNvSpPr>
            <p:nvPr/>
          </p:nvSpPr>
          <p:spPr bwMode="auto">
            <a:xfrm>
              <a:off x="2472" y="3158"/>
              <a:ext cx="6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دایره انحنا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Text Box 2"/>
          <p:cNvSpPr txBox="1">
            <a:spLocks noChangeArrowheads="1"/>
          </p:cNvSpPr>
          <p:nvPr/>
        </p:nvSpPr>
        <p:spPr bwMode="auto">
          <a:xfrm>
            <a:off x="1408113" y="401638"/>
            <a:ext cx="7216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21. 2 . 5 مثال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معادله دایره انحنای خم             را در نقطه (1و0) پید ا می کنیم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9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908050"/>
            <a:ext cx="1079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9620" name="Text Box 4"/>
          <p:cNvSpPr txBox="1">
            <a:spLocks noChangeArrowheads="1"/>
          </p:cNvSpPr>
          <p:nvPr/>
        </p:nvSpPr>
        <p:spPr bwMode="auto">
          <a:xfrm>
            <a:off x="407988" y="1268413"/>
            <a:ext cx="81438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نخست شعاع انحنای مسیر را پیدا می کنیم. برای این منظور انحنای مسیر را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دست می آوریم.داریم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در نقطه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(0,1)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انحنا مساوی است با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شعاع انحنا برابر 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796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924175"/>
            <a:ext cx="4321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96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437063"/>
            <a:ext cx="17351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96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5876925"/>
            <a:ext cx="22923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69001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9002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7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8" grpId="0"/>
      <p:bldP spid="879620" grpId="0"/>
    </p:bld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Text Box 2"/>
          <p:cNvSpPr txBox="1">
            <a:spLocks noChangeArrowheads="1"/>
          </p:cNvSpPr>
          <p:nvPr/>
        </p:nvSpPr>
        <p:spPr bwMode="auto">
          <a:xfrm>
            <a:off x="558800" y="361950"/>
            <a:ext cx="818991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اکنون روی خط عمود بر خم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(0, 1)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مرکز دایره انحنا را پیدا می کنیم.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این خط عبارت است از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y = 1-x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بنابراین 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A(a,b)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مرکز انحنا باشد ، باید داشته باشیم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806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708275"/>
            <a:ext cx="44196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44" name="Text Box 4"/>
          <p:cNvSpPr txBox="1">
            <a:spLocks noChangeArrowheads="1"/>
          </p:cNvSpPr>
          <p:nvPr/>
        </p:nvSpPr>
        <p:spPr bwMode="auto">
          <a:xfrm>
            <a:off x="642938" y="3457575"/>
            <a:ext cx="79089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حل این دستگاه نسبت 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بدست می آوریم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 = 3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 = -1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بنابراین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نقاط ممکن برای مرکز دایره انحنا عبارت اند از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A(-2, 3)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A(2, -1)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طرف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مقعر خم واقع است در نتیجه معادله دایره انحنا عبارت اند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806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5225" y="5516563"/>
            <a:ext cx="35083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002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002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2" grpId="0"/>
      <p:bldP spid="880644" grpId="0"/>
    </p:bld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ChangeArrowheads="1"/>
          </p:cNvSpPr>
          <p:nvPr/>
        </p:nvSpPr>
        <p:spPr bwMode="auto">
          <a:xfrm>
            <a:off x="2987675" y="404813"/>
            <a:ext cx="3386138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881667" name="Text Box 3"/>
          <p:cNvSpPr txBox="1">
            <a:spLocks noChangeArrowheads="1"/>
          </p:cNvSpPr>
          <p:nvPr/>
        </p:nvSpPr>
        <p:spPr bwMode="auto">
          <a:xfrm>
            <a:off x="3132138" y="555625"/>
            <a:ext cx="320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3. 5 حرکت در فضا 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81668" name="Line 4"/>
          <p:cNvSpPr>
            <a:spLocks noChangeShapeType="1"/>
          </p:cNvSpPr>
          <p:nvPr/>
        </p:nvSpPr>
        <p:spPr bwMode="auto">
          <a:xfrm>
            <a:off x="898525" y="12684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881669" name="Text Box 5"/>
          <p:cNvSpPr txBox="1">
            <a:spLocks noChangeArrowheads="1"/>
          </p:cNvSpPr>
          <p:nvPr/>
        </p:nvSpPr>
        <p:spPr bwMode="auto">
          <a:xfrm>
            <a:off x="1344613" y="1695450"/>
            <a:ext cx="742315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3. 5 تعریف مفاهیم اولیه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خم مشتقپذیر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مسیر یک متحرک باشد . بردار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سرعت متحرک در لحظه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و آن را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v(t)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نشان می دهیم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816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098800"/>
            <a:ext cx="18637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6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3108325"/>
            <a:ext cx="36988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6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8263" y="4538663"/>
            <a:ext cx="4025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1050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1051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8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8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8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8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8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6" grpId="0" animBg="1"/>
      <p:bldP spid="881667" grpId="0"/>
      <p:bldP spid="881669" grpId="0"/>
    </p:bld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79613" y="311150"/>
            <a:ext cx="5905500" cy="3455988"/>
            <a:chOff x="1247" y="196"/>
            <a:chExt cx="3720" cy="2177"/>
          </a:xfrm>
        </p:grpSpPr>
        <p:sp>
          <p:nvSpPr>
            <p:cNvPr id="472073" name="Line 3"/>
            <p:cNvSpPr>
              <a:spLocks noChangeShapeType="1"/>
            </p:cNvSpPr>
            <p:nvPr/>
          </p:nvSpPr>
          <p:spPr bwMode="auto">
            <a:xfrm>
              <a:off x="2154" y="1784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2074" name="Line 4"/>
            <p:cNvSpPr>
              <a:spLocks noChangeShapeType="1"/>
            </p:cNvSpPr>
            <p:nvPr/>
          </p:nvSpPr>
          <p:spPr bwMode="auto">
            <a:xfrm flipH="1">
              <a:off x="1247" y="1784"/>
              <a:ext cx="90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2075" name="Line 5"/>
            <p:cNvSpPr>
              <a:spLocks noChangeShapeType="1"/>
            </p:cNvSpPr>
            <p:nvPr/>
          </p:nvSpPr>
          <p:spPr bwMode="auto">
            <a:xfrm flipV="1">
              <a:off x="2154" y="196"/>
              <a:ext cx="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2076" name="Freeform 6"/>
            <p:cNvSpPr>
              <a:spLocks/>
            </p:cNvSpPr>
            <p:nvPr/>
          </p:nvSpPr>
          <p:spPr bwMode="auto">
            <a:xfrm>
              <a:off x="3205" y="287"/>
              <a:ext cx="1172" cy="2086"/>
            </a:xfrm>
            <a:custGeom>
              <a:avLst/>
              <a:gdLst>
                <a:gd name="T0" fmla="*/ 129 w 1172"/>
                <a:gd name="T1" fmla="*/ 0 h 2086"/>
                <a:gd name="T2" fmla="*/ 83 w 1172"/>
                <a:gd name="T3" fmla="*/ 181 h 2086"/>
                <a:gd name="T4" fmla="*/ 628 w 1172"/>
                <a:gd name="T5" fmla="*/ 227 h 2086"/>
                <a:gd name="T6" fmla="*/ 537 w 1172"/>
                <a:gd name="T7" fmla="*/ 635 h 2086"/>
                <a:gd name="T8" fmla="*/ 491 w 1172"/>
                <a:gd name="T9" fmla="*/ 998 h 2086"/>
                <a:gd name="T10" fmla="*/ 1127 w 1172"/>
                <a:gd name="T11" fmla="*/ 1179 h 2086"/>
                <a:gd name="T12" fmla="*/ 764 w 1172"/>
                <a:gd name="T13" fmla="*/ 1724 h 2086"/>
                <a:gd name="T14" fmla="*/ 764 w 1172"/>
                <a:gd name="T15" fmla="*/ 1996 h 2086"/>
                <a:gd name="T16" fmla="*/ 945 w 1172"/>
                <a:gd name="T17" fmla="*/ 2086 h 20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2"/>
                <a:gd name="T28" fmla="*/ 0 h 2086"/>
                <a:gd name="T29" fmla="*/ 1172 w 1172"/>
                <a:gd name="T30" fmla="*/ 2086 h 20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2" h="2086">
                  <a:moveTo>
                    <a:pt x="129" y="0"/>
                  </a:moveTo>
                  <a:cubicBezTo>
                    <a:pt x="64" y="71"/>
                    <a:pt x="0" y="143"/>
                    <a:pt x="83" y="181"/>
                  </a:cubicBezTo>
                  <a:cubicBezTo>
                    <a:pt x="166" y="219"/>
                    <a:pt x="552" y="151"/>
                    <a:pt x="628" y="227"/>
                  </a:cubicBezTo>
                  <a:cubicBezTo>
                    <a:pt x="704" y="303"/>
                    <a:pt x="560" y="507"/>
                    <a:pt x="537" y="635"/>
                  </a:cubicBezTo>
                  <a:cubicBezTo>
                    <a:pt x="514" y="763"/>
                    <a:pt x="393" y="907"/>
                    <a:pt x="491" y="998"/>
                  </a:cubicBezTo>
                  <a:cubicBezTo>
                    <a:pt x="589" y="1089"/>
                    <a:pt x="1082" y="1058"/>
                    <a:pt x="1127" y="1179"/>
                  </a:cubicBezTo>
                  <a:cubicBezTo>
                    <a:pt x="1172" y="1300"/>
                    <a:pt x="824" y="1588"/>
                    <a:pt x="764" y="1724"/>
                  </a:cubicBezTo>
                  <a:cubicBezTo>
                    <a:pt x="704" y="1860"/>
                    <a:pt x="734" y="1936"/>
                    <a:pt x="764" y="1996"/>
                  </a:cubicBezTo>
                  <a:cubicBezTo>
                    <a:pt x="794" y="2056"/>
                    <a:pt x="869" y="2071"/>
                    <a:pt x="945" y="208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2077" name="Line 7"/>
            <p:cNvSpPr>
              <a:spLocks noChangeShapeType="1"/>
            </p:cNvSpPr>
            <p:nvPr/>
          </p:nvSpPr>
          <p:spPr bwMode="auto">
            <a:xfrm flipV="1">
              <a:off x="2154" y="1285"/>
              <a:ext cx="1497" cy="499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2078" name="Line 8"/>
            <p:cNvSpPr>
              <a:spLocks noChangeShapeType="1"/>
            </p:cNvSpPr>
            <p:nvPr/>
          </p:nvSpPr>
          <p:spPr bwMode="auto">
            <a:xfrm flipH="1" flipV="1">
              <a:off x="3107" y="514"/>
              <a:ext cx="680" cy="95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2079" name="Text Box 9"/>
            <p:cNvSpPr txBox="1">
              <a:spLocks noChangeArrowheads="1"/>
            </p:cNvSpPr>
            <p:nvPr/>
          </p:nvSpPr>
          <p:spPr bwMode="auto">
            <a:xfrm>
              <a:off x="2516" y="1307"/>
              <a:ext cx="3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f(t)</a:t>
              </a:r>
            </a:p>
          </p:txBody>
        </p:sp>
        <p:sp>
          <p:nvSpPr>
            <p:cNvPr id="472080" name="Text Box 10"/>
            <p:cNvSpPr txBox="1">
              <a:spLocks noChangeArrowheads="1"/>
            </p:cNvSpPr>
            <p:nvPr/>
          </p:nvSpPr>
          <p:spPr bwMode="auto">
            <a:xfrm>
              <a:off x="2761" y="355"/>
              <a:ext cx="3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v(t)</a:t>
              </a:r>
            </a:p>
          </p:txBody>
        </p:sp>
        <p:sp>
          <p:nvSpPr>
            <p:cNvPr id="472081" name="Text Box 11"/>
            <p:cNvSpPr txBox="1">
              <a:spLocks noChangeArrowheads="1"/>
            </p:cNvSpPr>
            <p:nvPr/>
          </p:nvSpPr>
          <p:spPr bwMode="auto">
            <a:xfrm>
              <a:off x="1811" y="2097"/>
              <a:ext cx="19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بردار سرعت بر مسیر مماس است.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sp>
        <p:nvSpPr>
          <p:cNvPr id="882700" name="Text Box 12"/>
          <p:cNvSpPr txBox="1">
            <a:spLocks noChangeArrowheads="1"/>
          </p:cNvSpPr>
          <p:nvPr/>
        </p:nvSpPr>
        <p:spPr bwMode="auto">
          <a:xfrm>
            <a:off x="1636713" y="4152900"/>
            <a:ext cx="69151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 به ازای هر                ،                         ، پس بردار یکه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بدون ابهام تعریف می شود.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8270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221163"/>
            <a:ext cx="3552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70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941888"/>
            <a:ext cx="31369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2071" name="Rectangle 1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2072" name="Rectangle 1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2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2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2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2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70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301038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 . 5 . 1 مثال :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    یک سری متناوب است . در اینجا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سری واگراست 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          متناوب است . نشان می دهیم که این سری همگراست .برای این منظور فرض می کنیم که      مجموع جزئی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ام سری باشد ثابت می شود که         همگراست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139825"/>
            <a:ext cx="10795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41438"/>
            <a:ext cx="7572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822575"/>
            <a:ext cx="10795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500438"/>
            <a:ext cx="3540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4076700"/>
            <a:ext cx="606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9161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162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Text Box 2"/>
          <p:cNvSpPr txBox="1">
            <a:spLocks noChangeArrowheads="1"/>
          </p:cNvSpPr>
          <p:nvPr/>
        </p:nvSpPr>
        <p:spPr bwMode="auto">
          <a:xfrm>
            <a:off x="592138" y="333375"/>
            <a:ext cx="810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این بردار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بردار یکه مماس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 خم ( یا مسیر متحرک) در نقطه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83715" name="Text Box 3"/>
          <p:cNvSpPr txBox="1">
            <a:spLocks noChangeArrowheads="1"/>
          </p:cNvSpPr>
          <p:nvPr/>
        </p:nvSpPr>
        <p:spPr bwMode="auto">
          <a:xfrm>
            <a:off x="1027113" y="1081088"/>
            <a:ext cx="781367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می کنیم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طول خم از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f(a)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باشد. در این صورت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s(t)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تابعی صعودی و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مشتقپذیر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s(t)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و داریم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استفاده از روابط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83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557338"/>
            <a:ext cx="24320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429000"/>
            <a:ext cx="41544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5445125"/>
            <a:ext cx="38147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3096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3097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3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8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8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8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8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4" grpId="0"/>
      <p:bldP spid="883715" grpId="0"/>
    </p:bld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Text Box 2"/>
          <p:cNvSpPr txBox="1">
            <a:spLocks noChangeArrowheads="1"/>
          </p:cNvSpPr>
          <p:nvPr/>
        </p:nvSpPr>
        <p:spPr bwMode="auto">
          <a:xfrm>
            <a:off x="539750" y="698500"/>
            <a:ext cx="81470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یعنی مشتق بردار موضع نسبت به طول خم مساوی است با بردار یکه مماس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2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طول بردار سرعت ، یعنی          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مقدار بردار سرعت متحرک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A6306"/>
              </a:buClr>
              <a:buSzPct val="11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علاوه بر هموار بودن ، تابع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دو بار مشتقپذیر باشد، آنگاه بردار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شتاب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متحرک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84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138" y="1393825"/>
            <a:ext cx="857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4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933825"/>
            <a:ext cx="4818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4118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4119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8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88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8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8" grpId="0"/>
    </p:bld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514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4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1831975" y="44450"/>
            <a:ext cx="6719888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3.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مثال 35. 1. 5  (پ) طول پیچوار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که بین نقطه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f(0 )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و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(t &gt; 0)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واقع است به صورت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محاسبه کردیم. چون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پس بردار یکه مماس مساوی است با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همچنین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857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92375"/>
            <a:ext cx="43386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57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84313"/>
            <a:ext cx="5689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57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3051175"/>
            <a:ext cx="114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57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716338"/>
            <a:ext cx="45624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577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4652963"/>
            <a:ext cx="59848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577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3225" y="5949950"/>
            <a:ext cx="30781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5" grpId="0"/>
    </p:bld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Text Box 2"/>
          <p:cNvSpPr txBox="1">
            <a:spLocks noChangeArrowheads="1"/>
          </p:cNvSpPr>
          <p:nvPr/>
        </p:nvSpPr>
        <p:spPr bwMode="auto">
          <a:xfrm>
            <a:off x="282575" y="455613"/>
            <a:ext cx="8321675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4. 3. 5 صفحه قائم و مولفه های شتاب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بردار شتاب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که از نقطه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رسم می شود به مجموع دو بردار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تجزیه کنیم ، یکی در امتدادبردار یکه مماس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دیگری برداری واقع در صفحه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عمود بر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 این صفحه را صفحه قائم بر خم ( یا مسیر)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6164" name="Rectangle 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6165" name="Rectangle 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/>
    </p:bld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813" y="871538"/>
            <a:ext cx="6483350" cy="4933950"/>
            <a:chOff x="975" y="549"/>
            <a:chExt cx="4084" cy="3108"/>
          </a:xfrm>
        </p:grpSpPr>
        <p:sp>
          <p:nvSpPr>
            <p:cNvPr id="477187" name="Line 3"/>
            <p:cNvSpPr>
              <a:spLocks noChangeShapeType="1"/>
            </p:cNvSpPr>
            <p:nvPr/>
          </p:nvSpPr>
          <p:spPr bwMode="auto">
            <a:xfrm>
              <a:off x="2065" y="2500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188" name="Line 4"/>
            <p:cNvSpPr>
              <a:spLocks noChangeShapeType="1"/>
            </p:cNvSpPr>
            <p:nvPr/>
          </p:nvSpPr>
          <p:spPr bwMode="auto">
            <a:xfrm flipH="1">
              <a:off x="977" y="2478"/>
              <a:ext cx="1132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189" name="Line 5"/>
            <p:cNvSpPr>
              <a:spLocks noChangeShapeType="1"/>
            </p:cNvSpPr>
            <p:nvPr/>
          </p:nvSpPr>
          <p:spPr bwMode="auto">
            <a:xfrm flipV="1">
              <a:off x="2065" y="912"/>
              <a:ext cx="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190" name="Line 6"/>
            <p:cNvSpPr>
              <a:spLocks noChangeShapeType="1"/>
            </p:cNvSpPr>
            <p:nvPr/>
          </p:nvSpPr>
          <p:spPr bwMode="auto">
            <a:xfrm flipV="1">
              <a:off x="2065" y="1501"/>
              <a:ext cx="1497" cy="99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191" name="Text Box 7"/>
            <p:cNvSpPr txBox="1">
              <a:spLocks noChangeArrowheads="1"/>
            </p:cNvSpPr>
            <p:nvPr/>
          </p:nvSpPr>
          <p:spPr bwMode="auto">
            <a:xfrm>
              <a:off x="2383" y="1864"/>
              <a:ext cx="3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f(t)</a:t>
              </a:r>
            </a:p>
          </p:txBody>
        </p:sp>
        <p:sp>
          <p:nvSpPr>
            <p:cNvPr id="477192" name="Text Box 8"/>
            <p:cNvSpPr txBox="1">
              <a:spLocks noChangeArrowheads="1"/>
            </p:cNvSpPr>
            <p:nvPr/>
          </p:nvSpPr>
          <p:spPr bwMode="auto">
            <a:xfrm>
              <a:off x="1915" y="3407"/>
              <a:ext cx="17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صفحه قائم وتجزیه بردار شتاب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77193" name="Freeform 9"/>
            <p:cNvSpPr>
              <a:spLocks/>
            </p:cNvSpPr>
            <p:nvPr/>
          </p:nvSpPr>
          <p:spPr bwMode="auto">
            <a:xfrm rot="1151765">
              <a:off x="2655" y="738"/>
              <a:ext cx="1633" cy="2578"/>
            </a:xfrm>
            <a:custGeom>
              <a:avLst/>
              <a:gdLst>
                <a:gd name="T0" fmla="*/ 0 w 1633"/>
                <a:gd name="T1" fmla="*/ 219 h 2578"/>
                <a:gd name="T2" fmla="*/ 998 w 1633"/>
                <a:gd name="T3" fmla="*/ 265 h 2578"/>
                <a:gd name="T4" fmla="*/ 680 w 1633"/>
                <a:gd name="T5" fmla="*/ 1807 h 2578"/>
                <a:gd name="T6" fmla="*/ 1633 w 1633"/>
                <a:gd name="T7" fmla="*/ 2578 h 25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"/>
                <a:gd name="T13" fmla="*/ 0 h 2578"/>
                <a:gd name="T14" fmla="*/ 1633 w 1633"/>
                <a:gd name="T15" fmla="*/ 2578 h 25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" h="2578">
                  <a:moveTo>
                    <a:pt x="0" y="219"/>
                  </a:moveTo>
                  <a:cubicBezTo>
                    <a:pt x="442" y="109"/>
                    <a:pt x="885" y="0"/>
                    <a:pt x="998" y="265"/>
                  </a:cubicBezTo>
                  <a:cubicBezTo>
                    <a:pt x="1111" y="530"/>
                    <a:pt x="574" y="1422"/>
                    <a:pt x="680" y="1807"/>
                  </a:cubicBezTo>
                  <a:cubicBezTo>
                    <a:pt x="786" y="2192"/>
                    <a:pt x="1209" y="2385"/>
                    <a:pt x="1633" y="2578"/>
                  </a:cubicBezTo>
                </a:path>
              </a:pathLst>
            </a:custGeom>
            <a:noFill/>
            <a:ln w="28575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194" name="Line 10"/>
            <p:cNvSpPr>
              <a:spLocks noChangeShapeType="1"/>
            </p:cNvSpPr>
            <p:nvPr/>
          </p:nvSpPr>
          <p:spPr bwMode="auto">
            <a:xfrm flipV="1">
              <a:off x="3471" y="1229"/>
              <a:ext cx="454" cy="318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195" name="AutoShape 11"/>
            <p:cNvSpPr>
              <a:spLocks noChangeArrowheads="1"/>
            </p:cNvSpPr>
            <p:nvPr/>
          </p:nvSpPr>
          <p:spPr bwMode="auto">
            <a:xfrm>
              <a:off x="3426" y="1048"/>
              <a:ext cx="1543" cy="544"/>
            </a:xfrm>
            <a:prstGeom prst="parallelogram">
              <a:avLst>
                <a:gd name="adj" fmla="val 70910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77196" name="Rectangle 12"/>
            <p:cNvSpPr>
              <a:spLocks noChangeArrowheads="1"/>
            </p:cNvSpPr>
            <p:nvPr/>
          </p:nvSpPr>
          <p:spPr bwMode="auto">
            <a:xfrm>
              <a:off x="3970" y="549"/>
              <a:ext cx="499" cy="635"/>
            </a:xfrm>
            <a:prstGeom prst="rect">
              <a:avLst/>
            </a:prstGeom>
            <a:noFill/>
            <a:ln w="9525">
              <a:solidFill>
                <a:srgbClr val="FA63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7197" name="Line 13"/>
            <p:cNvSpPr>
              <a:spLocks noChangeShapeType="1"/>
            </p:cNvSpPr>
            <p:nvPr/>
          </p:nvSpPr>
          <p:spPr bwMode="auto">
            <a:xfrm flipV="1">
              <a:off x="3970" y="685"/>
              <a:ext cx="0" cy="4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198" name="Line 14"/>
            <p:cNvSpPr>
              <a:spLocks noChangeShapeType="1"/>
            </p:cNvSpPr>
            <p:nvPr/>
          </p:nvSpPr>
          <p:spPr bwMode="auto">
            <a:xfrm>
              <a:off x="3970" y="1184"/>
              <a:ext cx="49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199" name="Line 15"/>
            <p:cNvSpPr>
              <a:spLocks noChangeShapeType="1"/>
            </p:cNvSpPr>
            <p:nvPr/>
          </p:nvSpPr>
          <p:spPr bwMode="auto">
            <a:xfrm flipV="1">
              <a:off x="3970" y="549"/>
              <a:ext cx="499" cy="635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200" name="Text Box 16"/>
            <p:cNvSpPr txBox="1">
              <a:spLocks noChangeArrowheads="1"/>
            </p:cNvSpPr>
            <p:nvPr/>
          </p:nvSpPr>
          <p:spPr bwMode="auto">
            <a:xfrm>
              <a:off x="3702" y="571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sp>
          <p:nvSpPr>
            <p:cNvPr id="477201" name="Text Box 17"/>
            <p:cNvSpPr txBox="1">
              <a:spLocks noChangeArrowheads="1"/>
            </p:cNvSpPr>
            <p:nvPr/>
          </p:nvSpPr>
          <p:spPr bwMode="auto">
            <a:xfrm>
              <a:off x="3874" y="113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477202" name="Text Box 18"/>
            <p:cNvSpPr txBox="1">
              <a:spLocks noChangeArrowheads="1"/>
            </p:cNvSpPr>
            <p:nvPr/>
          </p:nvSpPr>
          <p:spPr bwMode="auto">
            <a:xfrm>
              <a:off x="4337" y="1139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477203" name="Text Box 19"/>
            <p:cNvSpPr txBox="1">
              <a:spLocks noChangeArrowheads="1"/>
            </p:cNvSpPr>
            <p:nvPr/>
          </p:nvSpPr>
          <p:spPr bwMode="auto">
            <a:xfrm>
              <a:off x="4464" y="142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477204" name="Text Box 20"/>
            <p:cNvSpPr txBox="1">
              <a:spLocks noChangeArrowheads="1"/>
            </p:cNvSpPr>
            <p:nvPr/>
          </p:nvSpPr>
          <p:spPr bwMode="auto">
            <a:xfrm>
              <a:off x="4106" y="593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477205" name="Text Box 21"/>
            <p:cNvSpPr txBox="1">
              <a:spLocks noChangeArrowheads="1"/>
            </p:cNvSpPr>
            <p:nvPr/>
          </p:nvSpPr>
          <p:spPr bwMode="auto">
            <a:xfrm>
              <a:off x="975" y="281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477206" name="Text Box 22"/>
            <p:cNvSpPr txBox="1">
              <a:spLocks noChangeArrowheads="1"/>
            </p:cNvSpPr>
            <p:nvPr/>
          </p:nvSpPr>
          <p:spPr bwMode="auto">
            <a:xfrm>
              <a:off x="1846" y="910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477207" name="Text Box 23"/>
            <p:cNvSpPr txBox="1">
              <a:spLocks noChangeArrowheads="1"/>
            </p:cNvSpPr>
            <p:nvPr/>
          </p:nvSpPr>
          <p:spPr bwMode="auto">
            <a:xfrm>
              <a:off x="4863" y="231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Text Box 2"/>
          <p:cNvSpPr txBox="1">
            <a:spLocks noChangeArrowheads="1"/>
          </p:cNvSpPr>
          <p:nvPr/>
        </p:nvSpPr>
        <p:spPr bwMode="auto">
          <a:xfrm>
            <a:off x="542925" y="361950"/>
            <a:ext cx="8153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مشاهده می کنیم که بردار شتاب     به  مجموع دو بردار            تجزیه شده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این بردار ها را برحسب تابع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شناسایی کنیم. با استفاده از قاعده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زنجیری می نویسیم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888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549275"/>
            <a:ext cx="28416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88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76250"/>
            <a:ext cx="10795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88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341438"/>
            <a:ext cx="17192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88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644900"/>
            <a:ext cx="77057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88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5084763"/>
            <a:ext cx="3048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8217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8218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8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8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88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88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8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8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4" grpId="0"/>
    </p:bld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ext Box 2"/>
          <p:cNvSpPr txBox="1">
            <a:spLocks noChangeArrowheads="1"/>
          </p:cNvSpPr>
          <p:nvPr/>
        </p:nvSpPr>
        <p:spPr bwMode="auto">
          <a:xfrm>
            <a:off x="735013" y="361950"/>
            <a:ext cx="781685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اکنون از دو طرف رابطه زیر نسبت به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مشتق می گیریم.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بردار            بر بردار مماس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عمود است. بنابراین اگر از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رسم شود روی صفحه قائم خواهد بود. بردار یکه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صورت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</a:p>
          <a:p>
            <a:pPr>
              <a:lnSpc>
                <a:spcPct val="150000"/>
              </a:lnSpc>
            </a:pPr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898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052513"/>
            <a:ext cx="2616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98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133600"/>
            <a:ext cx="26177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113088"/>
            <a:ext cx="6048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98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508500"/>
            <a:ext cx="14398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7924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924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9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89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8" grpId="0"/>
    </p:bld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ChangeArrowheads="1"/>
          </p:cNvSpPr>
          <p:nvPr/>
        </p:nvSpPr>
        <p:spPr bwMode="auto">
          <a:xfrm>
            <a:off x="0" y="611188"/>
            <a:ext cx="87661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تعریف می کنیم وآن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بردار قائم اصلی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 خم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A= 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استفاده از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بر 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صورت زیرمی نویسیم.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مجموع دو بردار تجزیه می شود.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08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141663"/>
            <a:ext cx="37099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0261" name="Rectangle 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0262" name="Rectangle 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2" grpId="0"/>
    </p:bld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Text Box 2"/>
          <p:cNvSpPr txBox="1">
            <a:spLocks noChangeArrowheads="1"/>
          </p:cNvSpPr>
          <p:nvPr/>
        </p:nvSpPr>
        <p:spPr bwMode="auto">
          <a:xfrm>
            <a:off x="66675" y="385763"/>
            <a:ext cx="85582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5. 3. 5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عددهای                               را به ترتیب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مولفه های مماسی و قائم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شتاب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وآنها را به صورت زیر نشان می دهیم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19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125538"/>
            <a:ext cx="574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9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052513"/>
            <a:ext cx="17827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9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068638"/>
            <a:ext cx="1425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9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89263"/>
            <a:ext cx="23002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911" name="Text Box 7"/>
          <p:cNvSpPr txBox="1">
            <a:spLocks noChangeArrowheads="1"/>
          </p:cNvSpPr>
          <p:nvPr/>
        </p:nvSpPr>
        <p:spPr bwMode="auto">
          <a:xfrm>
            <a:off x="1887538" y="4081463"/>
            <a:ext cx="65928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          و اندازه آن عدد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به ترتیب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بردار انحنا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انحنای مسیر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19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4005263"/>
            <a:ext cx="6159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91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4797425"/>
            <a:ext cx="23987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1291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1292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9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9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9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9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9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9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9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6" grpId="0"/>
      <p:bldP spid="891911" grpId="0"/>
    </p:bld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Text Box 2"/>
          <p:cNvSpPr txBox="1">
            <a:spLocks noChangeArrowheads="1"/>
          </p:cNvSpPr>
          <p:nvPr/>
        </p:nvSpPr>
        <p:spPr bwMode="auto">
          <a:xfrm>
            <a:off x="895350" y="473075"/>
            <a:ext cx="787241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6. 3. 5 مثال</a:t>
            </a: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 قائم اصلی ، معادله صفحه قائم و انحنای خم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رادر نقطه                   که به ازای         به دست می آید، پیدا می کنیم.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2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84313"/>
            <a:ext cx="5689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29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860800"/>
            <a:ext cx="504983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29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060575"/>
            <a:ext cx="15398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29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159000"/>
            <a:ext cx="6477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2935" name="Text Box 7"/>
          <p:cNvSpPr txBox="1">
            <a:spLocks noChangeArrowheads="1"/>
          </p:cNvSpPr>
          <p:nvPr/>
        </p:nvSpPr>
        <p:spPr bwMode="auto">
          <a:xfrm>
            <a:off x="2124075" y="2852738"/>
            <a:ext cx="6545263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 بر مثال 2. 3. 5 بردار یکه مماس در لحظه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عبارت است از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لذا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29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5373688"/>
            <a:ext cx="32067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231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231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9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9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0" grpId="0"/>
      <p:bldP spid="8929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15498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 . 5 . 1 تعريف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تمام جمله سری          نامنفی باشند ، ســـری را با جمله های نامنفی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0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052513"/>
            <a:ext cx="6064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684213" y="2060575"/>
            <a:ext cx="80645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 . 5 . 1 قضيه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سری با جمله های نامنفی          همگراست اگر دنباله مجموعهای جزئی آن کراندار باشند.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08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781300"/>
            <a:ext cx="6064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539750" y="3644900"/>
            <a:ext cx="82280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اثبات: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قرار می دهیم: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         ، پس          صعودی است و لذا همگراست . در نتيجه سری        همگراست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08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084763"/>
            <a:ext cx="7572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84763"/>
            <a:ext cx="606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0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5516563"/>
            <a:ext cx="6064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365625"/>
            <a:ext cx="2452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50188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189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/>
      <p:bldP spid="460804" grpId="0"/>
      <p:bldP spid="460806" grpId="0"/>
    </p:bld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Text Box 2"/>
          <p:cNvSpPr txBox="1">
            <a:spLocks noChangeArrowheads="1"/>
          </p:cNvSpPr>
          <p:nvPr/>
        </p:nvSpPr>
        <p:spPr bwMode="auto">
          <a:xfrm>
            <a:off x="2563813" y="481013"/>
            <a:ext cx="60610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همچنین 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با توجه به رابطه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یعنی در لحظه        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انحنای مسیر در نقطه داده شده ، مساوی است با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39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75" y="981075"/>
            <a:ext cx="69913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39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276475"/>
            <a:ext cx="2708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39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500438"/>
            <a:ext cx="6477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39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221163"/>
            <a:ext cx="20447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39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5805488"/>
            <a:ext cx="154781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3337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38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3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3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93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93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9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9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93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93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93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93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93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9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9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4" grpId="0"/>
    </p:bld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436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436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4398963" y="476250"/>
            <a:ext cx="447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از این رو بردار قائم اصلی عبارت است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49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052513"/>
            <a:ext cx="15208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1963" y="2492375"/>
            <a:ext cx="8502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چون صفحه قائم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گذرد و بر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عمود است پس معادله آن عبارت است از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 یا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49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357563"/>
            <a:ext cx="28749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49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797425"/>
            <a:ext cx="2295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1" grpId="0"/>
      <p:bldP spid="894983" grpId="0"/>
    </p:bld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540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540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827088" y="153988"/>
            <a:ext cx="79930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شکل زیر مبدا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را 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قرار داده و آن را رسم کر ده ایم. توجه کنید که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جهت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محور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یکی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195513" y="908050"/>
            <a:ext cx="5256212" cy="5654675"/>
            <a:chOff x="1383" y="572"/>
            <a:chExt cx="3311" cy="3562"/>
          </a:xfrm>
        </p:grpSpPr>
        <p:sp>
          <p:nvSpPr>
            <p:cNvPr id="485381" name="Line 7"/>
            <p:cNvSpPr>
              <a:spLocks noChangeShapeType="1"/>
            </p:cNvSpPr>
            <p:nvPr/>
          </p:nvSpPr>
          <p:spPr bwMode="auto">
            <a:xfrm>
              <a:off x="2381" y="3431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382" name="Line 8"/>
            <p:cNvSpPr>
              <a:spLocks noChangeShapeType="1"/>
            </p:cNvSpPr>
            <p:nvPr/>
          </p:nvSpPr>
          <p:spPr bwMode="auto">
            <a:xfrm flipV="1">
              <a:off x="2381" y="572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383" name="Line 9"/>
            <p:cNvSpPr>
              <a:spLocks noChangeShapeType="1"/>
            </p:cNvSpPr>
            <p:nvPr/>
          </p:nvSpPr>
          <p:spPr bwMode="auto">
            <a:xfrm>
              <a:off x="3923" y="3431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384" name="Line 10"/>
            <p:cNvSpPr>
              <a:spLocks noChangeShapeType="1"/>
            </p:cNvSpPr>
            <p:nvPr/>
          </p:nvSpPr>
          <p:spPr bwMode="auto">
            <a:xfrm flipV="1">
              <a:off x="2381" y="1502"/>
              <a:ext cx="0" cy="18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385" name="Line 11"/>
            <p:cNvSpPr>
              <a:spLocks noChangeShapeType="1"/>
            </p:cNvSpPr>
            <p:nvPr/>
          </p:nvSpPr>
          <p:spPr bwMode="auto">
            <a:xfrm flipH="1">
              <a:off x="1383" y="3454"/>
              <a:ext cx="998" cy="6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386" name="Line 12"/>
            <p:cNvSpPr>
              <a:spLocks noChangeShapeType="1"/>
            </p:cNvSpPr>
            <p:nvPr/>
          </p:nvSpPr>
          <p:spPr bwMode="auto">
            <a:xfrm>
              <a:off x="1519" y="1083"/>
              <a:ext cx="0" cy="2401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387" name="Line 13"/>
            <p:cNvSpPr>
              <a:spLocks noChangeShapeType="1"/>
            </p:cNvSpPr>
            <p:nvPr/>
          </p:nvSpPr>
          <p:spPr bwMode="auto">
            <a:xfrm>
              <a:off x="3198" y="1137"/>
              <a:ext cx="0" cy="229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388" name="Arc 14"/>
            <p:cNvSpPr>
              <a:spLocks/>
            </p:cNvSpPr>
            <p:nvPr/>
          </p:nvSpPr>
          <p:spPr bwMode="auto">
            <a:xfrm rot="16200000" flipH="1">
              <a:off x="2173" y="2590"/>
              <a:ext cx="370" cy="1673"/>
            </a:xfrm>
            <a:custGeom>
              <a:avLst/>
              <a:gdLst>
                <a:gd name="T0" fmla="*/ 216 w 32415"/>
                <a:gd name="T1" fmla="*/ 1673 h 43038"/>
                <a:gd name="T2" fmla="*/ 370 w 32415"/>
                <a:gd name="T3" fmla="*/ 113 h 43038"/>
                <a:gd name="T4" fmla="*/ 247 w 32415"/>
                <a:gd name="T5" fmla="*/ 840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5389" name="Arc 15"/>
            <p:cNvSpPr>
              <a:spLocks/>
            </p:cNvSpPr>
            <p:nvPr/>
          </p:nvSpPr>
          <p:spPr bwMode="auto">
            <a:xfrm rot="16200000" flipH="1">
              <a:off x="2221" y="2760"/>
              <a:ext cx="281" cy="1674"/>
            </a:xfrm>
            <a:custGeom>
              <a:avLst/>
              <a:gdLst>
                <a:gd name="T0" fmla="*/ 36 w 22177"/>
                <a:gd name="T1" fmla="*/ 0 h 43084"/>
                <a:gd name="T2" fmla="*/ 0 w 22177"/>
                <a:gd name="T3" fmla="*/ 1674 h 43084"/>
                <a:gd name="T4" fmla="*/ 7 w 22177"/>
                <a:gd name="T5" fmla="*/ 835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5390" name="Arc 16"/>
            <p:cNvSpPr>
              <a:spLocks/>
            </p:cNvSpPr>
            <p:nvPr/>
          </p:nvSpPr>
          <p:spPr bwMode="auto">
            <a:xfrm rot="16200000" flipH="1">
              <a:off x="2171" y="238"/>
              <a:ext cx="369" cy="1673"/>
            </a:xfrm>
            <a:custGeom>
              <a:avLst/>
              <a:gdLst>
                <a:gd name="T0" fmla="*/ 216 w 32415"/>
                <a:gd name="T1" fmla="*/ 1673 h 43038"/>
                <a:gd name="T2" fmla="*/ 369 w 32415"/>
                <a:gd name="T3" fmla="*/ 113 h 43038"/>
                <a:gd name="T4" fmla="*/ 246 w 32415"/>
                <a:gd name="T5" fmla="*/ 840 h 43038"/>
                <a:gd name="T6" fmla="*/ 0 60000 65536"/>
                <a:gd name="T7" fmla="*/ 0 60000 65536"/>
                <a:gd name="T8" fmla="*/ 0 60000 65536"/>
                <a:gd name="T9" fmla="*/ 0 w 32415"/>
                <a:gd name="T10" fmla="*/ 0 h 43038"/>
                <a:gd name="T11" fmla="*/ 32415 w 32415"/>
                <a:gd name="T12" fmla="*/ 43038 h 43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15" h="43038" fill="none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</a:path>
                <a:path w="32415" h="43038" stroke="0" extrusionOk="0">
                  <a:moveTo>
                    <a:pt x="18961" y="43038"/>
                  </a:moveTo>
                  <a:cubicBezTo>
                    <a:pt x="8134" y="41705"/>
                    <a:pt x="0" y="32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97" y="-1"/>
                    <a:pt x="29127" y="1001"/>
                    <a:pt x="32414" y="29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5391" name="Arc 17"/>
            <p:cNvSpPr>
              <a:spLocks/>
            </p:cNvSpPr>
            <p:nvPr/>
          </p:nvSpPr>
          <p:spPr bwMode="auto">
            <a:xfrm rot="16200000" flipH="1">
              <a:off x="2219" y="408"/>
              <a:ext cx="281" cy="1674"/>
            </a:xfrm>
            <a:custGeom>
              <a:avLst/>
              <a:gdLst>
                <a:gd name="T0" fmla="*/ 36 w 22177"/>
                <a:gd name="T1" fmla="*/ 0 h 43084"/>
                <a:gd name="T2" fmla="*/ 0 w 22177"/>
                <a:gd name="T3" fmla="*/ 1674 h 43084"/>
                <a:gd name="T4" fmla="*/ 7 w 22177"/>
                <a:gd name="T5" fmla="*/ 835 h 43084"/>
                <a:gd name="T6" fmla="*/ 0 60000 65536"/>
                <a:gd name="T7" fmla="*/ 0 60000 65536"/>
                <a:gd name="T8" fmla="*/ 0 60000 65536"/>
                <a:gd name="T9" fmla="*/ 0 w 22177"/>
                <a:gd name="T10" fmla="*/ 0 h 43084"/>
                <a:gd name="T11" fmla="*/ 22177 w 22177"/>
                <a:gd name="T12" fmla="*/ 43084 h 4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7" h="43084" fill="none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</a:path>
                <a:path w="22177" h="43084" stroke="0" extrusionOk="0">
                  <a:moveTo>
                    <a:pt x="2809" y="-1"/>
                  </a:moveTo>
                  <a:cubicBezTo>
                    <a:pt x="13814" y="1143"/>
                    <a:pt x="22177" y="10418"/>
                    <a:pt x="22177" y="21484"/>
                  </a:cubicBezTo>
                  <a:cubicBezTo>
                    <a:pt x="22177" y="33413"/>
                    <a:pt x="12506" y="43084"/>
                    <a:pt x="577" y="43084"/>
                  </a:cubicBezTo>
                  <a:cubicBezTo>
                    <a:pt x="384" y="43084"/>
                    <a:pt x="192" y="43081"/>
                    <a:pt x="-1" y="43076"/>
                  </a:cubicBezTo>
                  <a:lnTo>
                    <a:pt x="577" y="21484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5392" name="Arc 18"/>
            <p:cNvSpPr>
              <a:spLocks/>
            </p:cNvSpPr>
            <p:nvPr/>
          </p:nvSpPr>
          <p:spPr bwMode="auto">
            <a:xfrm flipV="1">
              <a:off x="2018" y="2789"/>
              <a:ext cx="1180" cy="913"/>
            </a:xfrm>
            <a:custGeom>
              <a:avLst/>
              <a:gdLst>
                <a:gd name="T0" fmla="*/ 0 w 21600"/>
                <a:gd name="T1" fmla="*/ 0 h 21999"/>
                <a:gd name="T2" fmla="*/ 1180 w 21600"/>
                <a:gd name="T3" fmla="*/ 913 h 21999"/>
                <a:gd name="T4" fmla="*/ 0 w 21600"/>
                <a:gd name="T5" fmla="*/ 896 h 219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99"/>
                <a:gd name="T11" fmla="*/ 21600 w 21600"/>
                <a:gd name="T12" fmla="*/ 21999 h 219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33"/>
                    <a:pt x="21598" y="21866"/>
                    <a:pt x="21596" y="21999"/>
                  </a:cubicBezTo>
                </a:path>
                <a:path w="21600" h="219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33"/>
                    <a:pt x="21598" y="21866"/>
                    <a:pt x="21596" y="219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5393" name="Arc 19"/>
            <p:cNvSpPr>
              <a:spLocks/>
            </p:cNvSpPr>
            <p:nvPr/>
          </p:nvSpPr>
          <p:spPr bwMode="auto">
            <a:xfrm flipV="1">
              <a:off x="1608" y="1888"/>
              <a:ext cx="1578" cy="897"/>
            </a:xfrm>
            <a:custGeom>
              <a:avLst/>
              <a:gdLst>
                <a:gd name="T0" fmla="*/ 1578 w 28866"/>
                <a:gd name="T1" fmla="*/ 13 h 21600"/>
                <a:gd name="T2" fmla="*/ 0 w 28866"/>
                <a:gd name="T3" fmla="*/ 845 h 21600"/>
                <a:gd name="T4" fmla="*/ 397 w 28866"/>
                <a:gd name="T5" fmla="*/ 0 h 21600"/>
                <a:gd name="T6" fmla="*/ 0 60000 65536"/>
                <a:gd name="T7" fmla="*/ 0 60000 65536"/>
                <a:gd name="T8" fmla="*/ 0 60000 65536"/>
                <a:gd name="T9" fmla="*/ 0 w 28866"/>
                <a:gd name="T10" fmla="*/ 0 h 21600"/>
                <a:gd name="T11" fmla="*/ 28866 w 288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66" h="21600" fill="none" extrusionOk="0">
                  <a:moveTo>
                    <a:pt x="28865" y="322"/>
                  </a:moveTo>
                  <a:cubicBezTo>
                    <a:pt x="28689" y="12125"/>
                    <a:pt x="19071" y="21599"/>
                    <a:pt x="7268" y="21600"/>
                  </a:cubicBezTo>
                  <a:cubicBezTo>
                    <a:pt x="4790" y="21600"/>
                    <a:pt x="2332" y="21173"/>
                    <a:pt x="-1" y="20340"/>
                  </a:cubicBezTo>
                </a:path>
                <a:path w="28866" h="21600" stroke="0" extrusionOk="0">
                  <a:moveTo>
                    <a:pt x="28865" y="322"/>
                  </a:moveTo>
                  <a:cubicBezTo>
                    <a:pt x="28689" y="12125"/>
                    <a:pt x="19071" y="21599"/>
                    <a:pt x="7268" y="21600"/>
                  </a:cubicBezTo>
                  <a:cubicBezTo>
                    <a:pt x="4790" y="21600"/>
                    <a:pt x="2332" y="21173"/>
                    <a:pt x="-1" y="20340"/>
                  </a:cubicBezTo>
                  <a:lnTo>
                    <a:pt x="7268" y="0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5394" name="Arc 20"/>
            <p:cNvSpPr>
              <a:spLocks/>
            </p:cNvSpPr>
            <p:nvPr/>
          </p:nvSpPr>
          <p:spPr bwMode="auto">
            <a:xfrm rot="3539507">
              <a:off x="2140" y="807"/>
              <a:ext cx="502" cy="1908"/>
            </a:xfrm>
            <a:custGeom>
              <a:avLst/>
              <a:gdLst>
                <a:gd name="T0" fmla="*/ 247 w 33535"/>
                <a:gd name="T1" fmla="*/ 0 h 42712"/>
                <a:gd name="T2" fmla="*/ 0 w 33535"/>
                <a:gd name="T3" fmla="*/ 1747 h 42712"/>
                <a:gd name="T4" fmla="*/ 179 w 33535"/>
                <a:gd name="T5" fmla="*/ 943 h 42712"/>
                <a:gd name="T6" fmla="*/ 0 60000 65536"/>
                <a:gd name="T7" fmla="*/ 0 60000 65536"/>
                <a:gd name="T8" fmla="*/ 0 60000 65536"/>
                <a:gd name="T9" fmla="*/ 0 w 33535"/>
                <a:gd name="T10" fmla="*/ 0 h 42712"/>
                <a:gd name="T11" fmla="*/ 33535 w 33535"/>
                <a:gd name="T12" fmla="*/ 42712 h 42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35" h="42712" fill="none" extrusionOk="0">
                  <a:moveTo>
                    <a:pt x="16499" y="-1"/>
                  </a:moveTo>
                  <a:cubicBezTo>
                    <a:pt x="26439" y="2148"/>
                    <a:pt x="33535" y="10941"/>
                    <a:pt x="33535" y="21112"/>
                  </a:cubicBezTo>
                  <a:cubicBezTo>
                    <a:pt x="33535" y="33041"/>
                    <a:pt x="23864" y="42712"/>
                    <a:pt x="11935" y="42712"/>
                  </a:cubicBezTo>
                  <a:cubicBezTo>
                    <a:pt x="7689" y="42712"/>
                    <a:pt x="3538" y="41460"/>
                    <a:pt x="-1" y="39115"/>
                  </a:cubicBezTo>
                </a:path>
                <a:path w="33535" h="42712" stroke="0" extrusionOk="0">
                  <a:moveTo>
                    <a:pt x="16499" y="-1"/>
                  </a:moveTo>
                  <a:cubicBezTo>
                    <a:pt x="26439" y="2148"/>
                    <a:pt x="33535" y="10941"/>
                    <a:pt x="33535" y="21112"/>
                  </a:cubicBezTo>
                  <a:cubicBezTo>
                    <a:pt x="33535" y="33041"/>
                    <a:pt x="23864" y="42712"/>
                    <a:pt x="11935" y="42712"/>
                  </a:cubicBezTo>
                  <a:cubicBezTo>
                    <a:pt x="7689" y="42712"/>
                    <a:pt x="3538" y="41460"/>
                    <a:pt x="-1" y="39115"/>
                  </a:cubicBezTo>
                  <a:lnTo>
                    <a:pt x="11935" y="21112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5395" name="Line 21"/>
            <p:cNvSpPr>
              <a:spLocks noChangeShapeType="1"/>
            </p:cNvSpPr>
            <p:nvPr/>
          </p:nvSpPr>
          <p:spPr bwMode="auto">
            <a:xfrm flipH="1" flipV="1">
              <a:off x="2426" y="1797"/>
              <a:ext cx="454" cy="363"/>
            </a:xfrm>
            <a:prstGeom prst="line">
              <a:avLst/>
            </a:prstGeom>
            <a:noFill/>
            <a:ln w="28575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396" name="Line 22"/>
            <p:cNvSpPr>
              <a:spLocks noChangeShapeType="1"/>
            </p:cNvSpPr>
            <p:nvPr/>
          </p:nvSpPr>
          <p:spPr bwMode="auto">
            <a:xfrm flipH="1">
              <a:off x="2562" y="2160"/>
              <a:ext cx="318" cy="227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397" name="Text Box 23"/>
            <p:cNvSpPr txBox="1">
              <a:spLocks noChangeArrowheads="1"/>
            </p:cNvSpPr>
            <p:nvPr/>
          </p:nvSpPr>
          <p:spPr bwMode="auto">
            <a:xfrm>
              <a:off x="2388" y="238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N</a:t>
              </a:r>
            </a:p>
          </p:txBody>
        </p:sp>
        <p:sp>
          <p:nvSpPr>
            <p:cNvPr id="485398" name="Text Box 24"/>
            <p:cNvSpPr txBox="1">
              <a:spLocks noChangeArrowheads="1"/>
            </p:cNvSpPr>
            <p:nvPr/>
          </p:nvSpPr>
          <p:spPr bwMode="auto">
            <a:xfrm>
              <a:off x="2406" y="1592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T</a:t>
              </a:r>
            </a:p>
          </p:txBody>
        </p:sp>
        <p:sp>
          <p:nvSpPr>
            <p:cNvPr id="485399" name="Text Box 25"/>
            <p:cNvSpPr txBox="1">
              <a:spLocks noChangeArrowheads="1"/>
            </p:cNvSpPr>
            <p:nvPr/>
          </p:nvSpPr>
          <p:spPr bwMode="auto">
            <a:xfrm>
              <a:off x="2789" y="1886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485400" name="Text Box 26"/>
            <p:cNvSpPr txBox="1">
              <a:spLocks noChangeArrowheads="1"/>
            </p:cNvSpPr>
            <p:nvPr/>
          </p:nvSpPr>
          <p:spPr bwMode="auto">
            <a:xfrm>
              <a:off x="2064" y="3884"/>
              <a:ext cx="2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بردارهای قائم اصلی و یکه مماس در </a:t>
              </a:r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5" grpId="0"/>
    </p:bld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640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640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897029" name="Text Box 5"/>
          <p:cNvSpPr txBox="1">
            <a:spLocks noChangeArrowheads="1"/>
          </p:cNvSpPr>
          <p:nvPr/>
        </p:nvSpPr>
        <p:spPr bwMode="auto">
          <a:xfrm>
            <a:off x="207963" y="242888"/>
            <a:ext cx="875665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8. 3. 5 قائم مضاعف وتاب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دیدیم که اگر خم هموار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دو بار مشتقپذیر باشد، آنگاه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صفحه قائم بر خم و مولفه های مماسی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قائم شتاب بدون هیچ ابهامی تعریف می شوند. می دانیم که بردار قائم اصلی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صفحه قائم قرار داردو بردار یکه مماس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براین صفحه عمود است . اکنون در صفحه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قائم بردار یکه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چنان در نظر می گیریم که دستگاه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TNB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یک دستگاه راستگرد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باشد.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قائم مضاعف بر خم ، صفحه تشکیل شده توسط بردارهای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صفحه </a:t>
            </a:r>
          </a:p>
          <a:p>
            <a:pPr>
              <a:lnSpc>
                <a:spcPct val="150000"/>
              </a:lnSpc>
            </a:pP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بوسان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 صفحه تشکیل شده توسط بردار های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و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صفحه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رکتیفایر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(یکسوساز)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لحظه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7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00213"/>
            <a:ext cx="52974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9" grpId="0"/>
    </p:bld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6375" y="836613"/>
            <a:ext cx="6624638" cy="4429125"/>
            <a:chOff x="930" y="527"/>
            <a:chExt cx="4173" cy="2790"/>
          </a:xfrm>
        </p:grpSpPr>
        <p:sp>
          <p:nvSpPr>
            <p:cNvPr id="487427" name="AutoShape 3"/>
            <p:cNvSpPr>
              <a:spLocks noChangeArrowheads="1"/>
            </p:cNvSpPr>
            <p:nvPr/>
          </p:nvSpPr>
          <p:spPr bwMode="auto">
            <a:xfrm>
              <a:off x="930" y="527"/>
              <a:ext cx="4173" cy="1997"/>
            </a:xfrm>
            <a:prstGeom prst="parallelogram">
              <a:avLst>
                <a:gd name="adj" fmla="val 52241"/>
              </a:avLst>
            </a:prstGeom>
            <a:noFill/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7428" name="Arc 4"/>
            <p:cNvSpPr>
              <a:spLocks/>
            </p:cNvSpPr>
            <p:nvPr/>
          </p:nvSpPr>
          <p:spPr bwMode="auto">
            <a:xfrm rot="-6422099">
              <a:off x="2189" y="931"/>
              <a:ext cx="838" cy="1207"/>
            </a:xfrm>
            <a:custGeom>
              <a:avLst/>
              <a:gdLst>
                <a:gd name="T0" fmla="*/ 733 w 21600"/>
                <a:gd name="T1" fmla="*/ 0 h 31970"/>
                <a:gd name="T2" fmla="*/ 80 w 21600"/>
                <a:gd name="T3" fmla="*/ 1207 h 31970"/>
                <a:gd name="T4" fmla="*/ 0 w 21600"/>
                <a:gd name="T5" fmla="*/ 395 h 319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970"/>
                <a:gd name="T11" fmla="*/ 21600 w 21600"/>
                <a:gd name="T12" fmla="*/ 31970 h 319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970" fill="none" extrusionOk="0">
                  <a:moveTo>
                    <a:pt x="18893" y="0"/>
                  </a:moveTo>
                  <a:cubicBezTo>
                    <a:pt x="20668" y="3203"/>
                    <a:pt x="21600" y="6805"/>
                    <a:pt x="21600" y="10468"/>
                  </a:cubicBezTo>
                  <a:cubicBezTo>
                    <a:pt x="21600" y="21601"/>
                    <a:pt x="13137" y="30910"/>
                    <a:pt x="2055" y="31970"/>
                  </a:cubicBezTo>
                </a:path>
                <a:path w="21600" h="31970" stroke="0" extrusionOk="0">
                  <a:moveTo>
                    <a:pt x="18893" y="0"/>
                  </a:moveTo>
                  <a:cubicBezTo>
                    <a:pt x="20668" y="3203"/>
                    <a:pt x="21600" y="6805"/>
                    <a:pt x="21600" y="10468"/>
                  </a:cubicBezTo>
                  <a:cubicBezTo>
                    <a:pt x="21600" y="21601"/>
                    <a:pt x="13137" y="30910"/>
                    <a:pt x="2055" y="31970"/>
                  </a:cubicBezTo>
                  <a:lnTo>
                    <a:pt x="0" y="10468"/>
                  </a:lnTo>
                  <a:close/>
                </a:path>
              </a:pathLst>
            </a:custGeom>
            <a:noFill/>
            <a:ln w="28575">
              <a:solidFill>
                <a:srgbClr val="FA6306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87429" name="Text Box 5"/>
            <p:cNvSpPr txBox="1">
              <a:spLocks noChangeArrowheads="1"/>
            </p:cNvSpPr>
            <p:nvPr/>
          </p:nvSpPr>
          <p:spPr bwMode="auto">
            <a:xfrm flipH="1">
              <a:off x="3335" y="936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  <a:latin typeface="Times New Roman" pitchFamily="18" charset="0"/>
                  <a:cs typeface="B Nazanin" pitchFamily="2" charset="-78"/>
                </a:rPr>
                <a:t>T</a:t>
              </a:r>
            </a:p>
          </p:txBody>
        </p:sp>
        <p:sp>
          <p:nvSpPr>
            <p:cNvPr id="487430" name="Line 6"/>
            <p:cNvSpPr>
              <a:spLocks noChangeShapeType="1"/>
            </p:cNvSpPr>
            <p:nvPr/>
          </p:nvSpPr>
          <p:spPr bwMode="auto">
            <a:xfrm flipH="1">
              <a:off x="2292" y="1707"/>
              <a:ext cx="998" cy="3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7431" name="Line 7"/>
            <p:cNvSpPr>
              <a:spLocks noChangeShapeType="1"/>
            </p:cNvSpPr>
            <p:nvPr/>
          </p:nvSpPr>
          <p:spPr bwMode="auto">
            <a:xfrm flipV="1">
              <a:off x="3290" y="935"/>
              <a:ext cx="0" cy="7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7432" name="Text Box 8"/>
            <p:cNvSpPr txBox="1">
              <a:spLocks noChangeArrowheads="1"/>
            </p:cNvSpPr>
            <p:nvPr/>
          </p:nvSpPr>
          <p:spPr bwMode="auto">
            <a:xfrm>
              <a:off x="2156" y="1752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N</a:t>
              </a:r>
            </a:p>
          </p:txBody>
        </p:sp>
        <p:sp>
          <p:nvSpPr>
            <p:cNvPr id="487433" name="Arc 9"/>
            <p:cNvSpPr>
              <a:spLocks/>
            </p:cNvSpPr>
            <p:nvPr/>
          </p:nvSpPr>
          <p:spPr bwMode="auto">
            <a:xfrm rot="-6422099">
              <a:off x="2551" y="1825"/>
              <a:ext cx="957" cy="816"/>
            </a:xfrm>
            <a:custGeom>
              <a:avLst/>
              <a:gdLst>
                <a:gd name="T0" fmla="*/ 957 w 24648"/>
                <a:gd name="T1" fmla="*/ 806 h 21600"/>
                <a:gd name="T2" fmla="*/ 0 w 24648"/>
                <a:gd name="T3" fmla="*/ 124 h 21600"/>
                <a:gd name="T4" fmla="*/ 829 w 246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648"/>
                <a:gd name="T10" fmla="*/ 0 h 21600"/>
                <a:gd name="T11" fmla="*/ 24648 w 246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48" h="21600" fill="none" extrusionOk="0">
                  <a:moveTo>
                    <a:pt x="24647" y="21346"/>
                  </a:moveTo>
                  <a:cubicBezTo>
                    <a:pt x="23556" y="21515"/>
                    <a:pt x="22454" y="21599"/>
                    <a:pt x="21350" y="21600"/>
                  </a:cubicBezTo>
                  <a:cubicBezTo>
                    <a:pt x="10687" y="21600"/>
                    <a:pt x="1619" y="13819"/>
                    <a:pt x="0" y="3279"/>
                  </a:cubicBezTo>
                </a:path>
                <a:path w="24648" h="21600" stroke="0" extrusionOk="0">
                  <a:moveTo>
                    <a:pt x="24647" y="21346"/>
                  </a:moveTo>
                  <a:cubicBezTo>
                    <a:pt x="23556" y="21515"/>
                    <a:pt x="22454" y="21599"/>
                    <a:pt x="21350" y="21600"/>
                  </a:cubicBezTo>
                  <a:cubicBezTo>
                    <a:pt x="10687" y="21600"/>
                    <a:pt x="1619" y="13819"/>
                    <a:pt x="0" y="3279"/>
                  </a:cubicBezTo>
                  <a:lnTo>
                    <a:pt x="21350" y="0"/>
                  </a:lnTo>
                  <a:close/>
                </a:path>
              </a:pathLst>
            </a:custGeom>
            <a:noFill/>
            <a:ln w="28575">
              <a:solidFill>
                <a:srgbClr val="FA6306"/>
              </a:solidFill>
              <a:prstDash val="dash"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487434" name="Line 10"/>
            <p:cNvSpPr>
              <a:spLocks noChangeShapeType="1"/>
            </p:cNvSpPr>
            <p:nvPr/>
          </p:nvSpPr>
          <p:spPr bwMode="auto">
            <a:xfrm>
              <a:off x="3290" y="1707"/>
              <a:ext cx="771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7435" name="Text Box 11"/>
            <p:cNvSpPr txBox="1">
              <a:spLocks noChangeArrowheads="1"/>
            </p:cNvSpPr>
            <p:nvPr/>
          </p:nvSpPr>
          <p:spPr bwMode="auto">
            <a:xfrm>
              <a:off x="3805" y="1457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487436" name="Text Box 12"/>
            <p:cNvSpPr txBox="1">
              <a:spLocks noChangeArrowheads="1"/>
            </p:cNvSpPr>
            <p:nvPr/>
          </p:nvSpPr>
          <p:spPr bwMode="auto">
            <a:xfrm>
              <a:off x="1610" y="3067"/>
              <a:ext cx="19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TNB</a:t>
              </a:r>
              <a:r>
                <a:rPr lang="fa-IR" sz="2000">
                  <a:latin typeface="Times New Roman" pitchFamily="18" charset="0"/>
                  <a:cs typeface="B Nazanin" pitchFamily="2" charset="-78"/>
                </a:rPr>
                <a:t> یک دستگاه راستگرد است.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Text Box 2"/>
          <p:cNvSpPr txBox="1">
            <a:spLocks noChangeArrowheads="1"/>
          </p:cNvSpPr>
          <p:nvPr/>
        </p:nvSpPr>
        <p:spPr bwMode="auto">
          <a:xfrm>
            <a:off x="539750" y="288925"/>
            <a:ext cx="7921625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A6306"/>
              </a:buClr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بر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نیزعمود است 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       مضربی از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 یعنی عددی چون     وجود دارد که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را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تاب خم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نقطه مورد محاسبه می نامیم.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فرمول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نشان می دهد که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A6306"/>
              </a:buClr>
              <a:buSzPct val="6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از این رو ، </a:t>
            </a:r>
            <a:r>
              <a:rPr lang="fa-IR" sz="2400" b="1">
                <a:latin typeface="Times New Roman" pitchFamily="18" charset="0"/>
                <a:cs typeface="B Nazanin" pitchFamily="2" charset="-78"/>
              </a:rPr>
              <a:t>تاب آهنگ چرخش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است. 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انحنای    هرگز منفی نیست ولی تاب می تواند مثبت ، 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35000"/>
              <a:buFont typeface="Wingdings" pitchFamily="2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صفر یامنفی باشد.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899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238" y="333375"/>
            <a:ext cx="6159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9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4975" y="1354138"/>
            <a:ext cx="6159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9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6463" y="1628775"/>
            <a:ext cx="2921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9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4888" y="2276475"/>
            <a:ext cx="16859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9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3284538"/>
            <a:ext cx="2921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9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6325" y="3933825"/>
            <a:ext cx="13954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9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9938" y="5445125"/>
            <a:ext cx="2921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8459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8460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9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9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9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9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9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9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9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4" grpId="0"/>
    </p:bld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4244975" y="242888"/>
            <a:ext cx="4235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9. 3.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معادله صفحه بوسان و تاب خم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0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5360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622300" y="2906713"/>
            <a:ext cx="78581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خم محل تلاقی صفحه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 = 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استوانه                    است . و بنابراین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خمی مسطح است. پس صفحه بوســان آن عبارت است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z = 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.چون خم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مسطح است پس تابی ندارد یعنی      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0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770313"/>
            <a:ext cx="14478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0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6213" y="4921250"/>
            <a:ext cx="93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8948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948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00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00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0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0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0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8" grpId="0"/>
      <p:bldP spid="900100" grpId="0"/>
    </p:bld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Text Box 2"/>
          <p:cNvSpPr txBox="1">
            <a:spLocks noChangeArrowheads="1"/>
          </p:cNvSpPr>
          <p:nvPr/>
        </p:nvSpPr>
        <p:spPr bwMode="auto">
          <a:xfrm>
            <a:off x="5260975" y="401638"/>
            <a:ext cx="3363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12. 3. 5 محاسبه انحنا</a:t>
            </a:r>
            <a:endParaRPr lang="en-US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1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96975"/>
            <a:ext cx="3829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250825" y="2182813"/>
            <a:ext cx="86439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13. 3.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مسیر متحرکی عبارت است از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خواهیم انحنای مسیر را پیدا کنیم و معادله صفحه قائم بر مسیر را در نقطه 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که انحنا بیشنه است به دست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1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933825"/>
            <a:ext cx="38592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9050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050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0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2" grpId="0"/>
      <p:bldP spid="901124" grpId="0"/>
    </p:bld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91529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1530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902149" name="Text Box 5"/>
          <p:cNvSpPr txBox="1">
            <a:spLocks noChangeArrowheads="1"/>
          </p:cNvSpPr>
          <p:nvPr/>
        </p:nvSpPr>
        <p:spPr bwMode="auto">
          <a:xfrm>
            <a:off x="795338" y="-88900"/>
            <a:ext cx="782955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این رو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بیشینه انحنا وقتی به دست می آید که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t = 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این مقدار         چون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صفحه قائم از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(0, 0, 0)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گذرد و بر بردار یکه مماسی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عمود است، پس معادله آن به صورت زیر است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B Nazanin" pitchFamily="2" charset="-78"/>
              </a:rPr>
              <a:t>x + y = 0                                                             </a:t>
            </a:r>
          </a:p>
        </p:txBody>
      </p:sp>
      <p:pic>
        <p:nvPicPr>
          <p:cNvPr id="902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941388"/>
            <a:ext cx="439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04988"/>
            <a:ext cx="56769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886075"/>
            <a:ext cx="41687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110038"/>
            <a:ext cx="708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5046663"/>
            <a:ext cx="20986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0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0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0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0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0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9" grpId="0"/>
    </p:bld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Text Box 2"/>
          <p:cNvSpPr txBox="1">
            <a:spLocks noChangeArrowheads="1"/>
          </p:cNvSpPr>
          <p:nvPr/>
        </p:nvSpPr>
        <p:spPr bwMode="auto">
          <a:xfrm>
            <a:off x="2795588" y="169863"/>
            <a:ext cx="57562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15. 3. 5 محاسبه تاب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 به تعریف عدد     را که در فرمول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صدق می گکند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تاب خم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یا </a:t>
            </a:r>
            <a:r>
              <a:rPr lang="fa-IR" sz="2400" b="1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مسیر متحرک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3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052513"/>
            <a:ext cx="2921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3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341438"/>
            <a:ext cx="16859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3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0825" y="2708275"/>
            <a:ext cx="30908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3174" name="Text Box 6"/>
          <p:cNvSpPr txBox="1">
            <a:spLocks noChangeArrowheads="1"/>
          </p:cNvSpPr>
          <p:nvPr/>
        </p:nvSpPr>
        <p:spPr bwMode="auto">
          <a:xfrm>
            <a:off x="179388" y="3594100"/>
            <a:ext cx="86629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استفاده ازاین فرمول یکی از مهمترین خصوصیات خمها مسطح به دست می آید.</a:t>
            </a:r>
          </a:p>
          <a:p>
            <a:pPr>
              <a:lnSpc>
                <a:spcPct val="150000"/>
              </a:lnSpc>
              <a:buClr>
                <a:srgbClr val="FA6306"/>
              </a:buClr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دانیم که اگر         آنگاه خم مسطح است. به عبارت دیگر اگر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آنگاه خم داده شده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مسطح است.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3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941888"/>
            <a:ext cx="23764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3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365625"/>
            <a:ext cx="6810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9255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255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0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0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0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0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0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0" grpId="0"/>
      <p:bldP spid="90317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5121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121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2195513" y="209550"/>
            <a:ext cx="6356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 . 5 . 1 مثال :</a:t>
            </a: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فرض کنید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18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052513"/>
            <a:ext cx="189388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31" name="Text Box 7"/>
          <p:cNvSpPr txBox="1">
            <a:spLocks noChangeArrowheads="1"/>
          </p:cNvSpPr>
          <p:nvPr/>
        </p:nvSpPr>
        <p:spPr bwMode="auto">
          <a:xfrm>
            <a:off x="611188" y="2133600"/>
            <a:ext cx="815657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این صورت سری        یک سری با جمله های نامنفی است . چند مجموع جزئی این سری عبارت اند از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راحتی می توان دید که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لذا   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بی کران و بنابراين     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واگراست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3276600" y="981075"/>
            <a:ext cx="48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>
                <a:latin typeface="Times New Roman" pitchFamily="18" charset="0"/>
                <a:cs typeface="B Nazanin" pitchFamily="2" charset="-78"/>
              </a:rPr>
              <a:t>زوج</a:t>
            </a:r>
            <a:endParaRPr lang="en-US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61833" name="Rectangle 9"/>
          <p:cNvSpPr>
            <a:spLocks noChangeArrowheads="1"/>
          </p:cNvSpPr>
          <p:nvPr/>
        </p:nvSpPr>
        <p:spPr bwMode="auto">
          <a:xfrm>
            <a:off x="3276600" y="141287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>
                <a:latin typeface="Times New Roman" pitchFamily="18" charset="0"/>
                <a:cs typeface="B Nazanin" pitchFamily="2" charset="-78"/>
              </a:rPr>
              <a:t>فرد</a:t>
            </a:r>
            <a:endParaRPr lang="en-US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18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133600"/>
            <a:ext cx="6064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429000"/>
            <a:ext cx="4652962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5013325"/>
            <a:ext cx="9366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3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5589588"/>
            <a:ext cx="606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3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445125"/>
            <a:ext cx="6064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1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1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/>
      <p:bldP spid="461831" grpId="0"/>
      <p:bldP spid="461832" grpId="0"/>
      <p:bldP spid="461833" grpId="0"/>
    </p:bld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409575" y="498475"/>
            <a:ext cx="8215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برعکس اگر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مسطح باشد، روشن است که بردارهای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نمی توانند کنجی نابدیهی بسازند واز این رو ،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مجدداً برقرار است.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20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خم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یک صفحه قرار دارد اگر وتنها اگر تاب آن صفر باشد. به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عبارت دیگر خم مسطح است اگر و تنها اگر رابطه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**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 قرار باشد.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4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4363"/>
            <a:ext cx="19653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4196" name="Text Box 4"/>
          <p:cNvSpPr txBox="1">
            <a:spLocks noChangeArrowheads="1"/>
          </p:cNvSpPr>
          <p:nvPr/>
        </p:nvSpPr>
        <p:spPr bwMode="auto">
          <a:xfrm>
            <a:off x="531813" y="3122613"/>
            <a:ext cx="80930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16. 3. 5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خم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مسطح است( در یک صفحه قرار دارد)بنابراین تاب آن در هر نقطه صفر 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4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652963"/>
            <a:ext cx="45291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93575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3576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0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0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0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4" grpId="0"/>
      <p:bldP spid="904196" grpId="0"/>
    </p:bld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Text Box 2"/>
          <p:cNvSpPr txBox="1">
            <a:spLocks noChangeArrowheads="1"/>
          </p:cNvSpPr>
          <p:nvPr/>
        </p:nvSpPr>
        <p:spPr bwMode="auto">
          <a:xfrm>
            <a:off x="571500" y="336550"/>
            <a:ext cx="8124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تاب خم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در نقطه دلخواه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محاسبه می کنیم و نشان می دهیم که این خم مسطح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نیست.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5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836613"/>
            <a:ext cx="52641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20" name="Text Box 4"/>
          <p:cNvSpPr txBox="1">
            <a:spLocks noChangeArrowheads="1"/>
          </p:cNvSpPr>
          <p:nvPr/>
        </p:nvSpPr>
        <p:spPr bwMode="auto">
          <a:xfrm>
            <a:off x="7927975" y="2417763"/>
            <a:ext cx="7683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068638"/>
            <a:ext cx="56165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5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860800"/>
            <a:ext cx="43116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5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652963"/>
            <a:ext cx="57340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24" name="Text Box 8"/>
          <p:cNvSpPr txBox="1">
            <a:spLocks noChangeArrowheads="1"/>
          </p:cNvSpPr>
          <p:nvPr/>
        </p:nvSpPr>
        <p:spPr bwMode="auto">
          <a:xfrm>
            <a:off x="6973888" y="52324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بنابراین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52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5876925"/>
            <a:ext cx="66897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94603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4604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0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0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0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0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0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0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8" grpId="0"/>
      <p:bldP spid="905220" grpId="0"/>
      <p:bldP spid="905224" grpId="0"/>
    </p:bld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04813"/>
            <a:ext cx="24241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6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6863" y="1196975"/>
            <a:ext cx="2968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>
            <a:off x="3941763" y="1631950"/>
            <a:ext cx="4826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نتیجه 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         پس خم داده شده مسطح نیست.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06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213100"/>
            <a:ext cx="6810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6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133600"/>
            <a:ext cx="43386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49562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562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0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0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4" grpId="0"/>
    </p:bld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Rashid Fazli\P O T O\786\597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032725" cy="5429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229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یک ســـری با جملـــــه های مثبت است . داریــــم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مشاهده می کنیم که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           ، و لذا سری مذکور همگراست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88913"/>
            <a:ext cx="18732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304925"/>
            <a:ext cx="56165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5238" y="2489200"/>
            <a:ext cx="885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468313" y="3952875"/>
            <a:ext cx="80835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 . 5 . 1 تعريف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سری         را همگرای مطلق می نامیم اگر سری         همگرا باشد. سری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را همگرای مشروط می نامیم اگر همگرا و سری           واگرا باشد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28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652963"/>
            <a:ext cx="6667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4652963"/>
            <a:ext cx="6064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5229225"/>
            <a:ext cx="6667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5229225"/>
            <a:ext cx="6064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52236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2237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/>
      <p:bldP spid="4628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80851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دانشجو پس از مطالعه این فصل باید بتواند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1-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دنباله، دنبـــاله های صعودی،نزولـــی، و یکنــوا را تعــــريف و برای هر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کـدام مثالــی ذکر کنــد.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2-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های همگـــــرا و واگــــرا را از هم باز بشنــاسد ، و در هـر مورد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مثــال ارائــــه کنـــد.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3-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ثـــابت کند که هر دنبــــاله یکنــــوا و کرانـــــدار همگــــراســــت.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4-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ثــــابت کند که مجموع ، تفاضـل ، حاصلضرب ، و خـــــارج قسمت دو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دنبـــــاله (بـــا مخرج غیر صفر) همگــــرا، دنبـــــاله ای همگـــــراست.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6516688" y="260350"/>
            <a:ext cx="1944687" cy="57467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6588125" y="379413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رفتاری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174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175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/>
      <p:bldP spid="417795" grpId="0" animBg="1"/>
      <p:bldP spid="41779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468313" y="280988"/>
            <a:ext cx="8083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 . 5 . 1 مثال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مثال 2 . 5 . 1 دیدیم که سری                همگراست . همچنین در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مثال 5 . 3 . 1 دیدیم که سری                              واگراست . بنابراين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سری                  همگرای مشروط 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049338"/>
            <a:ext cx="1152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101850"/>
            <a:ext cx="19446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8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925763"/>
            <a:ext cx="1031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539750" y="4365625"/>
            <a:ext cx="8085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       همگرای مطلق است . زیرا بنابر مثال 5 . 3 . 1 (پ)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سری                                 همگراست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38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227513"/>
            <a:ext cx="12239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8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5338763"/>
            <a:ext cx="25923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5325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325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/>
      <p:bldP spid="46387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036050" cy="6858000"/>
            <a:chOff x="0" y="-17"/>
            <a:chExt cx="5692" cy="4320"/>
          </a:xfrm>
        </p:grpSpPr>
        <p:sp>
          <p:nvSpPr>
            <p:cNvPr id="5428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428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2484438" y="404813"/>
            <a:ext cx="4178300" cy="5762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2700338" y="404813"/>
            <a:ext cx="3763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6 . 1 آزمونهای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همگرایی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395288" y="1179513"/>
            <a:ext cx="83010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تا کنون چند قضيه برای تعیین همگرایی یا واگرایی سریها ارائه داده ایم. این قضيه ها عبارت اند از :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                 یا اگر              وجود نداشته باشند آنگاه سری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واگراست (نتيجه 7 . 3 . 1 )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49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376488"/>
            <a:ext cx="12239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403475"/>
            <a:ext cx="7683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332038"/>
            <a:ext cx="6064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907" name="Text Box 11"/>
          <p:cNvSpPr txBox="1">
            <a:spLocks noChangeArrowheads="1"/>
          </p:cNvSpPr>
          <p:nvPr/>
        </p:nvSpPr>
        <p:spPr bwMode="auto">
          <a:xfrm>
            <a:off x="611188" y="3482975"/>
            <a:ext cx="80851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شرط کوشی برای همگرایی (قضيه 6 . 3 . 1)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دنباله مجموعهای جزئی سری با جمله های نامنفی       کراندار باشد آنگاه سری همگراست (قضيه 5 . 5 . 1)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         همگرا باشد آنگاه         همگراست (قضيه 10 . 5 . 1).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این قسمت ابزارهایی برای تعیین همگرایی سریهای ارائه می دهیم که متکی بر جمله های عمومی سریها هستند.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490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5140325"/>
            <a:ext cx="6667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0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2163" y="5140325"/>
            <a:ext cx="6064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91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4059238"/>
            <a:ext cx="6064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911" name="Line 15"/>
          <p:cNvSpPr>
            <a:spLocks noChangeShapeType="1"/>
          </p:cNvSpPr>
          <p:nvPr/>
        </p:nvSpPr>
        <p:spPr bwMode="auto">
          <a:xfrm>
            <a:off x="827088" y="1179513"/>
            <a:ext cx="7848600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4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4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6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4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4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  <p:bldP spid="464902" grpId="0"/>
      <p:bldP spid="464903" grpId="0"/>
      <p:bldP spid="46490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539750" y="496888"/>
            <a:ext cx="7940675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 . 6 . 1 قضيه (آزمون مقایسه)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سریهای با جمله های نا منفی                  را در نظر بگیریدو فرض کنید به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         همگرا باشد، آنگاه           همگراست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اگر         واگرا باشد ، آنگاه           واگراست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223963"/>
            <a:ext cx="14398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284538"/>
            <a:ext cx="6064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284538"/>
            <a:ext cx="6064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2492375"/>
            <a:ext cx="6064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565400"/>
            <a:ext cx="606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59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1989138"/>
            <a:ext cx="8715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55306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5307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56333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6334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3779838" y="44450"/>
            <a:ext cx="4556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 . 6 . 1 مثال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     آنگاه سری          واگراست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8083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ازای        داریم: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لذا بنابر نتيجه 7 . 3 . 1 سری واگراست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p=1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ســـری موزون به دست مـــی آید که واگــــراست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فـــرض مـــی کنیم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0&lt;p&lt;1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 در ایــــن صورت داریــــم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از این رو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         واگراست ، پس بنابر آزمون مقایسه         نیز واگراست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69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695325"/>
            <a:ext cx="25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569913"/>
            <a:ext cx="4762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844675"/>
            <a:ext cx="5000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1989138"/>
            <a:ext cx="2400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4478338"/>
            <a:ext cx="24479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5111750"/>
            <a:ext cx="25193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5876925"/>
            <a:ext cx="5461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6238" y="5805488"/>
            <a:ext cx="6477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/>
      <p:bldP spid="46695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539750" y="836613"/>
            <a:ext cx="801211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 . 6 . 1 قضيه </a:t>
            </a: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  <a:sym typeface="Wingdings" pitchFamily="2" charset="2"/>
              </a:rPr>
              <a:t>(صورت حدی آزمون مقایسه)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  <a:sym typeface="Wingdings" pitchFamily="2" charset="2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  <a:sym typeface="Wingdings" pitchFamily="2" charset="2"/>
              </a:rPr>
              <a:t>فرض کنید در مورد سریهای با جمله های نامنفی                داشته باشیم:</a:t>
            </a:r>
          </a:p>
          <a:p>
            <a:endParaRPr lang="fa-IR" sz="2400">
              <a:latin typeface="Times New Roman" pitchFamily="18" charset="0"/>
              <a:cs typeface="B Nazanin" pitchFamily="2" charset="-78"/>
              <a:sym typeface="Wingdings" pitchFamily="2" charset="2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  <a:sym typeface="Wingdings" pitchFamily="2" charset="2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  <a:sym typeface="Wingdings" pitchFamily="2" charset="2"/>
              </a:rPr>
              <a:t>			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  <a:sym typeface="Wingdings" pitchFamily="2" charset="2"/>
              </a:rPr>
              <a:t>ب)</a:t>
            </a:r>
          </a:p>
          <a:p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  <a:sym typeface="Wingdings" pitchFamily="2" charset="2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  <a:sym typeface="Wingdings" pitchFamily="2" charset="2"/>
              </a:rPr>
              <a:t>در این صورت اگر </a:t>
            </a:r>
          </a:p>
          <a:p>
            <a:endParaRPr lang="fa-IR" sz="2400">
              <a:latin typeface="Times New Roman" pitchFamily="18" charset="0"/>
              <a:cs typeface="B Nazanin" pitchFamily="2" charset="-78"/>
              <a:sym typeface="Wingdings" pitchFamily="2" charset="2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  <a:sym typeface="Wingdings" pitchFamily="2" charset="2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  <a:sym typeface="Wingdings" pitchFamily="2" charset="2"/>
              </a:rPr>
              <a:t>            آنگاه سریهای                      از یک نوع هستند.</a:t>
            </a:r>
          </a:p>
          <a:p>
            <a:endParaRPr lang="fa-IR" sz="2400">
              <a:latin typeface="Times New Roman" pitchFamily="18" charset="0"/>
              <a:cs typeface="B Nazanin" pitchFamily="2" charset="-78"/>
              <a:sym typeface="Wingdings" pitchFamily="2" charset="2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  <a:sym typeface="Wingdings" pitchFamily="2" charset="2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  <a:sym typeface="Wingdings" pitchFamily="2" charset="2"/>
              </a:rPr>
              <a:t>        یا         آنگاه نوع یک سری تعیین کننده نوع سری دیگر نیست.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7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565400"/>
            <a:ext cx="62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420938"/>
            <a:ext cx="12954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7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076700"/>
            <a:ext cx="9382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79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933825"/>
            <a:ext cx="13350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79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4797425"/>
            <a:ext cx="1397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79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1700213"/>
            <a:ext cx="133508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5735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735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468313" y="280988"/>
            <a:ext cx="808355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5 . 6  . 1 مثال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         واگراست . در واقع داریم: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چون          واگراست پس سری                   نیز واگـــراست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755650" y="3933825"/>
            <a:ext cx="779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     همگراست ، زیرا          همگراست و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981075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365250"/>
            <a:ext cx="3816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789363"/>
            <a:ext cx="627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781300"/>
            <a:ext cx="5461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852738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3860800"/>
            <a:ext cx="8905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00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4592638"/>
            <a:ext cx="1655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58380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8381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  <p:bldP spid="46899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79406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 . 6 . 1 قضيه (آزمون نسبت یا آزمون دالامبر)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        به ازای هر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و                     اگر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&lt;1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آنگاه         همگراست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&gt;1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آنگاه          واگراست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 =1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 در مواردی همگرا و در مواردی واگراست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0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628775"/>
            <a:ext cx="62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417638"/>
            <a:ext cx="14890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166938"/>
            <a:ext cx="6477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886075"/>
            <a:ext cx="6477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1913" y="3644900"/>
            <a:ext cx="608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59401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9402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042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042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4478338" y="44450"/>
            <a:ext cx="3981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8 . 6 . 1 مثال :</a:t>
            </a:r>
            <a:endParaRPr lang="fa-IR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1619250" y="612775"/>
            <a:ext cx="700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چه مقادیری از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سری             همگراست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323850" y="1044575"/>
            <a:ext cx="8374063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روشن است که ســـری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همگراست . زیـــرا در این حالت سری به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صورت زیر در می آید.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				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1+0+0+0+…</a:t>
            </a:r>
            <a:endParaRPr lang="fa-IR" sz="20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لذا فرض مـــی کنیم            و به جای سـری داده شده ، سری            را در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نظر می گیریم. داریم: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بنابراين ســـری            به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همگـــراست ، و لذا ســــری    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همگرای مطلق 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10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76250"/>
            <a:ext cx="71913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305425"/>
            <a:ext cx="7921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157538"/>
            <a:ext cx="8636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318125"/>
            <a:ext cx="863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494088"/>
            <a:ext cx="520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021138"/>
            <a:ext cx="36004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10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0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10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10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  <p:bldP spid="4710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2994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13 . 6 . 1 قضيه (آزمون انتگرال  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سری با جمله های نامنفی             و تابع                 با شرایط زیر را در نظر بگیرید 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روی       پیوسته و نامنفی است .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هر 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روی         نزولی است و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دراین صورت انتگرال  ناسره               همگراست  اگر و تنها اگر سری         همگرا باشد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2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981075"/>
            <a:ext cx="60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052513"/>
            <a:ext cx="15128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2708275"/>
            <a:ext cx="5683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860800"/>
            <a:ext cx="5683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284538"/>
            <a:ext cx="1655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376713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97425"/>
            <a:ext cx="608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7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4795838"/>
            <a:ext cx="1136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1452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1453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301037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 . 6 . 1 مثال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 &gt;0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با             و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تابع         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با دامنه          نزولی هستند و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3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125538"/>
            <a:ext cx="485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20750"/>
            <a:ext cx="1008062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981075"/>
            <a:ext cx="117792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1141413"/>
            <a:ext cx="5683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1773238"/>
            <a:ext cx="168592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2619375"/>
            <a:ext cx="770413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539750" y="5278438"/>
            <a:ext cx="8085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بنابراين انتگرال          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p&gt;1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همگرا و به ازای            واگراست . در نتيجه سری        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p&gt;1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همگـــرا و به ازای               واگـــراست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309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5229225"/>
            <a:ext cx="7207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7100" y="5494338"/>
            <a:ext cx="7191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19875" y="5854700"/>
            <a:ext cx="7397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975" y="6070600"/>
            <a:ext cx="7191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2479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2480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4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/>
      <p:bldP spid="4730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250825" y="333375"/>
            <a:ext cx="8532813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5-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سری، جمــــله عمومی ســــری، مجمــــوع جزئی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ام سری،همگرایی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واگرایـــی ســـری را تعريـــف کنــــد.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6-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آزمــون کوشـــی برای همگرایی را را بیان کند و با استفاده از آن آزمون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واگـــرایی                    را نتيجـه بگیرد. 	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7-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آزمون همگـــرایی سریـــهای با جملـــه های نامنفــی و مجمـــــوع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جــزئــی کرانـــــدار را بیـــان کنـــد.                </a:t>
            </a: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8-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انــــواع آزمونهای همگــــرایی ، آزمون مقایســــه ، آزمون نسبـــت 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آزمون ریشـــــه را بیان کنــــدو از آنها استفــــاده کنــــد.</a:t>
            </a:r>
          </a:p>
          <a:p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9-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ثابت کند که سری           واگرا و سری                        همگـراست.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540000"/>
            <a:ext cx="1295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5761038"/>
            <a:ext cx="6000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734050"/>
            <a:ext cx="17287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199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200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036050" cy="6858000"/>
            <a:chOff x="0" y="-17"/>
            <a:chExt cx="5692" cy="4320"/>
          </a:xfrm>
        </p:grpSpPr>
        <p:sp>
          <p:nvSpPr>
            <p:cNvPr id="63499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3500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3492500" y="476250"/>
            <a:ext cx="2522538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74118" name="Text Box 6"/>
          <p:cNvSpPr txBox="1">
            <a:spLocks noChangeArrowheads="1"/>
          </p:cNvSpPr>
          <p:nvPr/>
        </p:nvSpPr>
        <p:spPr bwMode="auto">
          <a:xfrm>
            <a:off x="3492500" y="620713"/>
            <a:ext cx="2468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7 .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سری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توان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74119" name="Text Box 7"/>
          <p:cNvSpPr txBox="1">
            <a:spLocks noChangeArrowheads="1"/>
          </p:cNvSpPr>
          <p:nvPr/>
        </p:nvSpPr>
        <p:spPr bwMode="auto">
          <a:xfrm>
            <a:off x="684213" y="1989138"/>
            <a:ext cx="7940675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 . 7 . 1 تعريف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دنباله توابع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که در آن              یک دنباله و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عددی ثابت است ، در نظر می گیریم.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سری                    را یک سری توان و دنباله         را دنبالــه ضرایب آن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41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44863"/>
            <a:ext cx="61928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933825"/>
            <a:ext cx="936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508500"/>
            <a:ext cx="15271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652963"/>
            <a:ext cx="5619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124" name="Line 12"/>
          <p:cNvSpPr>
            <a:spLocks noChangeShapeType="1"/>
          </p:cNvSpPr>
          <p:nvPr/>
        </p:nvSpPr>
        <p:spPr bwMode="auto">
          <a:xfrm>
            <a:off x="684213" y="1341438"/>
            <a:ext cx="7848600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7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7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7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7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7" grpId="0" animBg="1"/>
      <p:bldP spid="474118" grpId="0"/>
      <p:bldP spid="4741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08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کنید که سری توان                     به ازای هر عدد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 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یک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سری عددی                     تبدیل می شود.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60350"/>
            <a:ext cx="15271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981075"/>
            <a:ext cx="148113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801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تعیین مقادیری از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که به ازای آن همگــراست حائز اهمیت 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468313" y="2636838"/>
            <a:ext cx="82994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 . 7 . 1 مثال :</a:t>
            </a:r>
          </a:p>
          <a:p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سری             یک سری توان است . در این سری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c 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 و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این سری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x=2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,          ,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x=1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,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ترتیب به سریـــهای عددی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تبدیل می شود.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</a:p>
        </p:txBody>
      </p:sp>
      <p:pic>
        <p:nvPicPr>
          <p:cNvPr id="4751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086225"/>
            <a:ext cx="23034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479925"/>
            <a:ext cx="6794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5181600"/>
            <a:ext cx="619283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7725" y="3284538"/>
            <a:ext cx="6937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4524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4525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/>
      <p:bldP spid="475141" grpId="0"/>
      <p:bldP spid="47514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3348038" y="765175"/>
            <a:ext cx="535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          آنگاه سری           همگراست و 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6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620713"/>
            <a:ext cx="6937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304925"/>
            <a:ext cx="28082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836613"/>
            <a:ext cx="6477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468313" y="2152650"/>
            <a:ext cx="81565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لذا سری مذکور روی بازه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(-1 , 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 تابع تعريف می کند. این تابع عبارت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است از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f(x)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مجموع سری توان              می نامیم و می نویسیم: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61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860800"/>
            <a:ext cx="7207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970213"/>
            <a:ext cx="33845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5024438"/>
            <a:ext cx="28813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5547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5548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/>
      <p:bldP spid="47616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684213" y="692150"/>
            <a:ext cx="779621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 . 7 . 1 قضيه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سری توان                 به ازای            همگرا و به ازای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x=s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واگرا باشد . دنباله این صورت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به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شرط               همگرای مطلق است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ســـــری به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شـــــرط              واگـــراست .         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7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557338"/>
            <a:ext cx="94773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773238"/>
            <a:ext cx="10080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141663"/>
            <a:ext cx="815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860800"/>
            <a:ext cx="8159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6568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6569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56575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 . 7 . 1 قضيه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ازای هر سری توان             تنها یکـــــی از موارد زیـــر درست است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ســـری فقط به ازای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همـــــگراست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این سری به ازای هر         همگرای مطلق است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عدد مثبت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وجود دارد که به ازای هر                همگرای مطلق است 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بــــه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شـــرط           واگـــراست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8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052513"/>
            <a:ext cx="9477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708275"/>
            <a:ext cx="744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429000"/>
            <a:ext cx="12493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76700"/>
            <a:ext cx="7207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468313" y="5084763"/>
            <a:ext cx="8156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متذکر می شویم که رفتار سری در نقاط             باید جــــداگانه بررسی شــــود . با توجه به این قضيـــه تعريف زیــــر را می آوریم: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82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5300663"/>
            <a:ext cx="8159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759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759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7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7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7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7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  <p:bldP spid="4782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861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861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323850" y="71438"/>
            <a:ext cx="8301038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 . 7 . 1 تعريف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عدد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قسمت (پ) قضيــــه فــوق را شعاع همگـــرایی ســــری             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نامیم.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             فقط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x=0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همگــرا باشد ،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شعاع همگـــرایی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 را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تعريف می کنیم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           به ازای تمام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ها  همگــرا باشد ،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شعاع همـگرایی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 را          تعريف می کنیم.</a:t>
            </a:r>
          </a:p>
          <a:p>
            <a:pPr>
              <a:lnSpc>
                <a:spcPct val="17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می کنیم که اگـــر           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شعاع  همگــرایی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             باشد آنگاه مجموعه همگـــرایی این ســـــری توان به صورت یــــکی از بازه های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,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(-r , r],[-r , r] , (-r , r) ,  [-r , r)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است</a:t>
            </a:r>
            <a:r>
              <a:rPr lang="fa-IR" sz="2800">
                <a:latin typeface="Times New Roman" pitchFamily="18" charset="0"/>
                <a:cs typeface="B Nazanin" pitchFamily="2" charset="-78"/>
              </a:rPr>
              <a:t>.</a:t>
            </a:r>
            <a:endParaRPr lang="en-US" sz="28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792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9477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57563"/>
            <a:ext cx="69691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989138"/>
            <a:ext cx="94773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3068638"/>
            <a:ext cx="9477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149725"/>
            <a:ext cx="9477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508500"/>
            <a:ext cx="103346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7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7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79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79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79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6963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963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323850" y="620713"/>
            <a:ext cx="849153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و اگـر             آنگاه مجموعه  همگـــــرایی سری برابر است با بازه             .</a:t>
            </a:r>
          </a:p>
          <a:p>
            <a:pPr>
              <a:lnSpc>
                <a:spcPct val="18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r=0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مجموعه همگـــــرایی عبارت است از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{0}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که بازه ای به طــــول صفر </a:t>
            </a:r>
          </a:p>
          <a:p>
            <a:pPr>
              <a:lnSpc>
                <a:spcPct val="18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 . ملاحظه مـــی کنیم که در هر مورد  مجمــوعه همگرایی یک بازه است . </a:t>
            </a:r>
          </a:p>
          <a:p>
            <a:pPr>
              <a:lnSpc>
                <a:spcPct val="18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این بازه را بازه همگرایی سری می نامیم.</a:t>
            </a:r>
          </a:p>
          <a:p>
            <a:pPr>
              <a:lnSpc>
                <a:spcPct val="180000"/>
              </a:lnSpc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:</a:t>
            </a:r>
          </a:p>
          <a:p>
            <a:pPr>
              <a:lnSpc>
                <a:spcPct val="180000"/>
              </a:lnSpc>
              <a:buClr>
                <a:srgbClr val="FF0000"/>
              </a:buClr>
              <a:buFont typeface="Wingdings 2" pitchFamily="18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آزمون نسبت برای به دست آوردن شعاع همگرایی روش بسیار نیرومند است .</a:t>
            </a:r>
          </a:p>
        </p:txBody>
      </p:sp>
      <p:pic>
        <p:nvPicPr>
          <p:cNvPr id="4802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1009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908050"/>
            <a:ext cx="792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8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8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2484438" y="476250"/>
            <a:ext cx="6011862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سری  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هر گاه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آنگاه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آنگاه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شعاع همگرایی سری توان داده شده است .</a:t>
            </a:r>
          </a:p>
        </p:txBody>
      </p:sp>
      <p:pic>
        <p:nvPicPr>
          <p:cNvPr id="481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651000"/>
            <a:ext cx="15843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76250"/>
            <a:ext cx="94773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068638"/>
            <a:ext cx="24717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066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066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2484438" y="260350"/>
            <a:ext cx="6083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11 . 7 . 1 مثال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شعاع و بازه همگرایی سری                  را پیدا کنید.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395288" y="4652963"/>
            <a:ext cx="845978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و لذا                    شعاع همگرایی سری                  است.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سری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x=-1 , x=1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به ترتیب عبارت است از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23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908050"/>
            <a:ext cx="13398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6659563" y="1649413"/>
            <a:ext cx="18923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23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070100"/>
            <a:ext cx="61198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652963"/>
            <a:ext cx="12017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581525"/>
            <a:ext cx="13398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5661025"/>
            <a:ext cx="28082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1691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1692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8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/>
      <p:bldP spid="482307" grpId="0"/>
      <p:bldP spid="48230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ChangeArrowheads="1"/>
          </p:cNvSpPr>
          <p:nvPr/>
        </p:nvSpPr>
        <p:spPr bwMode="auto">
          <a:xfrm>
            <a:off x="250825" y="692150"/>
            <a:ext cx="83693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آزمون مقایسه نشان می دهد که این سریها همگرا هستند . یعنی بازه همگرایی سری توان داده شده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[-1 , 1]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. این بدان معناست که سری توان داده شده روی بازه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[-1 , 1 ]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یک تابع تعریف می کند یعنی به ازای هر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          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عددی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8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چون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f(x)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وجود دارد که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3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2276475"/>
            <a:ext cx="12557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3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667125"/>
            <a:ext cx="2232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2710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1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22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22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994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10-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سریـــهای متناوب را شناسایی و آزمون همــــگرایی آنها را بیان کند و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کار برد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11-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همگرایــــی مطلق و مشروط را تعريف کند و نشان دهد که همگــــرایی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مطلق همگرایی معمولی را ایجاب می کند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12-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سریــــهای توان را تعريف کند . شعاع همگــرایی و بازه همگرایی را برای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هـــر ســـری تــــوان را به دســت آورد.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13-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با سریـــــهای توان روی بازه همگــــرایی به عنوان یک تابع رفتار کند و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تشخیـــص دهد که تحت چه شرایطی می توان حد ســـری تـوان را محاسبه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کرد ، از آن مشتــــق یا انتـــگرال گرفت.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1331913" y="477838"/>
            <a:ext cx="6483350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1258888" y="404813"/>
            <a:ext cx="6499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8 . 1 پیوستگی ، مشتق و انتگرال  سری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توان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755650" y="1268413"/>
            <a:ext cx="793908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طوری که در قسمت قبل دیدیم هر سری توان روی بازه همگرایی خود یک تابع معرفی می کند . به عبارت دقیقتــــر ،  اگر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I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بازه همگرایی سری توان                 باشد ، آنگاه به ازای هر        عددی چون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وجود دارد که مجموع سری             برابر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.</a:t>
            </a:r>
          </a:p>
          <a:p>
            <a:pPr>
              <a:lnSpc>
                <a:spcPct val="18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8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هدف این قسمت مطالعه ویژگیهای تابـــع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f(t)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توجه به ویژگیهای دنباله توابع «بسیار ساده»                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43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636838"/>
            <a:ext cx="9477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781300"/>
            <a:ext cx="6270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500438"/>
            <a:ext cx="9017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895725"/>
            <a:ext cx="25193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6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5373688"/>
            <a:ext cx="11334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62" name="Line 10"/>
          <p:cNvSpPr>
            <a:spLocks noChangeShapeType="1"/>
          </p:cNvSpPr>
          <p:nvPr/>
        </p:nvSpPr>
        <p:spPr bwMode="auto">
          <a:xfrm>
            <a:off x="827088" y="1341438"/>
            <a:ext cx="7848600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3740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1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8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8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8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8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 animBg="1"/>
      <p:bldP spid="484355" grpId="0"/>
      <p:bldP spid="48435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684213" y="1044575"/>
            <a:ext cx="79406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 . 8 . 1 قضيه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r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شعاع همگرایی سری                باشد ، آنگاه تابع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5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435100"/>
            <a:ext cx="10080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233613"/>
            <a:ext cx="33115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323850" y="3133725"/>
            <a:ext cx="837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روی بازه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(-r , r)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است . به عبارت دیگر ، به ازای  هر               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53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4775" y="3205163"/>
            <a:ext cx="1109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3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010025"/>
            <a:ext cx="46815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4761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4762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/>
      <p:bldP spid="48538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81565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 . 8 . 1 مثال :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بازه همگرایی سری             ، بـــرابـــر است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[-1 , 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بنابراین تابع 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روی بازه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(-1 , 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است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395288" y="3573463"/>
            <a:ext cx="83740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بازه همگرایی سری                   بـــرابــر است با                    بنابراين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تابع 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است 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836613"/>
            <a:ext cx="7397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685925"/>
            <a:ext cx="31670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435350"/>
            <a:ext cx="13684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64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644900"/>
            <a:ext cx="15843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5785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5786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/>
      <p:bldP spid="48640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156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 . 8 . 1 قضيه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شعاع همگرایی سری توان              باشد ، آنگاه به ازای هر        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داریم: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علاوه شعاع همگرایی سری توان طرف راست این برابری مساوی است با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7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69988"/>
            <a:ext cx="13668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939800"/>
            <a:ext cx="10080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224088"/>
            <a:ext cx="525621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6807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6808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30103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 . 8 . 1 نتيجه :</a:t>
            </a:r>
          </a:p>
          <a:p>
            <a:endParaRPr lang="fa-IR" sz="320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شعاع همگرایی سری توان                        ،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k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عددی طبیعی باشد 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آنگاه مشتق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k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ام تابع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هر نقطه               در رابطه زیر صدق می کند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علاوه شعاع همگرایی سری توان طرف راست برابر است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8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135063"/>
            <a:ext cx="1873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133600"/>
            <a:ext cx="10874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805113"/>
            <a:ext cx="4537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7831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832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Text Box 2"/>
          <p:cNvSpPr txBox="1">
            <a:spLocks noChangeArrowheads="1"/>
          </p:cNvSpPr>
          <p:nvPr/>
        </p:nvSpPr>
        <p:spPr bwMode="auto">
          <a:xfrm>
            <a:off x="4356100" y="476250"/>
            <a:ext cx="42687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 . 8 . 1 مثال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دانیم که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بنابراين به ازای هر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-1&lt; x &lt;1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89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16063"/>
            <a:ext cx="46799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471738"/>
            <a:ext cx="5761037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8854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8855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30103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 . 8 . 1 قضيه :</a:t>
            </a:r>
          </a:p>
          <a:p>
            <a:pPr>
              <a:lnSpc>
                <a:spcPct val="17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شعاع همگرایی سری توان                        باشد و                  با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a&lt;b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 آنگاه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ویژه 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b=t , a=0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آنگاه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علاوه شعاع همگــــرایی ســـری توان طــــرف چپ مساوی است با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. </a:t>
            </a:r>
          </a:p>
          <a:p>
            <a:pPr>
              <a:lnSpc>
                <a:spcPct val="17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بیان دیگر از سری توان در بازه همگرایی می توان جمله به جمله انتگرال  گــــرفت و انتگــــرال  ســـری توان را بـــه دست آورد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996950"/>
            <a:ext cx="18557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0652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349500"/>
            <a:ext cx="54721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3660775"/>
            <a:ext cx="27368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79880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9881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0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0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90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9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0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0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90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0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0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90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9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Text Box 2"/>
          <p:cNvSpPr txBox="1">
            <a:spLocks noChangeArrowheads="1"/>
          </p:cNvSpPr>
          <p:nvPr/>
        </p:nvSpPr>
        <p:spPr bwMode="auto">
          <a:xfrm>
            <a:off x="5435600" y="280988"/>
            <a:ext cx="311626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10 . 8 . 1 مثال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میدانیم که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لذا بنابر قضيه فوق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6516688" y="4149725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برای مثال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379538"/>
            <a:ext cx="37433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103563"/>
            <a:ext cx="748823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910138"/>
            <a:ext cx="6985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090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090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9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2" grpId="0"/>
      <p:bldP spid="4915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1927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1928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92549" name="Text Box 5"/>
          <p:cNvSpPr txBox="1">
            <a:spLocks noChangeArrowheads="1"/>
          </p:cNvSpPr>
          <p:nvPr/>
        </p:nvSpPr>
        <p:spPr bwMode="auto">
          <a:xfrm>
            <a:off x="827088" y="0"/>
            <a:ext cx="7869237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12 . 8 . 1 سری دو جمله ای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دانیم که به ازای هر عدد صحیح و مثبت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سوال این است که اگر به جای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طرف چپ عــــدد غیر صحیح مثبتی قرار دهیم در طرف راست چه تغییراتی باید اعمال کنیم ؟ برای این منظور نشان می دهیمکه 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m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عـــددی حقیقی و مثبت باشد، آنگاه سری توان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که به سری دو جمله ای موسوم است ، روی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(-1 , 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تابعــی چون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f(x)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همگراست .یعنی: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25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93825"/>
            <a:ext cx="4321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917950"/>
            <a:ext cx="34575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783263"/>
            <a:ext cx="64087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295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295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539750" y="209550"/>
            <a:ext cx="79406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13 . 8 . 1 مثال 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سری دو جمله ای معرف تابع                    را به دست می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35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620713"/>
            <a:ext cx="15954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575" name="Text Box 7"/>
          <p:cNvSpPr txBox="1">
            <a:spLocks noChangeArrowheads="1"/>
          </p:cNvSpPr>
          <p:nvPr/>
        </p:nvSpPr>
        <p:spPr bwMode="auto">
          <a:xfrm>
            <a:off x="5651500" y="1268413"/>
            <a:ext cx="28289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اینجا            ، ولذا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35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628775"/>
            <a:ext cx="7397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5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931988"/>
            <a:ext cx="74168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578" name="Text Box 10"/>
          <p:cNvSpPr txBox="1">
            <a:spLocks noChangeArrowheads="1"/>
          </p:cNvSpPr>
          <p:nvPr/>
        </p:nvSpPr>
        <p:spPr bwMode="auto">
          <a:xfrm>
            <a:off x="1404938" y="4076700"/>
            <a:ext cx="70040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حال اگر در این برابری قرار دهیم            سری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که به       همگراست به دست می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35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8763" y="4005263"/>
            <a:ext cx="6715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58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924425"/>
            <a:ext cx="63373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58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3725" y="5695950"/>
            <a:ext cx="4619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4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9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3" grpId="0"/>
      <p:bldP spid="493575" grpId="0"/>
      <p:bldP spid="4935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684213" y="2060575"/>
            <a:ext cx="80121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ایــن بخش پس از معـــرفی دنبـــاله ، مفاهیم بنیادی وابستـــه به آن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بیــــان مـــی کنیم . در میان این مفاهیم ، همگـــرایی دنبــاله اهمیت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ویـــژه ای دارد. در واقـــع، سعی خواهیـــم کرد که به هر دنباله ای عددی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نسبــت دهیم ، اگر ایـــن کار امکان پذیر باشد می گوییم دنباله همگراست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وگرنه دنبــــاله واگرا نامیده خـــواهد شد. به ایــــن ترتیب ،دنبــــاله ها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بــه دو دستــــه همـــگرا و واگــــرا تقسیــــم مـــی کنیــم.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3348038" y="404813"/>
            <a:ext cx="2232025" cy="65087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1 . 1</a:t>
            </a:r>
            <a:r>
              <a:rPr lang="fa-IR" sz="36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دنباله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20868" name="Line 4"/>
          <p:cNvSpPr>
            <a:spLocks noChangeShapeType="1"/>
          </p:cNvSpPr>
          <p:nvPr/>
        </p:nvSpPr>
        <p:spPr bwMode="auto">
          <a:xfrm>
            <a:off x="827088" y="1268413"/>
            <a:ext cx="7848600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246" name="Rectangle 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247" name="Rectangle 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/>
      <p:bldP spid="42086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80835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14 . 8 . 1 مثال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با استفاده از دستور دو جمله ای معرف سری توان تابع              را به دست می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4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093788"/>
            <a:ext cx="865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80851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دانیم که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اکنون تابع زیر علامت انتگــــرال  ، یعنی             را به صورت سـری توان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می نویسیم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برای این منظور می نویسیم: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45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949575"/>
            <a:ext cx="22336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5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800475"/>
            <a:ext cx="9350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5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5561013"/>
            <a:ext cx="65532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3977" name="Rectangle 9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3978" name="Rectangle 10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/>
      <p:bldP spid="49459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500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500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95621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516938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این برابری پس از ساده کردن طرف دوم به برابری زیر تبدیل می شود .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5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اگر در دو طرف این برابری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x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به       تبدیل کنیم به دست می آوریم:</a:t>
            </a:r>
          </a:p>
          <a:p>
            <a:pPr>
              <a:lnSpc>
                <a:spcPct val="5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از دو طرف این برابری انتگرال  می گیریم و به دست می آوریم:</a:t>
            </a:r>
          </a:p>
          <a:p>
            <a:pPr>
              <a:lnSpc>
                <a:spcPct val="5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حال با قرار دادن          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56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784225"/>
            <a:ext cx="568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916113"/>
            <a:ext cx="323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676525"/>
            <a:ext cx="568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4437063"/>
            <a:ext cx="50403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5445125"/>
            <a:ext cx="6715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2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5767388"/>
            <a:ext cx="4679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9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9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9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95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9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9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ChangeArrowheads="1"/>
          </p:cNvSpPr>
          <p:nvPr/>
        </p:nvSpPr>
        <p:spPr bwMode="auto">
          <a:xfrm>
            <a:off x="2555875" y="333375"/>
            <a:ext cx="4178300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96643" name="Text Box 3"/>
          <p:cNvSpPr txBox="1">
            <a:spLocks noChangeArrowheads="1"/>
          </p:cNvSpPr>
          <p:nvPr/>
        </p:nvSpPr>
        <p:spPr bwMode="auto">
          <a:xfrm>
            <a:off x="2268538" y="404813"/>
            <a:ext cx="4484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9 . 1 بسط تیلور ، سری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تیلور</a:t>
            </a:r>
            <a:endParaRPr lang="en-US" sz="32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81565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قسمت قبل دیدیم که هر ســـری تــــوان در بازه بازی معرف یــک تابع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بـــی نهــایت بار مشتــــق پذیر است . همچنین دیدیم که به تابع             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می توان یک سری توان ، که در بازه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(-1 , 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همگـراست ، نسبت داد. در این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قسمت بحث اخیر را ادامه می دهیم، یعنی سعی می کنیم به هر تابع مناسب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یک ســــری تــــوان نسبت بدهیم.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66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20938"/>
            <a:ext cx="901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46" name="Line 6"/>
          <p:cNvSpPr>
            <a:spLocks noChangeShapeType="1"/>
          </p:cNvSpPr>
          <p:nvPr/>
        </p:nvSpPr>
        <p:spPr bwMode="auto">
          <a:xfrm>
            <a:off x="684213" y="1412875"/>
            <a:ext cx="7848600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6024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6025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9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9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9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2" grpId="0" animBg="1"/>
      <p:bldP spid="496643" grpId="0"/>
      <p:bldP spid="49664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755650" y="404813"/>
            <a:ext cx="772477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 . 9 . 1 قضيه :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سری توان                    معرف تابع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f(x)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فاصله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(a-r , a+r)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r&gt;0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، آنگاه با فرض                    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7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6063" y="950913"/>
            <a:ext cx="1622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657475"/>
            <a:ext cx="3600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916113"/>
            <a:ext cx="15541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611188" y="3141663"/>
            <a:ext cx="80137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 . 9 . 1 قضيه (تیلور)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مشتق های مرتبه اول ، دوم ، ...،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(n+1)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ام تابع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روی بازه باز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پیوسته باشند. اگر              آنگاه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ی بین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,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وجود دارد به طوری که 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76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581525"/>
            <a:ext cx="935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6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5495925"/>
            <a:ext cx="75612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7050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7051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  <p:bldP spid="49767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900113" y="280988"/>
            <a:ext cx="750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با توجه به این قضيه تعریف زیر را می آوریم: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8228012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 . 9 . 1 تعريف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عبارت طــــرف راست برابری موجــود در قضيه 2 . 9 . 1 را بسط تیلــــور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نقطــــه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. چنـــد جمله ای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چنـد جمله ای مرتبه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ام تیلور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عبارت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باقــــی مانده مرتبه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 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ام تیلور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            صورت لاگرانژی یا صورت مشتقـــی باقی مانده نیز نامیده مــــی شود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652713"/>
            <a:ext cx="5832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6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330700"/>
            <a:ext cx="48244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6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5300663"/>
            <a:ext cx="788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807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807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9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/>
      <p:bldP spid="49869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Text Box 2"/>
          <p:cNvSpPr txBox="1">
            <a:spLocks noChangeArrowheads="1"/>
          </p:cNvSpPr>
          <p:nvPr/>
        </p:nvSpPr>
        <p:spPr bwMode="auto">
          <a:xfrm>
            <a:off x="395288" y="152400"/>
            <a:ext cx="8372475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6 . 9 . 1 تعريف :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تمام مشتقهای تابع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 =a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وجود داشته باشند آنگاه ســری تــوان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سری تیلور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 x =a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 سـری تیلور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در نقطه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ســری مک لورن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مثال 4 . 9 . 1 سریهای مک لورن توابع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 پیدا و مشاهده کردیم که این سریها در هـــر نقطه           به خود این توابع همگرا هستند ، یعنی: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ö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توجه :مثال زیر نشان مــی دهد که این حکم در مورد تمام ســـریهای تیلور درست نیست.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99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0550" y="1444625"/>
            <a:ext cx="22336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419475"/>
            <a:ext cx="28082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2850" y="4013200"/>
            <a:ext cx="7175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0475" y="4643438"/>
            <a:ext cx="50403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89096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9097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9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9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99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99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99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49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4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499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012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012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468313" y="188913"/>
            <a:ext cx="820737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 . 9 . 1 مثال 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سری مک لورن تابع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را به دست می آوریم.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003300"/>
            <a:ext cx="259238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43" name="Text Box 7"/>
          <p:cNvSpPr txBox="1">
            <a:spLocks noChangeArrowheads="1"/>
          </p:cNvSpPr>
          <p:nvPr/>
        </p:nvSpPr>
        <p:spPr bwMode="auto">
          <a:xfrm>
            <a:off x="4427538" y="2492375"/>
            <a:ext cx="4197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به ازای          داریم: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007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068638"/>
            <a:ext cx="6524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413125"/>
            <a:ext cx="50419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46" name="Text Box 10"/>
          <p:cNvSpPr txBox="1">
            <a:spLocks noChangeArrowheads="1"/>
          </p:cNvSpPr>
          <p:nvPr/>
        </p:nvSpPr>
        <p:spPr bwMode="auto">
          <a:xfrm>
            <a:off x="2339975" y="5445125"/>
            <a:ext cx="6283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که در آن       یک چند جملـــه ای از درجه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3n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است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007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5589588"/>
            <a:ext cx="417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0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50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0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1" grpId="0"/>
      <p:bldP spid="500743" grpId="0"/>
      <p:bldP spid="50074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2916238" y="476250"/>
            <a:ext cx="591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x=0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استفاده از دستــــور هوپیتال داریــــم: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017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009650"/>
            <a:ext cx="4608513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2700338" y="2657475"/>
            <a:ext cx="57800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و به طور کلی با توجه به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در نتيجه سری مک لورن تابع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عبارت است از 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017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5805488"/>
            <a:ext cx="29178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1143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1144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/>
      <p:bldP spid="50176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1692275" y="333375"/>
            <a:ext cx="5976938" cy="792163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02787" name="Text Box 3"/>
          <p:cNvSpPr txBox="1">
            <a:spLocks noChangeArrowheads="1"/>
          </p:cNvSpPr>
          <p:nvPr/>
        </p:nvSpPr>
        <p:spPr bwMode="auto">
          <a:xfrm>
            <a:off x="1619250" y="404813"/>
            <a:ext cx="604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10 . 1 کاربردهای بسط تیلور و سری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تیلور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02788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1565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در این قسمت چند کاربرد ساده از بسط و سری تیلور را بیان می کنیم. این کاربردها عبارت اند از :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رابطه قضيه تیلور با قضيه میانگین ، تعیین نوع نقاط بحرانی توابع ،همچنین تقریب برخی اعداد و محاسبه حد برخی توابع.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02789" name="Line 5"/>
          <p:cNvSpPr>
            <a:spLocks noChangeShapeType="1"/>
          </p:cNvSpPr>
          <p:nvPr/>
        </p:nvSpPr>
        <p:spPr bwMode="auto">
          <a:xfrm>
            <a:off x="684213" y="1484313"/>
            <a:ext cx="7848600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2167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2168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5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 animBg="1"/>
      <p:bldP spid="502787" grpId="0"/>
      <p:bldP spid="50278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319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319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03813" name="Text Box 5"/>
          <p:cNvSpPr txBox="1">
            <a:spLocks noChangeArrowheads="1"/>
          </p:cNvSpPr>
          <p:nvPr/>
        </p:nvSpPr>
        <p:spPr bwMode="auto">
          <a:xfrm>
            <a:off x="4500563" y="188913"/>
            <a:ext cx="40655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4. 10 . 1مثال</a:t>
            </a:r>
          </a:p>
          <a:p>
            <a:endParaRPr lang="fa-IR" sz="32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                          را محاسبه کنید.</a:t>
            </a:r>
            <a:endParaRPr lang="en-US" sz="2400">
              <a:cs typeface="B Nazanin" pitchFamily="2" charset="-78"/>
            </a:endParaRPr>
          </a:p>
        </p:txBody>
      </p:sp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4189413" y="1628775"/>
            <a:ext cx="44354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r>
              <a:rPr lang="fa-IR" sz="2400">
                <a:cs typeface="B Nazanin" pitchFamily="2" charset="-78"/>
              </a:rPr>
              <a:t>سری مک لورن  تابع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ln(x+1)</a:t>
            </a:r>
            <a:r>
              <a:rPr lang="fa-IR" sz="2400">
                <a:cs typeface="B Nazanin" pitchFamily="2" charset="-78"/>
              </a:rPr>
              <a:t> عبارتست از</a:t>
            </a:r>
          </a:p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بنابراین</a:t>
            </a:r>
          </a:p>
          <a:p>
            <a:endParaRPr lang="fa-IR" sz="2400">
              <a:cs typeface="B Nazanin" pitchFamily="2" charset="-78"/>
            </a:endParaRPr>
          </a:p>
          <a:p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چون تابع</a:t>
            </a:r>
          </a:p>
          <a:p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روی بازه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(-1, 1]</a:t>
            </a:r>
            <a:r>
              <a:rPr lang="fa-IR" sz="2400">
                <a:cs typeface="B Nazanin" pitchFamily="2" charset="-78"/>
              </a:rPr>
              <a:t> پیوسته است، داریم</a:t>
            </a:r>
          </a:p>
          <a:p>
            <a:endParaRPr lang="fa-IR" sz="2400">
              <a:cs typeface="B Nazanin" pitchFamily="2" charset="-78"/>
            </a:endParaRPr>
          </a:p>
          <a:p>
            <a:r>
              <a:rPr lang="fa-IR" sz="2400">
                <a:cs typeface="B Nazanin" pitchFamily="2" charset="-78"/>
              </a:rPr>
              <a:t>و ازاین رو</a:t>
            </a:r>
            <a:endParaRPr lang="en-US" sz="2400">
              <a:cs typeface="B Nazanin" pitchFamily="2" charset="-78"/>
            </a:endParaRPr>
          </a:p>
        </p:txBody>
      </p:sp>
      <p:pic>
        <p:nvPicPr>
          <p:cNvPr id="5038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027113"/>
            <a:ext cx="216058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492375"/>
            <a:ext cx="5543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357563"/>
            <a:ext cx="584835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149725"/>
            <a:ext cx="33988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5157788"/>
            <a:ext cx="251936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2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5949950"/>
            <a:ext cx="26590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/>
      <p:bldP spid="5038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539750" y="352425"/>
            <a:ext cx="80121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 . 1 . 1 تعريف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مجمــــوعه ای دلخواه باشد. تابـــع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 قلمرو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برد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یک دنباله 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گوییم.مقـــدار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ازای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را جمله عمومی دنبـــــاله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f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نامیم و معمولا به صورت              و.... نشـــان می دهیم.در تعريــف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1 . 1 . 1 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A=R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یا </a:t>
            </a:r>
            <a:r>
              <a:rPr lang="en-US" sz="2000">
                <a:latin typeface="Trebuchet MS" pitchFamily="34" charset="0"/>
                <a:cs typeface="B Nazanin" pitchFamily="2" charset="-78"/>
              </a:rPr>
              <a:t>¢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A=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آنــگاه دنباله را حقیقــی یا مختلط می نامیم.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708275"/>
            <a:ext cx="9461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827088" y="4076700"/>
            <a:ext cx="7869237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 . 1 . 1 مثال :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دنباله              یک دنباله از اعداد حقيقی و لذا یک دنباله حقیقی </a:t>
            </a:r>
          </a:p>
          <a:p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است . جمله عمومی این دنباله عبارت است از: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21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941888"/>
            <a:ext cx="7905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6165850"/>
            <a:ext cx="7159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127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27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4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  <p:bldP spid="42189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2195513" y="1268413"/>
            <a:ext cx="5040312" cy="792162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endParaRPr lang="fa-IR"/>
          </a:p>
        </p:txBody>
      </p:sp>
      <p:sp>
        <p:nvSpPr>
          <p:cNvPr id="504835" name="WordArt 3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latin typeface="Arial"/>
                <a:cs typeface="Arial"/>
              </a:rPr>
              <a:t>فصل دوم</a:t>
            </a:r>
          </a:p>
        </p:txBody>
      </p:sp>
      <p:sp>
        <p:nvSpPr>
          <p:cNvPr id="504836" name="WordArt 4"/>
          <p:cNvSpPr>
            <a:spLocks noChangeArrowheads="1" noChangeShapeType="1" noTextEdit="1"/>
          </p:cNvSpPr>
          <p:nvPr/>
        </p:nvSpPr>
        <p:spPr bwMode="auto">
          <a:xfrm>
            <a:off x="2339975" y="1341438"/>
            <a:ext cx="467995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هندسه تحلیلی</a:t>
            </a:r>
          </a:p>
        </p:txBody>
      </p:sp>
      <p:sp>
        <p:nvSpPr>
          <p:cNvPr id="504837" name="Line 5"/>
          <p:cNvSpPr>
            <a:spLocks noChangeShapeType="1"/>
          </p:cNvSpPr>
          <p:nvPr/>
        </p:nvSpPr>
        <p:spPr bwMode="auto">
          <a:xfrm>
            <a:off x="827088" y="981075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6804025" y="2349500"/>
            <a:ext cx="1728788" cy="647700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04839" name="Text Box 7"/>
          <p:cNvSpPr txBox="1">
            <a:spLocks noChangeArrowheads="1"/>
          </p:cNvSpPr>
          <p:nvPr/>
        </p:nvSpPr>
        <p:spPr bwMode="auto">
          <a:xfrm>
            <a:off x="6937375" y="2493963"/>
            <a:ext cx="1524000" cy="466725"/>
          </a:xfrm>
          <a:prstGeom prst="rect">
            <a:avLst/>
          </a:prstGeom>
          <a:noFill/>
          <a:ln w="9525">
            <a:solidFill>
              <a:srgbClr val="FFC9C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 کلی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04840" name="Text Box 8"/>
          <p:cNvSpPr txBox="1">
            <a:spLocks noChangeArrowheads="1"/>
          </p:cNvSpPr>
          <p:nvPr/>
        </p:nvSpPr>
        <p:spPr bwMode="auto">
          <a:xfrm>
            <a:off x="741363" y="3289300"/>
            <a:ext cx="74056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رنه دکارت ریاضیدان و فیلسوف فرانسوی در سال 1637با انتشار کتاب</a:t>
            </a:r>
          </a:p>
          <a:p>
            <a:r>
              <a:rPr lang="en-US" sz="2000">
                <a:latin typeface="Times New Roman" pitchFamily="18" charset="0"/>
                <a:cs typeface="B Nazanin" pitchFamily="2" charset="-78"/>
              </a:rPr>
              <a:t>Geometric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مبانی هندسه تحلیلی را معرفی کرد. هـــدف وی ازاین کار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حل مسائل هندسی با استفاده از روش های جــــبری بود وبی تردید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نوآوری دکارت گام بلندی در تغییر شیوه نگرش به موجودات ریاضی ، 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تجدید حیات هندسه، وبه وجود آمدن هندسه های جدید بود.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بااین نو آوری نقطه جای خود را به دوتایی ،سه تایی یاچندتایی مرتب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از اعداد داد و بر عکس . مفهوم فاصله بین دو نقطه و حاسبات هندسی</a:t>
            </a:r>
          </a:p>
          <a:p>
            <a:r>
              <a:rPr lang="fa-IR" sz="2400">
                <a:latin typeface="Times New Roman" pitchFamily="18" charset="0"/>
                <a:cs typeface="B Nazanin" pitchFamily="2" charset="-78"/>
              </a:rPr>
              <a:t>ناشی از آن با دقت بسیاری بیان شد.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421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421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 animBg="1"/>
      <p:bldP spid="504835" grpId="0" animBg="1"/>
      <p:bldP spid="504836" grpId="0" animBg="1"/>
      <p:bldP spid="504838" grpId="0" animBg="1"/>
      <p:bldP spid="504839" grpId="0" animBg="1"/>
      <p:bldP spid="50484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ext Box 2"/>
          <p:cNvSpPr txBox="1">
            <a:spLocks noChangeArrowheads="1"/>
          </p:cNvSpPr>
          <p:nvPr/>
        </p:nvSpPr>
        <p:spPr bwMode="auto">
          <a:xfrm>
            <a:off x="382588" y="336550"/>
            <a:ext cx="8242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fa-IR" sz="2400">
                <a:latin typeface="Times New Roman" pitchFamily="18" charset="0"/>
                <a:cs typeface="B Nazanin" pitchFamily="2" charset="-78"/>
              </a:rPr>
              <a:t>خط و صفحه و.... با زیر مجموعه های خاصی از مجموعه های شناخته شده</a:t>
            </a:r>
          </a:p>
          <a:p>
            <a:pPr marL="342900" indent="-342900"/>
            <a:r>
              <a:rPr lang="fa-IR" sz="2400">
                <a:latin typeface="Times New Roman" pitchFamily="18" charset="0"/>
                <a:cs typeface="B Nazanin" pitchFamily="2" charset="-78"/>
              </a:rPr>
              <a:t>متناطر و به یک معنا با آنهایکی شدندو...</a:t>
            </a:r>
          </a:p>
          <a:p>
            <a:pPr marL="342900" indent="-342900"/>
            <a:r>
              <a:rPr lang="fa-IR" sz="2400">
                <a:latin typeface="Times New Roman" pitchFamily="18" charset="0"/>
                <a:cs typeface="B Nazanin" pitchFamily="2" charset="-78"/>
              </a:rPr>
              <a:t>هدف های کلی از ارائه این فصل عبارت اند از:</a:t>
            </a: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آشنا کردن دانشجویان با این قسمت از ریاضیات.</a:t>
            </a: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استفاده از روش های جبری برای برخی از مسائل هندسی.</a:t>
            </a:r>
          </a:p>
          <a:p>
            <a:pPr marL="342900" indent="-342900">
              <a:buClr>
                <a:srgbClr val="FA6306"/>
              </a:buClr>
              <a:buFontTx/>
              <a:buAutoNum type="arabicPeriod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آماده کردن دانشجویان برای دروس ریاضی آینده از جمله ریاضی عمومی 3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6732588" y="2924175"/>
            <a:ext cx="1944687" cy="57467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6804025" y="2995613"/>
            <a:ext cx="1817688" cy="466725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 رفتاری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393700" y="3500438"/>
            <a:ext cx="82232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دانشجو پس از مطالعه این فصل بایدبتواند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تعریف بردار و مفاهیم وابسته به آن در صفحه و فضا را بداند.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اعمال روی بردارها را بداند وآنها را به کار ببرد.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بردارهای یکه فضایی و مسطح را بشناسد، دستگاههای مختصات راستگرد و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چچپگرد را بشناسد ودر مواقع لزوم به کار ببرد.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5239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5240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058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59" grpId="0" animBg="1"/>
      <p:bldP spid="505860" grpId="0" animBg="1"/>
      <p:bldP spid="50586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146050" y="288925"/>
            <a:ext cx="84788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 startAt="4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فاصله دو نقطه ، کره و معادله کره را بداند و بنویسد.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 startAt="4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حاصلضرب داخلی دو بردار و تمام مفاهیم وابسته به آن را بداندو به کار ببرد.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 startAt="4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معادله های دکارتی و پارامتری خطها را بداند ووضع نسبی دو خط را بشناسد.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 startAt="4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حاصلضرب خارجی و تمام ویژگی های آن رادرموارد مختلف از جمله محاسبه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مساحت مثلث ، تشکیل کنج توسط سه بردار ، فاصله خطهای متنافر و ... به کار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ببرد.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 startAt="9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زاویه بین دو خط و یک خط ویک صفحه را محاسبه کند.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 startAt="9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شرط متنافر بودن دو خط ، شرط واقع نشدن سه خط بردار یک صفــحه را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بداند و از آنها استفاده کند.</a:t>
            </a:r>
          </a:p>
          <a:p>
            <a:pPr marL="342900" indent="-342900">
              <a:lnSpc>
                <a:spcPct val="150000"/>
              </a:lnSpc>
              <a:buClr>
                <a:srgbClr val="FA6306"/>
              </a:buClr>
              <a:buFontTx/>
              <a:buAutoNum type="arabicPeriod" startAt="4"/>
            </a:pP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6260" name="Rectangle 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6261" name="Rectangle 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Box 2"/>
          <p:cNvSpPr txBox="1">
            <a:spLocks noChangeArrowheads="1"/>
          </p:cNvSpPr>
          <p:nvPr/>
        </p:nvSpPr>
        <p:spPr bwMode="auto">
          <a:xfrm>
            <a:off x="1776413" y="1052513"/>
            <a:ext cx="6919912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2. 1. 2  تعریف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فاصله دو نقطه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به ترتیب با مختصات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(a,b)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(x,y)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را با نماد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نشان می دهم و به صورت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تعریف می کنیم.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این ترتیب اگر         طول بردار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باشد،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079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988" y="3087688"/>
            <a:ext cx="306863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032375"/>
            <a:ext cx="55721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719263"/>
            <a:ext cx="55721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6111875"/>
            <a:ext cx="30686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2987675" y="404813"/>
            <a:ext cx="3243263" cy="79216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011488" y="555625"/>
            <a:ext cx="3290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1. 2 بردار در صفحه  </a:t>
            </a:r>
            <a:endParaRPr lang="en-US" sz="36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07913" name="Line 9"/>
          <p:cNvSpPr>
            <a:spLocks noChangeShapeType="1"/>
          </p:cNvSpPr>
          <p:nvPr/>
        </p:nvSpPr>
        <p:spPr bwMode="auto">
          <a:xfrm>
            <a:off x="898525" y="1203325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7291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7292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6" grpId="0"/>
      <p:bldP spid="507911" grpId="0" animBg="1"/>
      <p:bldP spid="5079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ext Box 2"/>
          <p:cNvSpPr txBox="1">
            <a:spLocks noChangeArrowheads="1"/>
          </p:cNvSpPr>
          <p:nvPr/>
        </p:nvSpPr>
        <p:spPr bwMode="auto">
          <a:xfrm>
            <a:off x="1058863" y="169863"/>
            <a:ext cx="75660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3. 1. 2 مثال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A(2, 3)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،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B(5, 0)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آنگاه اندازه بردار های                             که در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آن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مبدا مختصات است، عبارت است از: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</a:t>
            </a:r>
          </a:p>
        </p:txBody>
      </p:sp>
      <p:pic>
        <p:nvPicPr>
          <p:cNvPr id="508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150" y="931863"/>
            <a:ext cx="4000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931863"/>
            <a:ext cx="7604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2063" y="952500"/>
            <a:ext cx="4206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7525" y="790575"/>
            <a:ext cx="7397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2492375"/>
            <a:ext cx="48799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3582988"/>
            <a:ext cx="49688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2700" y="4591050"/>
            <a:ext cx="48323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5672138"/>
            <a:ext cx="31877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8316" name="Rectangle 12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8317" name="Rectangle 13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0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0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99344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9345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758825" y="95250"/>
            <a:ext cx="81010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 4. 1. 2 تعریف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>
              <a:lnSpc>
                <a:spcPct val="150000"/>
              </a:lnSpc>
              <a:buClr>
                <a:srgbClr val="C40000"/>
              </a:buClr>
              <a:buFont typeface="Wingdings" pitchFamily="2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دو بردار       و       را </a:t>
            </a:r>
            <a:r>
              <a:rPr lang="fa-IR" sz="28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همسنگ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می گوئيم ومی نويسيم </a:t>
            </a:r>
            <a:r>
              <a:rPr lang="en-US" sz="2400">
                <a:latin typeface="Times New Roman" pitchFamily="18" charset="0"/>
                <a:cs typeface="B Nazanin" pitchFamily="2" charset="-78"/>
              </a:rPr>
              <a:t>     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~     </a:t>
            </a:r>
            <a:r>
              <a:rPr lang="fa-IR" sz="2000">
                <a:latin typeface="Times New Roman" pitchFamily="18" charset="0"/>
                <a:cs typeface="B Nazanin" pitchFamily="2" charset="-78"/>
              </a:rPr>
              <a:t>ا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گر اندازه و</a:t>
            </a:r>
          </a:p>
          <a:p>
            <a:pPr>
              <a:lnSpc>
                <a:spcPct val="150000"/>
              </a:lnSpc>
              <a:buClr>
                <a:srgbClr val="C40000"/>
              </a:buClr>
              <a:buFont typeface="Wingdings" pitchFamily="2" charset="2"/>
              <a:buNone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جهت آنها يکی باشد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099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908050"/>
            <a:ext cx="4000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908050"/>
            <a:ext cx="400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8313" y="2492375"/>
            <a:ext cx="7559675" cy="3529013"/>
            <a:chOff x="295" y="1570"/>
            <a:chExt cx="4762" cy="2223"/>
          </a:xfrm>
        </p:grpSpPr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295" y="3339"/>
              <a:ext cx="4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 flipV="1">
              <a:off x="2608" y="1570"/>
              <a:ext cx="45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 flipV="1">
              <a:off x="884" y="1797"/>
              <a:ext cx="1497" cy="6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 flipV="1">
              <a:off x="2154" y="1570"/>
              <a:ext cx="1497" cy="6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 flipV="1">
              <a:off x="2336" y="2251"/>
              <a:ext cx="1497" cy="6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 flipV="1">
              <a:off x="2608" y="2659"/>
              <a:ext cx="1497" cy="6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1973" y="3543"/>
              <a:ext cx="12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چها ربردار هم سنگ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pic>
        <p:nvPicPr>
          <p:cNvPr id="50996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908050"/>
            <a:ext cx="4000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6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908050"/>
            <a:ext cx="400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661988" y="242888"/>
            <a:ext cx="781843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7. 1. 2 تعریف (جمع دو بردار )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منظور از مجموع دو بردار             برداری چون       است به طوری که  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قطر متوازی الاضلاعی است که                اضلاع مجاور آن هستند.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مجموع دو بردار                را با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نشان می دهیم 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998538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836613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5763" y="981075"/>
            <a:ext cx="4000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981075"/>
            <a:ext cx="4000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1557338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412875"/>
            <a:ext cx="6207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2133600"/>
            <a:ext cx="4000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813" y="2133600"/>
            <a:ext cx="4206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13" y="1989138"/>
            <a:ext cx="6207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852738"/>
            <a:ext cx="15001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63713" y="3860800"/>
            <a:ext cx="5329237" cy="2701925"/>
            <a:chOff x="1111" y="2432"/>
            <a:chExt cx="3357" cy="1702"/>
          </a:xfrm>
        </p:grpSpPr>
        <p:sp>
          <p:nvSpPr>
            <p:cNvPr id="100369" name="AutoShape 14"/>
            <p:cNvSpPr>
              <a:spLocks noChangeArrowheads="1"/>
            </p:cNvSpPr>
            <p:nvPr/>
          </p:nvSpPr>
          <p:spPr bwMode="auto">
            <a:xfrm>
              <a:off x="1111" y="2478"/>
              <a:ext cx="3356" cy="1406"/>
            </a:xfrm>
            <a:prstGeom prst="parallelogram">
              <a:avLst>
                <a:gd name="adj" fmla="val 596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0370" name="Line 15"/>
            <p:cNvSpPr>
              <a:spLocks noChangeShapeType="1"/>
            </p:cNvSpPr>
            <p:nvPr/>
          </p:nvSpPr>
          <p:spPr bwMode="auto">
            <a:xfrm flipV="1">
              <a:off x="1111" y="2432"/>
              <a:ext cx="862" cy="14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0371" name="Line 16"/>
            <p:cNvSpPr>
              <a:spLocks noChangeShapeType="1"/>
            </p:cNvSpPr>
            <p:nvPr/>
          </p:nvSpPr>
          <p:spPr bwMode="auto">
            <a:xfrm>
              <a:off x="1111" y="3884"/>
              <a:ext cx="25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0372" name="Line 17"/>
            <p:cNvSpPr>
              <a:spLocks noChangeShapeType="1"/>
            </p:cNvSpPr>
            <p:nvPr/>
          </p:nvSpPr>
          <p:spPr bwMode="auto">
            <a:xfrm flipV="1">
              <a:off x="1111" y="2478"/>
              <a:ext cx="3357" cy="1406"/>
            </a:xfrm>
            <a:prstGeom prst="line">
              <a:avLst/>
            </a:prstGeom>
            <a:noFill/>
            <a:ln w="38100">
              <a:solidFill>
                <a:srgbClr val="FA63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0373" name="Text Box 18"/>
            <p:cNvSpPr txBox="1">
              <a:spLocks noChangeArrowheads="1"/>
            </p:cNvSpPr>
            <p:nvPr/>
          </p:nvSpPr>
          <p:spPr bwMode="auto">
            <a:xfrm>
              <a:off x="2615" y="3588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100374" name="Text Box 19"/>
            <p:cNvSpPr txBox="1">
              <a:spLocks noChangeArrowheads="1"/>
            </p:cNvSpPr>
            <p:nvPr/>
          </p:nvSpPr>
          <p:spPr bwMode="auto">
            <a:xfrm>
              <a:off x="1323" y="302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100375" name="Text Box 20"/>
            <p:cNvSpPr txBox="1">
              <a:spLocks noChangeArrowheads="1"/>
            </p:cNvSpPr>
            <p:nvPr/>
          </p:nvSpPr>
          <p:spPr bwMode="auto">
            <a:xfrm rot="-1354191">
              <a:off x="2381" y="2931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B Nazanin" pitchFamily="2" charset="-78"/>
                </a:rPr>
                <a:t>a+b</a:t>
              </a:r>
            </a:p>
          </p:txBody>
        </p:sp>
        <p:sp>
          <p:nvSpPr>
            <p:cNvPr id="100376" name="Text Box 21"/>
            <p:cNvSpPr txBox="1">
              <a:spLocks noChangeArrowheads="1"/>
            </p:cNvSpPr>
            <p:nvPr/>
          </p:nvSpPr>
          <p:spPr bwMode="auto">
            <a:xfrm>
              <a:off x="1821" y="3884"/>
              <a:ext cx="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2000">
                  <a:latin typeface="Times New Roman" pitchFamily="18" charset="0"/>
                  <a:cs typeface="B Nazanin" pitchFamily="2" charset="-78"/>
                </a:rPr>
                <a:t>مجموع دو بردار</a:t>
              </a:r>
              <a:endParaRPr lang="en-US" sz="2000">
                <a:latin typeface="Times New Roman" pitchFamily="18" charset="0"/>
                <a:cs typeface="B Nazanin" pitchFamily="2" charset="-78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0367" name="Rectangle 2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0368" name="Rectangle 2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1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1386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1387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411163" y="98425"/>
            <a:ext cx="82137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8. 1. 2 قضیه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فرض کنید                   سه بردار با مبدا </a:t>
            </a:r>
            <a:r>
              <a:rPr lang="en-US" sz="2000"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باشند. در این صورت</a:t>
            </a:r>
          </a:p>
          <a:p>
            <a:pPr>
              <a:lnSpc>
                <a:spcPct val="150000"/>
              </a:lnSpc>
            </a:pPr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یعنی عمل جمع برداری جا بجایی است. بنابراین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مجموع دو بردار مستقل از ترتیب آنها ست.</a:t>
            </a:r>
          </a:p>
          <a:p>
            <a:pPr>
              <a:lnSpc>
                <a:spcPct val="150000"/>
              </a:lnSpc>
            </a:pPr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               ، یعنی عمل جمع برداری شرکتپذیر 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 . بنابراین مجموع سه بردار مستقل از پرانتزگذاری است و لذا مجموع سه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بردار مذکور رابا                      نشان می دهیم.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20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854075"/>
            <a:ext cx="4206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692150"/>
            <a:ext cx="7397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836613"/>
            <a:ext cx="4016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0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909763"/>
            <a:ext cx="20193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149725"/>
            <a:ext cx="33988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5273675"/>
            <a:ext cx="1511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323850" y="333375"/>
            <a:ext cx="840581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      ، یعنی بردار       وجود دارد که با هر برداری جمع</a:t>
            </a: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شود ، حاصل خود آن بردار می شود.          </a:t>
            </a:r>
          </a:p>
          <a:p>
            <a:pPr>
              <a:lnSpc>
                <a:spcPct val="150000"/>
              </a:lnSpc>
              <a:buClr>
                <a:srgbClr val="FA6306"/>
              </a:buClr>
              <a:buSzPct val="115000"/>
              <a:buFont typeface="Wingdings" pitchFamily="2" charset="2"/>
              <a:buChar char="¯"/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  را بردار صفر می نامیم و با      نشان می دهیم.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ت)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بردار       وجودداردکه</a:t>
            </a: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   را قرینه         می نامیم و با          نشان می دهیم.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3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75" y="404813"/>
            <a:ext cx="15398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3375"/>
            <a:ext cx="4206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84313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8025" y="1557338"/>
            <a:ext cx="239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3141663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3716338"/>
            <a:ext cx="13604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4724400"/>
            <a:ext cx="4206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4797425"/>
            <a:ext cx="4206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4724400"/>
            <a:ext cx="762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2413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2414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1009650" y="11113"/>
            <a:ext cx="77581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9. 1. 2 تعریف (ضرب عدد در بردار)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به ازای عدد     و بردار        منظور از حاصلضرب     در       برداری چون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است به طوری است که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         . یعنی اندازه             برابر اندازه        است.</a:t>
            </a:r>
          </a:p>
          <a:p>
            <a:pPr>
              <a:lnSpc>
                <a:spcPct val="200000"/>
              </a:lnSpc>
            </a:pPr>
            <a:endParaRPr lang="fa-IR" sz="2400"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>
                <a:latin typeface="Times New Roman" pitchFamily="18" charset="0"/>
                <a:cs typeface="B Nazanin" pitchFamily="2" charset="-78"/>
              </a:rPr>
              <a:t>              هم جهت اند اگر        و در خلاف جهت هم هستند اگر </a:t>
            </a:r>
          </a:p>
          <a:p>
            <a:pPr>
              <a:lnSpc>
                <a:spcPct val="200000"/>
              </a:lnSpc>
            </a:pPr>
            <a:r>
              <a:rPr lang="fa-IR" sz="2400">
                <a:latin typeface="Times New Roman" pitchFamily="18" charset="0"/>
                <a:cs typeface="B Nazanin" pitchFamily="2" charset="-78"/>
              </a:rPr>
              <a:t>حاصلضرب     در      را با           نشان می دهیم. به این ترتیب داریم</a:t>
            </a:r>
            <a:endParaRPr lang="en-US" sz="240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01332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3414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100" y="1125538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414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125538"/>
            <a:ext cx="42068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52513"/>
            <a:ext cx="4397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492375"/>
            <a:ext cx="180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2263" y="2492375"/>
            <a:ext cx="4397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2675" y="2565400"/>
            <a:ext cx="5921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6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2565400"/>
            <a:ext cx="6429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076700"/>
            <a:ext cx="4206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6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3933825"/>
            <a:ext cx="619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6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221163"/>
            <a:ext cx="509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6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797425"/>
            <a:ext cx="4206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65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4797425"/>
            <a:ext cx="6000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66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95738" y="5734050"/>
            <a:ext cx="11811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-26988"/>
            <a:ext cx="9036050" cy="6858001"/>
            <a:chOff x="0" y="-17"/>
            <a:chExt cx="5692" cy="4320"/>
          </a:xfrm>
        </p:grpSpPr>
        <p:sp>
          <p:nvSpPr>
            <p:cNvPr id="103444" name="Rectangle 2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445" name="Rectangle 2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1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1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</TotalTime>
  <Words>26570</Words>
  <Application>Microsoft Office PowerPoint</Application>
  <PresentationFormat>On-screen Show (4:3)</PresentationFormat>
  <Paragraphs>4074</Paragraphs>
  <Slides>483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483</vt:i4>
      </vt:variant>
    </vt:vector>
  </HeadingPairs>
  <TitlesOfParts>
    <vt:vector size="484" baseType="lpstr">
      <vt:lpstr>Oriel</vt:lpstr>
      <vt:lpstr>Slide 1</vt:lpstr>
      <vt:lpstr>نــام درس:   رياضی عمومی (2)     </vt:lpstr>
      <vt:lpstr>کتاب حاضرشامل  5  فصل با عنا وين زيراست: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Slide 242</vt:lpstr>
      <vt:lpstr>Slide 243</vt:lpstr>
      <vt:lpstr>Slide 244</vt:lpstr>
      <vt:lpstr>Slide 245</vt:lpstr>
      <vt:lpstr>Slide 246</vt:lpstr>
      <vt:lpstr>Slide 247</vt:lpstr>
      <vt:lpstr>Slide 248</vt:lpstr>
      <vt:lpstr>Slide 249</vt:lpstr>
      <vt:lpstr>Slide 250</vt:lpstr>
      <vt:lpstr>Slide 251</vt:lpstr>
      <vt:lpstr>Slide 252</vt:lpstr>
      <vt:lpstr>Slide 253</vt:lpstr>
      <vt:lpstr>Slide 254</vt:lpstr>
      <vt:lpstr>Slide 255</vt:lpstr>
      <vt:lpstr>Slide 256</vt:lpstr>
      <vt:lpstr>Slide 257</vt:lpstr>
      <vt:lpstr>Slide 258</vt:lpstr>
      <vt:lpstr>Slide 259</vt:lpstr>
      <vt:lpstr>Slide 260</vt:lpstr>
      <vt:lpstr>Slide 261</vt:lpstr>
      <vt:lpstr>Slide 262</vt:lpstr>
      <vt:lpstr>Slide 263</vt:lpstr>
      <vt:lpstr>Slide 264</vt:lpstr>
      <vt:lpstr>Slide 265</vt:lpstr>
      <vt:lpstr>Slide 266</vt:lpstr>
      <vt:lpstr>Slide 267</vt:lpstr>
      <vt:lpstr>Slide 268</vt:lpstr>
      <vt:lpstr>Slide 269</vt:lpstr>
      <vt:lpstr>Slide 270</vt:lpstr>
      <vt:lpstr>Slide 271</vt:lpstr>
      <vt:lpstr>Slide 272</vt:lpstr>
      <vt:lpstr>Slide 273</vt:lpstr>
      <vt:lpstr>Slide 274</vt:lpstr>
      <vt:lpstr>Slide 275</vt:lpstr>
      <vt:lpstr>Slide 276</vt:lpstr>
      <vt:lpstr>Slide 277</vt:lpstr>
      <vt:lpstr>Slide 278</vt:lpstr>
      <vt:lpstr>Slide 279</vt:lpstr>
      <vt:lpstr>Slide 280</vt:lpstr>
      <vt:lpstr>Slide 281</vt:lpstr>
      <vt:lpstr>Slide 282</vt:lpstr>
      <vt:lpstr>Slide 283</vt:lpstr>
      <vt:lpstr>Slide 284</vt:lpstr>
      <vt:lpstr>Slide 285</vt:lpstr>
      <vt:lpstr>Slide 286</vt:lpstr>
      <vt:lpstr>Slide 287</vt:lpstr>
      <vt:lpstr>Slide 288</vt:lpstr>
      <vt:lpstr>Slide 289</vt:lpstr>
      <vt:lpstr>Slide 290</vt:lpstr>
      <vt:lpstr>Slide 291</vt:lpstr>
      <vt:lpstr>Slide 292</vt:lpstr>
      <vt:lpstr>Slide 293</vt:lpstr>
      <vt:lpstr>Slide 294</vt:lpstr>
      <vt:lpstr>Slide 295</vt:lpstr>
      <vt:lpstr>Slide 296</vt:lpstr>
      <vt:lpstr>Slide 297</vt:lpstr>
      <vt:lpstr>Slide 298</vt:lpstr>
      <vt:lpstr>Slide 299</vt:lpstr>
      <vt:lpstr>Slide 300</vt:lpstr>
      <vt:lpstr>Slide 301</vt:lpstr>
      <vt:lpstr>Slide 302</vt:lpstr>
      <vt:lpstr>Slide 303</vt:lpstr>
      <vt:lpstr>Slide 304</vt:lpstr>
      <vt:lpstr>Slide 305</vt:lpstr>
      <vt:lpstr>Slide 306</vt:lpstr>
      <vt:lpstr>Slide 307</vt:lpstr>
      <vt:lpstr>Slide 308</vt:lpstr>
      <vt:lpstr>Slide 309</vt:lpstr>
      <vt:lpstr>Slide 310</vt:lpstr>
      <vt:lpstr>Slide 311</vt:lpstr>
      <vt:lpstr>Slide 312</vt:lpstr>
      <vt:lpstr>Slide 313</vt:lpstr>
      <vt:lpstr>Slide 314</vt:lpstr>
      <vt:lpstr>Slide 315</vt:lpstr>
      <vt:lpstr>Slide 316</vt:lpstr>
      <vt:lpstr>Slide 317</vt:lpstr>
      <vt:lpstr>Slide 318</vt:lpstr>
      <vt:lpstr>Slide 319</vt:lpstr>
      <vt:lpstr>Slide 320</vt:lpstr>
      <vt:lpstr>Slide 321</vt:lpstr>
      <vt:lpstr>Slide 322</vt:lpstr>
      <vt:lpstr>Slide 323</vt:lpstr>
      <vt:lpstr>Slide 324</vt:lpstr>
      <vt:lpstr>Slide 325</vt:lpstr>
      <vt:lpstr>Slide 326</vt:lpstr>
      <vt:lpstr>Slide 327</vt:lpstr>
      <vt:lpstr>Slide 328</vt:lpstr>
      <vt:lpstr>Slide 329</vt:lpstr>
      <vt:lpstr>Slide 330</vt:lpstr>
      <vt:lpstr>Slide 331</vt:lpstr>
      <vt:lpstr>Slide 332</vt:lpstr>
      <vt:lpstr>Slide 333</vt:lpstr>
      <vt:lpstr>Slide 334</vt:lpstr>
      <vt:lpstr>Slide 335</vt:lpstr>
      <vt:lpstr>Slide 336</vt:lpstr>
      <vt:lpstr>Slide 337</vt:lpstr>
      <vt:lpstr>Slide 338</vt:lpstr>
      <vt:lpstr>Slide 339</vt:lpstr>
      <vt:lpstr>Slide 340</vt:lpstr>
      <vt:lpstr>Slide 341</vt:lpstr>
      <vt:lpstr>Slide 342</vt:lpstr>
      <vt:lpstr>Slide 343</vt:lpstr>
      <vt:lpstr>Slide 344</vt:lpstr>
      <vt:lpstr>Slide 345</vt:lpstr>
      <vt:lpstr>Slide 346</vt:lpstr>
      <vt:lpstr>Slide 347</vt:lpstr>
      <vt:lpstr>Slide 348</vt:lpstr>
      <vt:lpstr>Slide 349</vt:lpstr>
      <vt:lpstr>Slide 350</vt:lpstr>
      <vt:lpstr>Slide 351</vt:lpstr>
      <vt:lpstr>Slide 352</vt:lpstr>
      <vt:lpstr>Slide 353</vt:lpstr>
      <vt:lpstr>Slide 354</vt:lpstr>
      <vt:lpstr>Slide 355</vt:lpstr>
      <vt:lpstr>Slide 356</vt:lpstr>
      <vt:lpstr>Slide 357</vt:lpstr>
      <vt:lpstr>Slide 358</vt:lpstr>
      <vt:lpstr>Slide 359</vt:lpstr>
      <vt:lpstr>Slide 360</vt:lpstr>
      <vt:lpstr>Slide 361</vt:lpstr>
      <vt:lpstr>Slide 362</vt:lpstr>
      <vt:lpstr>Slide 363</vt:lpstr>
      <vt:lpstr>Slide 364</vt:lpstr>
      <vt:lpstr>Slide 365</vt:lpstr>
      <vt:lpstr>Slide 366</vt:lpstr>
      <vt:lpstr>Slide 367</vt:lpstr>
      <vt:lpstr>Slide 368</vt:lpstr>
      <vt:lpstr>Slide 369</vt:lpstr>
      <vt:lpstr>Slide 370</vt:lpstr>
      <vt:lpstr>Slide 371</vt:lpstr>
      <vt:lpstr>Slide 372</vt:lpstr>
      <vt:lpstr>Slide 373</vt:lpstr>
      <vt:lpstr>Slide 374</vt:lpstr>
      <vt:lpstr>Slide 375</vt:lpstr>
      <vt:lpstr>Slide 376</vt:lpstr>
      <vt:lpstr>Slide 377</vt:lpstr>
      <vt:lpstr>Slide 378</vt:lpstr>
      <vt:lpstr>Slide 379</vt:lpstr>
      <vt:lpstr>Slide 380</vt:lpstr>
      <vt:lpstr>Slide 381</vt:lpstr>
      <vt:lpstr>Slide 382</vt:lpstr>
      <vt:lpstr>Slide 383</vt:lpstr>
      <vt:lpstr>Slide 384</vt:lpstr>
      <vt:lpstr>Slide 385</vt:lpstr>
      <vt:lpstr>Slide 386</vt:lpstr>
      <vt:lpstr>Slide 387</vt:lpstr>
      <vt:lpstr>Slide 388</vt:lpstr>
      <vt:lpstr>Slide 389</vt:lpstr>
      <vt:lpstr>Slide 390</vt:lpstr>
      <vt:lpstr>Slide 391</vt:lpstr>
      <vt:lpstr>Slide 392</vt:lpstr>
      <vt:lpstr>Slide 393</vt:lpstr>
      <vt:lpstr>Slide 394</vt:lpstr>
      <vt:lpstr>Slide 395</vt:lpstr>
      <vt:lpstr>Slide 396</vt:lpstr>
      <vt:lpstr>Slide 397</vt:lpstr>
      <vt:lpstr>Slide 398</vt:lpstr>
      <vt:lpstr>Slide 399</vt:lpstr>
      <vt:lpstr>Slide 400</vt:lpstr>
      <vt:lpstr>Slide 401</vt:lpstr>
      <vt:lpstr>Slide 402</vt:lpstr>
      <vt:lpstr>Slide 403</vt:lpstr>
      <vt:lpstr>Slide 404</vt:lpstr>
      <vt:lpstr>Slide 405</vt:lpstr>
      <vt:lpstr>Slide 406</vt:lpstr>
      <vt:lpstr>Slide 407</vt:lpstr>
      <vt:lpstr>Slide 408</vt:lpstr>
      <vt:lpstr>Slide 409</vt:lpstr>
      <vt:lpstr>Slide 410</vt:lpstr>
      <vt:lpstr>Slide 411</vt:lpstr>
      <vt:lpstr>Slide 412</vt:lpstr>
      <vt:lpstr>Slide 413</vt:lpstr>
      <vt:lpstr>Slide 414</vt:lpstr>
      <vt:lpstr>Slide 415</vt:lpstr>
      <vt:lpstr>Slide 416</vt:lpstr>
      <vt:lpstr>Slide 417</vt:lpstr>
      <vt:lpstr>Slide 418</vt:lpstr>
      <vt:lpstr>Slide 419</vt:lpstr>
      <vt:lpstr>Slide 420</vt:lpstr>
      <vt:lpstr>Slide 421</vt:lpstr>
      <vt:lpstr>Slide 422</vt:lpstr>
      <vt:lpstr>Slide 423</vt:lpstr>
      <vt:lpstr>Slide 424</vt:lpstr>
      <vt:lpstr>Slide 425</vt:lpstr>
      <vt:lpstr>Slide 426</vt:lpstr>
      <vt:lpstr>Slide 427</vt:lpstr>
      <vt:lpstr>Slide 428</vt:lpstr>
      <vt:lpstr>Slide 429</vt:lpstr>
      <vt:lpstr>Slide 430</vt:lpstr>
      <vt:lpstr>Slide 431</vt:lpstr>
      <vt:lpstr>Slide 432</vt:lpstr>
      <vt:lpstr>Slide 433</vt:lpstr>
      <vt:lpstr>Slide 434</vt:lpstr>
      <vt:lpstr>Slide 435</vt:lpstr>
      <vt:lpstr>Slide 436</vt:lpstr>
      <vt:lpstr>Slide 437</vt:lpstr>
      <vt:lpstr>Slide 438</vt:lpstr>
      <vt:lpstr>Slide 439</vt:lpstr>
      <vt:lpstr>Slide 440</vt:lpstr>
      <vt:lpstr>Slide 441</vt:lpstr>
      <vt:lpstr>Slide 442</vt:lpstr>
      <vt:lpstr>Slide 443</vt:lpstr>
      <vt:lpstr>Slide 444</vt:lpstr>
      <vt:lpstr>Slide 445</vt:lpstr>
      <vt:lpstr>Slide 446</vt:lpstr>
      <vt:lpstr>Slide 447</vt:lpstr>
      <vt:lpstr>Slide 448</vt:lpstr>
      <vt:lpstr>Slide 449</vt:lpstr>
      <vt:lpstr>Slide 450</vt:lpstr>
      <vt:lpstr>Slide 451</vt:lpstr>
      <vt:lpstr>Slide 452</vt:lpstr>
      <vt:lpstr>Slide 453</vt:lpstr>
      <vt:lpstr>Slide 454</vt:lpstr>
      <vt:lpstr>Slide 455</vt:lpstr>
      <vt:lpstr>Slide 456</vt:lpstr>
      <vt:lpstr>Slide 457</vt:lpstr>
      <vt:lpstr>Slide 458</vt:lpstr>
      <vt:lpstr>Slide 459</vt:lpstr>
      <vt:lpstr>Slide 460</vt:lpstr>
      <vt:lpstr>Slide 461</vt:lpstr>
      <vt:lpstr>Slide 462</vt:lpstr>
      <vt:lpstr>Slide 463</vt:lpstr>
      <vt:lpstr>Slide 464</vt:lpstr>
      <vt:lpstr>Slide 465</vt:lpstr>
      <vt:lpstr>Slide 466</vt:lpstr>
      <vt:lpstr>Slide 467</vt:lpstr>
      <vt:lpstr>Slide 468</vt:lpstr>
      <vt:lpstr>Slide 469</vt:lpstr>
      <vt:lpstr>Slide 470</vt:lpstr>
      <vt:lpstr>Slide 471</vt:lpstr>
      <vt:lpstr>Slide 472</vt:lpstr>
      <vt:lpstr>Slide 473</vt:lpstr>
      <vt:lpstr>Slide 474</vt:lpstr>
      <vt:lpstr>Slide 475</vt:lpstr>
      <vt:lpstr>Slide 476</vt:lpstr>
      <vt:lpstr>Slide 477</vt:lpstr>
      <vt:lpstr>Slide 478</vt:lpstr>
      <vt:lpstr>Slide 479</vt:lpstr>
      <vt:lpstr>Slide 480</vt:lpstr>
      <vt:lpstr>Slide 481</vt:lpstr>
      <vt:lpstr>Slide 482</vt:lpstr>
      <vt:lpstr>Slide 483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 markazi</dc:creator>
  <cp:lastModifiedBy>laptop markazi</cp:lastModifiedBy>
  <cp:revision>1</cp:revision>
  <dcterms:created xsi:type="dcterms:W3CDTF">2013-03-24T10:10:33Z</dcterms:created>
  <dcterms:modified xsi:type="dcterms:W3CDTF">2013-03-24T10:15:23Z</dcterms:modified>
</cp:coreProperties>
</file>