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0"/>
  </p:notesMasterIdLst>
  <p:sldIdLst>
    <p:sldId id="256" r:id="rId2"/>
    <p:sldId id="257" r:id="rId3"/>
    <p:sldId id="258" r:id="rId4"/>
    <p:sldId id="259" r:id="rId5"/>
    <p:sldId id="260" r:id="rId6"/>
    <p:sldId id="266" r:id="rId7"/>
    <p:sldId id="262" r:id="rId8"/>
    <p:sldId id="263" r:id="rId9"/>
    <p:sldId id="264" r:id="rId10"/>
    <p:sldId id="265"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494"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590F7-1360-44FC-96C8-43BF25938B3F}" type="datetimeFigureOut">
              <a:rPr lang="en-US" smtClean="0"/>
              <a:pPr/>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8F5D5-1902-48D0-9CBC-18FFE129E1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475D2EFE-9FA9-4D04-A074-8B54DD7DB85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75D2EFE-9FA9-4D04-A074-8B54DD7DB85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75D2EFE-9FA9-4D04-A074-8B54DD7DB85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D5190E-2E0D-47D9-9AB9-7FA794DF2CD7}" type="datetimeFigureOut">
              <a:rPr lang="fa-IR" smtClean="0"/>
              <a:pPr/>
              <a:t>01/12/1435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475D2EFE-9FA9-4D04-A074-8B54DD7DB856}"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D5190E-2E0D-47D9-9AB9-7FA794DF2CD7}" type="datetimeFigureOut">
              <a:rPr lang="fa-IR" smtClean="0"/>
              <a:pPr/>
              <a:t>01/12/1435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5D2EFE-9FA9-4D04-A074-8B54DD7DB856}"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javascript:OpenMedia('51','500','50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iwk.blogfa.com/post-25.asp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8101042" cy="857255"/>
          </a:xfrm>
        </p:spPr>
        <p:txBody>
          <a:bodyPr/>
          <a:lstStyle/>
          <a:p>
            <a:r>
              <a:rPr lang="fa-IR" dirty="0" smtClean="0"/>
              <a:t>به نام خدا	</a:t>
            </a:r>
            <a:endParaRPr lang="fa-IR" dirty="0"/>
          </a:p>
        </p:txBody>
      </p:sp>
      <p:sp>
        <p:nvSpPr>
          <p:cNvPr id="3" name="Subtitle 2"/>
          <p:cNvSpPr>
            <a:spLocks noGrp="1"/>
          </p:cNvSpPr>
          <p:nvPr>
            <p:ph type="subTitle" idx="1"/>
          </p:nvPr>
        </p:nvSpPr>
        <p:spPr>
          <a:xfrm>
            <a:off x="214282" y="1000108"/>
            <a:ext cx="8572560" cy="5429288"/>
          </a:xfrm>
        </p:spPr>
        <p:txBody>
          <a:bodyPr>
            <a:noAutofit/>
          </a:bodyPr>
          <a:lstStyle/>
          <a:p>
            <a:pPr algn="r"/>
            <a:r>
              <a:rPr lang="fa-IR" sz="3600" dirty="0" smtClean="0"/>
              <a:t>موضوع تحقیق :روشهای جوشکاری ماشین آلات نیمه سنگین </a:t>
            </a:r>
          </a:p>
          <a:p>
            <a:pPr algn="r"/>
            <a:endParaRPr lang="fa-IR" sz="3600" dirty="0" smtClean="0"/>
          </a:p>
          <a:p>
            <a:pPr algn="r"/>
            <a:r>
              <a:rPr lang="fa-IR" sz="3600" dirty="0" smtClean="0"/>
              <a:t>تهیه کننده </a:t>
            </a:r>
            <a:r>
              <a:rPr lang="fa-IR" sz="3600" dirty="0" smtClean="0"/>
              <a:t>:</a:t>
            </a:r>
            <a:r>
              <a:rPr lang="fa-IR" sz="3600" dirty="0" smtClean="0"/>
              <a:t>مرتضی عبداللهی</a:t>
            </a:r>
            <a:endParaRPr lang="fa-IR" sz="3600" dirty="0" smtClean="0"/>
          </a:p>
          <a:p>
            <a:pPr algn="r"/>
            <a:endParaRPr lang="fa-IR" sz="3600" dirty="0" smtClean="0"/>
          </a:p>
          <a:p>
            <a:pPr algn="r"/>
            <a:r>
              <a:rPr lang="fa-IR" sz="3600" smtClean="0"/>
              <a:t> </a:t>
            </a:r>
            <a:endParaRPr lang="fa-IR" sz="3600" dirty="0" smtClean="0"/>
          </a:p>
          <a:p>
            <a:pPr algn="r"/>
            <a:r>
              <a:rPr lang="fa-IR" sz="3600" dirty="0" smtClean="0"/>
              <a:t>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1" y="428604"/>
          <a:ext cx="8643998" cy="6215084"/>
        </p:xfrm>
        <a:graphic>
          <a:graphicData uri="http://schemas.openxmlformats.org/drawingml/2006/table">
            <a:tbl>
              <a:tblPr/>
              <a:tblGrid>
                <a:gridCol w="2357453"/>
                <a:gridCol w="2200290"/>
                <a:gridCol w="2043127"/>
                <a:gridCol w="1061407"/>
                <a:gridCol w="762073"/>
                <a:gridCol w="219648"/>
              </a:tblGrid>
              <a:tr h="659500">
                <a:tc gridSpan="4">
                  <a:txBody>
                    <a:bodyPr/>
                    <a:lstStyle/>
                    <a:p>
                      <a:pPr algn="ctr">
                        <a:lnSpc>
                          <a:spcPct val="115000"/>
                        </a:lnSpc>
                        <a:spcAft>
                          <a:spcPts val="0"/>
                        </a:spcAft>
                      </a:pPr>
                      <a:endParaRPr lang="en-US" sz="1200" dirty="0">
                        <a:latin typeface="Calibri"/>
                        <a:ea typeface="Calibri"/>
                        <a:cs typeface="Arial"/>
                      </a:endParaRPr>
                    </a:p>
                    <a:p>
                      <a:pPr algn="ctr">
                        <a:lnSpc>
                          <a:spcPct val="115000"/>
                        </a:lnSpc>
                        <a:spcAft>
                          <a:spcPts val="0"/>
                        </a:spcAft>
                      </a:pPr>
                      <a:r>
                        <a:rPr lang="fa-IR" sz="1200" b="1" dirty="0">
                          <a:latin typeface="Calibri"/>
                          <a:ea typeface="Calibri"/>
                          <a:cs typeface="Arial"/>
                        </a:rPr>
                        <a:t>دستورالعمل کار</a:t>
                      </a:r>
                      <a:endParaRPr lang="en-US" sz="1200" dirty="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a:lnSpc>
                          <a:spcPct val="115000"/>
                        </a:lnSpc>
                        <a:spcAft>
                          <a:spcPts val="0"/>
                        </a:spcAft>
                      </a:pPr>
                      <a:endParaRPr lang="en-US" sz="1200">
                        <a:latin typeface="Calibri"/>
                        <a:ea typeface="Calibri"/>
                        <a:cs typeface="Arial"/>
                      </a:endParaRPr>
                    </a:p>
                    <a:p>
                      <a:pPr algn="ctr">
                        <a:lnSpc>
                          <a:spcPct val="115000"/>
                        </a:lnSpc>
                        <a:spcAft>
                          <a:spcPts val="0"/>
                        </a:spcAft>
                      </a:pPr>
                      <a:r>
                        <a:rPr lang="en-US" sz="1200" b="1">
                          <a:latin typeface="Calibri"/>
                          <a:ea typeface="Calibri"/>
                          <a:cs typeface="Arial"/>
                        </a:rPr>
                        <a:t>CARIZAN KHODRO </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279584">
                <a:tc>
                  <a:txBody>
                    <a:bodyPr/>
                    <a:lstStyle/>
                    <a:p>
                      <a:pPr algn="ctr">
                        <a:lnSpc>
                          <a:spcPct val="115000"/>
                        </a:lnSpc>
                        <a:spcAft>
                          <a:spcPts val="0"/>
                        </a:spcAft>
                      </a:pPr>
                      <a:r>
                        <a:rPr lang="ar-SA" sz="1200" b="1">
                          <a:latin typeface="Calibri"/>
                          <a:ea typeface="Calibri"/>
                          <a:cs typeface="Arial"/>
                        </a:rPr>
                        <a:t>نکات کاری</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200" b="1">
                          <a:latin typeface="Calibri"/>
                          <a:ea typeface="Calibri"/>
                          <a:cs typeface="Arial"/>
                        </a:rPr>
                        <a:t>ابزار/ مواد</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200" b="1">
                          <a:latin typeface="Calibri"/>
                          <a:ea typeface="Calibri"/>
                          <a:cs typeface="Arial"/>
                        </a:rPr>
                        <a:t>مراحل عملیات</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200" b="1" dirty="0">
                          <a:latin typeface="Calibri"/>
                          <a:ea typeface="Calibri"/>
                          <a:cs typeface="Arial"/>
                        </a:rPr>
                        <a:t>ردیف</a:t>
                      </a:r>
                      <a:endParaRPr lang="en-US" sz="1200" dirty="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rtl="1"/>
                      <a:endParaRPr lang="fa-IR" sz="1200"/>
                    </a:p>
                  </a:txBody>
                  <a:tcPr marL="36370" marR="36370" marT="18185" marB="18185">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r h="1319000">
                <a:tc>
                  <a:txBody>
                    <a:bodyPr/>
                    <a:lstStyle/>
                    <a:p>
                      <a:pPr algn="ctr" rtl="1">
                        <a:lnSpc>
                          <a:spcPct val="115000"/>
                        </a:lnSpc>
                        <a:spcAft>
                          <a:spcPts val="0"/>
                        </a:spcAft>
                      </a:pPr>
                      <a:endParaRPr lang="fa-IR" sz="1200" dirty="0">
                        <a:latin typeface="Calibri"/>
                        <a:ea typeface="Calibri"/>
                        <a:cs typeface="Arial"/>
                      </a:endParaRPr>
                    </a:p>
                    <a:p>
                      <a:pPr algn="ctr">
                        <a:lnSpc>
                          <a:spcPct val="115000"/>
                        </a:lnSpc>
                        <a:spcAft>
                          <a:spcPts val="0"/>
                        </a:spcAft>
                      </a:pPr>
                      <a:r>
                        <a:rPr lang="fa-IR" sz="1200" dirty="0">
                          <a:latin typeface="Calibri"/>
                          <a:ea typeface="Calibri"/>
                          <a:cs typeface="Arial"/>
                        </a:rPr>
                        <a:t>سقف وسینی جلو و ابرویی را بر رو ی استند گذاشته </a:t>
                      </a: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سپس با ابزار آنهارا در صورتی که قری داشته باشند </a:t>
                      </a: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صافکاری می کنیم </a:t>
                      </a:r>
                      <a:endParaRPr lang="en-US" sz="1200" dirty="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سوهان و قالب تنه</a:t>
                      </a:r>
                      <a:endParaRPr lang="en-US" sz="1200" dirty="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Calibri"/>
                        <a:ea typeface="Calibri"/>
                        <a:cs typeface="B Nazanin"/>
                      </a:endParaRPr>
                    </a:p>
                    <a:p>
                      <a:pPr algn="ctr">
                        <a:lnSpc>
                          <a:spcPct val="115000"/>
                        </a:lnSpc>
                        <a:spcAft>
                          <a:spcPts val="0"/>
                        </a:spcAft>
                      </a:pPr>
                      <a:r>
                        <a:rPr lang="fa-IR" sz="1200">
                          <a:latin typeface="Calibri"/>
                          <a:ea typeface="Calibri"/>
                          <a:cs typeface="B Nazanin"/>
                        </a:rPr>
                        <a:t>صافکاری سقف و سینی جلو و ابرویی</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endParaRPr lang="ar-SA" sz="1200" dirty="0">
                        <a:latin typeface="Calibri"/>
                        <a:ea typeface="Calibri"/>
                        <a:cs typeface="Arial"/>
                      </a:endParaRPr>
                    </a:p>
                    <a:p>
                      <a:pPr algn="ctr">
                        <a:lnSpc>
                          <a:spcPct val="115000"/>
                        </a:lnSpc>
                        <a:spcAft>
                          <a:spcPts val="0"/>
                        </a:spcAft>
                      </a:pPr>
                      <a:r>
                        <a:rPr lang="en-US" sz="1200" dirty="0">
                          <a:latin typeface="Calibri"/>
                          <a:ea typeface="Calibri"/>
                          <a:cs typeface="Arial"/>
                        </a:rPr>
                        <a:t>1</a:t>
                      </a: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rtl="1"/>
                      <a:endParaRPr lang="fa-IR" sz="1200"/>
                    </a:p>
                  </a:txBody>
                  <a:tcPr marL="36370" marR="36370" marT="18185" marB="18185">
                    <a:lnL w="12700" cap="flat" cmpd="sng" algn="ctr">
                      <a:solidFill>
                        <a:srgbClr val="000000"/>
                      </a:solidFill>
                      <a:prstDash val="solid"/>
                      <a:round/>
                      <a:headEnd type="none" w="med" len="med"/>
                      <a:tailEnd type="none" w="med" len="med"/>
                    </a:lnL>
                  </a:tcPr>
                </a:tc>
              </a:tr>
              <a:tr h="1319000">
                <a:tc>
                  <a:txBody>
                    <a:bodyPr/>
                    <a:lstStyle/>
                    <a:p>
                      <a:pPr algn="ctr" rtl="1">
                        <a:lnSpc>
                          <a:spcPct val="115000"/>
                        </a:lnSpc>
                        <a:spcAft>
                          <a:spcPts val="0"/>
                        </a:spcAft>
                      </a:pPr>
                      <a:endParaRPr lang="fa-IR" sz="1200">
                        <a:latin typeface="Calibri"/>
                        <a:ea typeface="Calibri"/>
                        <a:cs typeface="Arial"/>
                      </a:endParaRPr>
                    </a:p>
                    <a:p>
                      <a:pPr algn="ctr">
                        <a:lnSpc>
                          <a:spcPct val="115000"/>
                        </a:lnSpc>
                        <a:spcAft>
                          <a:spcPts val="0"/>
                        </a:spcAft>
                      </a:pPr>
                      <a:r>
                        <a:rPr lang="fa-IR" sz="1200">
                          <a:latin typeface="Calibri"/>
                          <a:ea typeface="Calibri"/>
                          <a:cs typeface="Arial"/>
                        </a:rPr>
                        <a:t>کلاف چپ و راست را بر روی استند میگذاریم و در</a:t>
                      </a:r>
                      <a:endParaRPr lang="en-US" sz="1200">
                        <a:latin typeface="Calibri"/>
                        <a:ea typeface="Calibri"/>
                        <a:cs typeface="Arial"/>
                      </a:endParaRPr>
                    </a:p>
                    <a:p>
                      <a:pPr algn="ctr">
                        <a:lnSpc>
                          <a:spcPct val="115000"/>
                        </a:lnSpc>
                        <a:spcAft>
                          <a:spcPts val="0"/>
                        </a:spcAft>
                        <a:tabLst>
                          <a:tab pos="542925" algn="l"/>
                          <a:tab pos="2483485" algn="r"/>
                        </a:tabLst>
                      </a:pPr>
                      <a:r>
                        <a:rPr lang="fa-IR" sz="1200">
                          <a:latin typeface="Calibri"/>
                          <a:ea typeface="Calibri"/>
                          <a:cs typeface="Arial"/>
                        </a:rPr>
                        <a:t>صافکاری	  صورتی که قری داشته باشند. عملیات</a:t>
                      </a:r>
                      <a:endParaRPr lang="en-US" sz="1200">
                        <a:latin typeface="Calibri"/>
                        <a:ea typeface="Calibri"/>
                        <a:cs typeface="Arial"/>
                      </a:endParaRPr>
                    </a:p>
                    <a:p>
                      <a:pPr algn="ctr">
                        <a:lnSpc>
                          <a:spcPct val="115000"/>
                        </a:lnSpc>
                        <a:spcAft>
                          <a:spcPts val="0"/>
                        </a:spcAft>
                      </a:pPr>
                      <a:r>
                        <a:rPr lang="fa-IR" sz="1200">
                          <a:latin typeface="Calibri"/>
                          <a:ea typeface="Calibri"/>
                          <a:cs typeface="Arial"/>
                        </a:rPr>
                        <a:t>بر روی آنها انجام می دهیم</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Calibri"/>
                        <a:ea typeface="Calibri"/>
                        <a:cs typeface="Arial"/>
                      </a:endParaRPr>
                    </a:p>
                    <a:p>
                      <a:pPr algn="ctr">
                        <a:lnSpc>
                          <a:spcPct val="115000"/>
                        </a:lnSpc>
                        <a:spcAft>
                          <a:spcPts val="0"/>
                        </a:spcAft>
                      </a:pPr>
                      <a:r>
                        <a:rPr lang="fa-IR" sz="1200">
                          <a:latin typeface="Calibri"/>
                          <a:ea typeface="Calibri"/>
                          <a:cs typeface="Arial"/>
                        </a:rPr>
                        <a:t>سوهان و قالب تنه</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200">
                        <a:latin typeface="Calibri"/>
                        <a:ea typeface="Calibri"/>
                        <a:cs typeface="B Nazanin"/>
                      </a:endParaRPr>
                    </a:p>
                    <a:p>
                      <a:pPr algn="ctr">
                        <a:lnSpc>
                          <a:spcPct val="115000"/>
                        </a:lnSpc>
                        <a:spcAft>
                          <a:spcPts val="0"/>
                        </a:spcAft>
                      </a:pPr>
                      <a:r>
                        <a:rPr lang="fa-IR" sz="1200">
                          <a:latin typeface="Calibri"/>
                          <a:ea typeface="Calibri"/>
                          <a:cs typeface="B Nazanin"/>
                        </a:rPr>
                        <a:t>صافکاری کلاف چپ و راست</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endParaRPr lang="ar-SA" sz="1200">
                        <a:latin typeface="Calibri"/>
                        <a:ea typeface="Calibri"/>
                        <a:cs typeface="Arial"/>
                      </a:endParaRPr>
                    </a:p>
                    <a:p>
                      <a:pPr algn="ctr">
                        <a:lnSpc>
                          <a:spcPct val="115000"/>
                        </a:lnSpc>
                        <a:spcAft>
                          <a:spcPts val="0"/>
                        </a:spcAft>
                      </a:pPr>
                      <a:r>
                        <a:rPr lang="en-US" sz="1200">
                          <a:latin typeface="Calibri"/>
                          <a:ea typeface="Calibri"/>
                          <a:cs typeface="Arial"/>
                        </a:rPr>
                        <a:t>2</a:t>
                      </a: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rtl="1"/>
                      <a:endParaRPr lang="fa-IR" sz="1200"/>
                    </a:p>
                  </a:txBody>
                  <a:tcPr marL="36370" marR="36370" marT="18185" marB="18185">
                    <a:lnL w="12700" cap="flat" cmpd="sng" algn="ctr">
                      <a:solidFill>
                        <a:srgbClr val="000000"/>
                      </a:solidFill>
                      <a:prstDash val="solid"/>
                      <a:round/>
                      <a:headEnd type="none" w="med" len="med"/>
                      <a:tailEnd type="none" w="med" len="med"/>
                    </a:lnL>
                  </a:tcPr>
                </a:tc>
              </a:tr>
              <a:tr h="1319000">
                <a:tc>
                  <a:txBody>
                    <a:bodyPr/>
                    <a:lstStyle/>
                    <a:p>
                      <a:pPr algn="ctr" rtl="1">
                        <a:lnSpc>
                          <a:spcPct val="115000"/>
                        </a:lnSpc>
                        <a:spcAft>
                          <a:spcPts val="0"/>
                        </a:spcAft>
                      </a:pPr>
                      <a:endParaRPr lang="fa-IR" sz="1200" dirty="0">
                        <a:latin typeface="Calibri"/>
                        <a:ea typeface="Calibri"/>
                        <a:cs typeface="Arial"/>
                      </a:endParaRPr>
                    </a:p>
                    <a:p>
                      <a:pPr algn="ctr">
                        <a:lnSpc>
                          <a:spcPct val="115000"/>
                        </a:lnSpc>
                        <a:spcAft>
                          <a:spcPts val="0"/>
                        </a:spcAft>
                      </a:pPr>
                      <a:r>
                        <a:rPr lang="fa-IR" sz="1200" dirty="0">
                          <a:latin typeface="Calibri"/>
                          <a:ea typeface="Calibri"/>
                          <a:cs typeface="Arial"/>
                        </a:rPr>
                        <a:t>سینی پشت و لپی ها را بر روی استند میگذاریم</a:t>
                      </a: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در صورتی که ناصافی و قری داشته باشند عملیات</a:t>
                      </a: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صافکاری را بر روی آنها انجام می دهیم</a:t>
                      </a:r>
                      <a:endParaRPr lang="en-US" sz="1200" dirty="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Calibri"/>
                        <a:ea typeface="Calibri"/>
                        <a:cs typeface="Arial"/>
                      </a:endParaRPr>
                    </a:p>
                    <a:p>
                      <a:pPr algn="ctr">
                        <a:lnSpc>
                          <a:spcPct val="115000"/>
                        </a:lnSpc>
                        <a:spcAft>
                          <a:spcPts val="0"/>
                        </a:spcAft>
                      </a:pPr>
                      <a:r>
                        <a:rPr lang="fa-IR" sz="1200">
                          <a:latin typeface="Calibri"/>
                          <a:ea typeface="Calibri"/>
                          <a:cs typeface="Arial"/>
                        </a:rPr>
                        <a:t>سوهان و قالب تنه</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1200">
                          <a:latin typeface="Calibri"/>
                          <a:ea typeface="Calibri"/>
                          <a:cs typeface="B Nazanin"/>
                        </a:rPr>
                        <a:t>صافکاری سینی پشت ولپی ها</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endParaRPr lang="ar-SA" sz="1200">
                        <a:latin typeface="Calibri"/>
                        <a:ea typeface="Calibri"/>
                        <a:cs typeface="Arial"/>
                      </a:endParaRPr>
                    </a:p>
                    <a:p>
                      <a:pPr algn="ctr">
                        <a:lnSpc>
                          <a:spcPct val="115000"/>
                        </a:lnSpc>
                        <a:spcAft>
                          <a:spcPts val="0"/>
                        </a:spcAft>
                      </a:pPr>
                      <a:r>
                        <a:rPr lang="en-US" sz="1200">
                          <a:latin typeface="Calibri"/>
                          <a:ea typeface="Calibri"/>
                          <a:cs typeface="Arial"/>
                        </a:rPr>
                        <a:t>3</a:t>
                      </a: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rtl="1"/>
                      <a:endParaRPr lang="fa-IR" sz="1200"/>
                    </a:p>
                  </a:txBody>
                  <a:tcPr marL="36370" marR="36370" marT="18185" marB="18185">
                    <a:lnL w="12700" cap="flat" cmpd="sng" algn="ctr">
                      <a:solidFill>
                        <a:srgbClr val="000000"/>
                      </a:solidFill>
                      <a:prstDash val="solid"/>
                      <a:round/>
                      <a:headEnd type="none" w="med" len="med"/>
                      <a:tailEnd type="none" w="med" len="med"/>
                    </a:lnL>
                  </a:tcPr>
                </a:tc>
              </a:tr>
              <a:tr h="1319000">
                <a:tc>
                  <a:txBody>
                    <a:bodyPr/>
                    <a:lstStyle/>
                    <a:p>
                      <a:pPr algn="ctr">
                        <a:lnSpc>
                          <a:spcPct val="115000"/>
                        </a:lnSpc>
                        <a:spcAft>
                          <a:spcPts val="0"/>
                        </a:spcAft>
                      </a:pPr>
                      <a:r>
                        <a:rPr lang="fa-IR" sz="1200" dirty="0">
                          <a:latin typeface="Calibri"/>
                          <a:ea typeface="Calibri"/>
                          <a:cs typeface="Arial"/>
                        </a:rPr>
                        <a:t>درب ها را بر روی استند میگذاریم در صورتی که</a:t>
                      </a: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ناصافی و قری داشته باشند</a:t>
                      </a:r>
                      <a:endParaRPr lang="en-US" sz="1200" dirty="0">
                        <a:latin typeface="Calibri"/>
                        <a:ea typeface="Calibri"/>
                        <a:cs typeface="Arial"/>
                      </a:endParaRPr>
                    </a:p>
                    <a:p>
                      <a:pPr algn="ctr">
                        <a:lnSpc>
                          <a:spcPct val="115000"/>
                        </a:lnSpc>
                        <a:spcAft>
                          <a:spcPts val="0"/>
                        </a:spcAft>
                      </a:pPr>
                      <a:r>
                        <a:rPr lang="fa-IR" sz="1200" dirty="0">
                          <a:latin typeface="Calibri"/>
                          <a:ea typeface="Calibri"/>
                          <a:cs typeface="Arial"/>
                        </a:rPr>
                        <a:t>و عملیات صافکاری را بر روی آنها انجام می دهیم</a:t>
                      </a:r>
                      <a:endParaRPr lang="en-US" sz="1200" dirty="0">
                        <a:latin typeface="Calibri"/>
                        <a:ea typeface="Calibri"/>
                        <a:cs typeface="Arial"/>
                      </a:endParaRPr>
                    </a:p>
                    <a:p>
                      <a:pPr algn="l">
                        <a:lnSpc>
                          <a:spcPct val="115000"/>
                        </a:lnSpc>
                        <a:spcAft>
                          <a:spcPts val="0"/>
                        </a:spcAft>
                        <a:tabLst>
                          <a:tab pos="1924050" algn="l"/>
                        </a:tabLst>
                      </a:pPr>
                      <a:r>
                        <a:rPr lang="en-US" sz="1200" dirty="0">
                          <a:latin typeface="Calibri"/>
                          <a:ea typeface="Calibri"/>
                          <a:cs typeface="Arial"/>
                        </a:rPr>
                        <a:t>	</a:t>
                      </a: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Calibri"/>
                        <a:ea typeface="Calibri"/>
                        <a:cs typeface="Arial"/>
                      </a:endParaRPr>
                    </a:p>
                    <a:p>
                      <a:pPr algn="ctr">
                        <a:lnSpc>
                          <a:spcPct val="115000"/>
                        </a:lnSpc>
                        <a:spcAft>
                          <a:spcPts val="0"/>
                        </a:spcAft>
                      </a:pPr>
                      <a:r>
                        <a:rPr lang="fa-IR" sz="1200">
                          <a:latin typeface="Calibri"/>
                          <a:ea typeface="Calibri"/>
                          <a:cs typeface="Arial"/>
                        </a:rPr>
                        <a:t>سوهان و قالب تنه</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a:latin typeface="Calibri"/>
                        <a:ea typeface="Calibri"/>
                        <a:cs typeface="B Nazanin"/>
                      </a:endParaRPr>
                    </a:p>
                    <a:p>
                      <a:pPr algn="ctr">
                        <a:lnSpc>
                          <a:spcPct val="115000"/>
                        </a:lnSpc>
                        <a:spcAft>
                          <a:spcPts val="0"/>
                        </a:spcAft>
                      </a:pPr>
                      <a:r>
                        <a:rPr lang="fa-IR" sz="1200">
                          <a:latin typeface="Calibri"/>
                          <a:ea typeface="Calibri"/>
                          <a:cs typeface="B Nazanin"/>
                        </a:rPr>
                        <a:t>صافکاری و آماده سازی درب ها</a:t>
                      </a:r>
                      <a:endParaRPr lang="en-US" sz="1200">
                        <a:latin typeface="Calibri"/>
                        <a:ea typeface="Calibri"/>
                        <a:cs typeface="Arial"/>
                      </a:endParaRP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200">
                          <a:latin typeface="Calibri"/>
                          <a:ea typeface="Calibri"/>
                          <a:cs typeface="Arial"/>
                        </a:rPr>
                        <a:t>4</a:t>
                      </a:r>
                    </a:p>
                  </a:txBody>
                  <a:tcPr marL="27277" marR="27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rtl="1"/>
                      <a:endParaRPr lang="fa-IR" sz="1200" dirty="0"/>
                    </a:p>
                  </a:txBody>
                  <a:tcPr marL="36370" marR="36370" marT="18185" marB="18185">
                    <a:lnL w="12700" cap="flat" cmpd="sng" algn="ctr">
                      <a:solidFill>
                        <a:srgbClr val="000000"/>
                      </a:solidFill>
                      <a:prstDash val="solid"/>
                      <a:round/>
                      <a:headEnd type="none" w="med" len="med"/>
                      <a:tailEnd type="none" w="med" len="med"/>
                    </a:lnL>
                  </a:tcPr>
                </a:tc>
              </a:tr>
            </a:tbl>
          </a:graphicData>
        </a:graphic>
      </p:graphicFrame>
      <p:pic>
        <p:nvPicPr>
          <p:cNvPr id="20481" name="Picture 1"/>
          <p:cNvPicPr>
            <a:picLocks noChangeAspect="1" noChangeArrowheads="1"/>
          </p:cNvPicPr>
          <p:nvPr/>
        </p:nvPicPr>
        <p:blipFill>
          <a:blip r:embed="rId2" cstate="print"/>
          <a:srcRect/>
          <a:stretch>
            <a:fillRect/>
          </a:stretch>
        </p:blipFill>
        <p:spPr bwMode="auto">
          <a:xfrm>
            <a:off x="0" y="0"/>
            <a:ext cx="1390650" cy="257175"/>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arizan khodro\Desktop\PIC\72.jpg"/>
          <p:cNvPicPr/>
          <p:nvPr/>
        </p:nvPicPr>
        <p:blipFill>
          <a:blip r:embed="rId2" cstate="print"/>
          <a:srcRect/>
          <a:stretch>
            <a:fillRect/>
          </a:stretch>
        </p:blipFill>
        <p:spPr bwMode="auto">
          <a:xfrm>
            <a:off x="142844" y="285728"/>
            <a:ext cx="4429156" cy="6215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C:\Documents and Settings\carizan khodro\Desktop\PIC\71.jpg"/>
          <p:cNvPicPr/>
          <p:nvPr/>
        </p:nvPicPr>
        <p:blipFill>
          <a:blip r:embed="rId3" cstate="print"/>
          <a:srcRect/>
          <a:stretch>
            <a:fillRect/>
          </a:stretch>
        </p:blipFill>
        <p:spPr bwMode="auto">
          <a:xfrm>
            <a:off x="4714876" y="285728"/>
            <a:ext cx="4071966" cy="6215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arizan khodro\Desktop\PIC\74.jpg"/>
          <p:cNvPicPr/>
          <p:nvPr/>
        </p:nvPicPr>
        <p:blipFill>
          <a:blip r:embed="rId2" cstate="print"/>
          <a:srcRect/>
          <a:stretch>
            <a:fillRect/>
          </a:stretch>
        </p:blipFill>
        <p:spPr bwMode="auto">
          <a:xfrm>
            <a:off x="357158" y="428604"/>
            <a:ext cx="4429156" cy="6215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C:\Documents and Settings\carizan khodro\Desktop\PIC\73.jpg"/>
          <p:cNvPicPr/>
          <p:nvPr/>
        </p:nvPicPr>
        <p:blipFill>
          <a:blip r:embed="rId3" cstate="print"/>
          <a:srcRect/>
          <a:stretch>
            <a:fillRect/>
          </a:stretch>
        </p:blipFill>
        <p:spPr bwMode="auto">
          <a:xfrm>
            <a:off x="4857752" y="428604"/>
            <a:ext cx="3929090" cy="6215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arizan khodro\Desktop\PIC\76.jpg"/>
          <p:cNvPicPr/>
          <p:nvPr/>
        </p:nvPicPr>
        <p:blipFill>
          <a:blip r:embed="rId2" cstate="print"/>
          <a:srcRect/>
          <a:stretch>
            <a:fillRect/>
          </a:stretch>
        </p:blipFill>
        <p:spPr bwMode="auto">
          <a:xfrm>
            <a:off x="4714876" y="0"/>
            <a:ext cx="4143404" cy="6572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descr="C:\Documents and Settings\carizan khodro\Desktop\PIC\75.jpg"/>
          <p:cNvPicPr/>
          <p:nvPr/>
        </p:nvPicPr>
        <p:blipFill>
          <a:blip r:embed="rId3" cstate="print"/>
          <a:srcRect/>
          <a:stretch>
            <a:fillRect/>
          </a:stretch>
        </p:blipFill>
        <p:spPr bwMode="auto">
          <a:xfrm>
            <a:off x="0" y="0"/>
            <a:ext cx="4500562" cy="61436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40" y="428604"/>
          <a:ext cx="7079096" cy="5953282"/>
        </p:xfrm>
        <a:graphic>
          <a:graphicData uri="http://schemas.openxmlformats.org/drawingml/2006/table">
            <a:tbl>
              <a:tblPr/>
              <a:tblGrid>
                <a:gridCol w="227973"/>
                <a:gridCol w="1521534"/>
                <a:gridCol w="1163526"/>
                <a:gridCol w="358008"/>
                <a:gridCol w="805518"/>
                <a:gridCol w="730730"/>
                <a:gridCol w="329312"/>
                <a:gridCol w="284810"/>
                <a:gridCol w="329312"/>
                <a:gridCol w="329312"/>
                <a:gridCol w="164656"/>
                <a:gridCol w="834405"/>
              </a:tblGrid>
              <a:tr h="172129">
                <a:tc gridSpan="2">
                  <a:txBody>
                    <a:bodyPr/>
                    <a:lstStyle/>
                    <a:p>
                      <a:pPr algn="ctr">
                        <a:lnSpc>
                          <a:spcPct val="115000"/>
                        </a:lnSpc>
                        <a:spcAft>
                          <a:spcPts val="0"/>
                        </a:spcAft>
                      </a:pPr>
                      <a:r>
                        <a:rPr lang="fa-IR" sz="1400" b="1">
                          <a:latin typeface="Calibri"/>
                          <a:ea typeface="Calibri"/>
                          <a:cs typeface="Arial"/>
                        </a:rPr>
                        <a:t>صفحه1 از1</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rowSpan="2" gridSpan="2">
                  <a:txBody>
                    <a:bodyPr/>
                    <a:lstStyle/>
                    <a:p>
                      <a:pPr algn="ctr">
                        <a:lnSpc>
                          <a:spcPct val="115000"/>
                        </a:lnSpc>
                        <a:spcAft>
                          <a:spcPts val="0"/>
                        </a:spcAft>
                      </a:pPr>
                      <a:r>
                        <a:rPr lang="fa-IR" sz="1400" b="1">
                          <a:latin typeface="Calibri"/>
                          <a:ea typeface="Calibri"/>
                          <a:cs typeface="Arial"/>
                        </a:rPr>
                        <a:t>دستورالعمل کار</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gridSpan="8">
                  <a:txBody>
                    <a:bodyPr/>
                    <a:lstStyle/>
                    <a:p>
                      <a:pPr algn="ctr">
                        <a:lnSpc>
                          <a:spcPct val="115000"/>
                        </a:lnSpc>
                        <a:spcAft>
                          <a:spcPts val="0"/>
                        </a:spcAft>
                      </a:pPr>
                      <a:endParaRPr lang="en-US" sz="1400">
                        <a:latin typeface="Calibri"/>
                        <a:ea typeface="Calibri"/>
                        <a:cs typeface="Arial"/>
                      </a:endParaRPr>
                    </a:p>
                    <a:p>
                      <a:pPr algn="ctr">
                        <a:lnSpc>
                          <a:spcPct val="115000"/>
                        </a:lnSpc>
                        <a:spcAft>
                          <a:spcPts val="0"/>
                        </a:spcAft>
                      </a:pPr>
                      <a:r>
                        <a:rPr lang="en-US" sz="1400" b="1">
                          <a:latin typeface="Calibri"/>
                          <a:ea typeface="Calibri"/>
                          <a:cs typeface="Arial"/>
                        </a:rPr>
                        <a:t>CARIZAN KHODRO </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r>
              <a:tr h="96392">
                <a:tc gridSpan="2">
                  <a:txBody>
                    <a:bodyPr/>
                    <a:lstStyle/>
                    <a:p>
                      <a:pPr algn="ctr">
                        <a:lnSpc>
                          <a:spcPct val="115000"/>
                        </a:lnSpc>
                        <a:spcAft>
                          <a:spcPts val="0"/>
                        </a:spcAft>
                      </a:pPr>
                      <a:r>
                        <a:rPr lang="fa-IR" sz="1400" b="1">
                          <a:latin typeface="Calibri"/>
                          <a:ea typeface="Calibri"/>
                          <a:cs typeface="Arial"/>
                        </a:rPr>
                        <a:t>نام ایستگاه: جوشکاری </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vMerge="1">
                  <a:txBody>
                    <a:bodyPr/>
                    <a:lstStyle/>
                    <a:p>
                      <a:pPr rtl="1"/>
                      <a:endParaRPr lang="fa-IR"/>
                    </a:p>
                  </a:txBody>
                  <a:tcPr/>
                </a:tc>
                <a:tc hMerge="1" vMerge="1">
                  <a:txBody>
                    <a:bodyPr/>
                    <a:lstStyle/>
                    <a:p>
                      <a:pPr rtl="1"/>
                      <a:endParaRPr lang="fa-IR"/>
                    </a:p>
                  </a:txBody>
                  <a:tcPr/>
                </a:tc>
                <a:tc gridSpan="8"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r>
              <a:tr h="151474">
                <a:tc gridSpan="2">
                  <a:txBody>
                    <a:bodyPr/>
                    <a:lstStyle/>
                    <a:p>
                      <a:pPr algn="ctr">
                        <a:lnSpc>
                          <a:spcPct val="115000"/>
                        </a:lnSpc>
                        <a:spcAft>
                          <a:spcPts val="0"/>
                        </a:spcAft>
                        <a:tabLst>
                          <a:tab pos="7267575" algn="l"/>
                        </a:tabLst>
                      </a:pPr>
                      <a:r>
                        <a:rPr lang="en-US" sz="1400" b="1">
                          <a:latin typeface="Calibri"/>
                          <a:ea typeface="Calibri"/>
                          <a:cs typeface="Arial"/>
                        </a:rPr>
                        <a:t>k109C</a:t>
                      </a:r>
                      <a:r>
                        <a:rPr lang="fa-IR" sz="1400" b="1">
                          <a:latin typeface="Calibri"/>
                          <a:ea typeface="Calibri"/>
                          <a:cs typeface="Arial"/>
                        </a:rPr>
                        <a:t>نام خودرو:     </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tabLst>
                          <a:tab pos="7267575" algn="l"/>
                        </a:tabLst>
                      </a:pPr>
                      <a:r>
                        <a:rPr lang="fa-IR" sz="1400" b="1">
                          <a:latin typeface="Calibri"/>
                          <a:ea typeface="Calibri"/>
                          <a:cs typeface="Arial"/>
                        </a:rPr>
                        <a:t>پروسه نهایی مونتاژ</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400" b="1">
                          <a:latin typeface="Calibri"/>
                          <a:ea typeface="Calibri"/>
                          <a:cs typeface="Arial"/>
                        </a:rPr>
                        <a:t>نکات کاری</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400" b="1">
                          <a:latin typeface="Calibri"/>
                          <a:ea typeface="Calibri"/>
                          <a:cs typeface="Arial"/>
                        </a:rPr>
                        <a:t>ابزار/ مواد</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ar-SA" sz="1400" b="1">
                          <a:latin typeface="Calibri"/>
                          <a:ea typeface="Calibri"/>
                          <a:cs typeface="Arial"/>
                        </a:rPr>
                        <a:t>مراحل عملیات</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algn="ctr">
                        <a:lnSpc>
                          <a:spcPct val="115000"/>
                        </a:lnSpc>
                        <a:spcAft>
                          <a:spcPts val="0"/>
                        </a:spcAft>
                      </a:pPr>
                      <a:endParaRPr lang="en-US" sz="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400" b="1">
                          <a:latin typeface="Calibri"/>
                          <a:ea typeface="Calibri"/>
                          <a:cs typeface="Arial"/>
                        </a:rPr>
                        <a:t>ردیف</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3550">
                <a:tc>
                  <a:txBody>
                    <a:bodyPr/>
                    <a:lstStyle/>
                    <a:p>
                      <a:pPr algn="ctr" rtl="1">
                        <a:lnSpc>
                          <a:spcPct val="115000"/>
                        </a:lnSpc>
                        <a:spcAft>
                          <a:spcPts val="0"/>
                        </a:spcAft>
                      </a:pPr>
                      <a:endParaRPr lang="ar-SA" sz="1400">
                        <a:latin typeface="Calibri"/>
                        <a:ea typeface="Calibri"/>
                        <a:cs typeface="Arial"/>
                      </a:endParaRPr>
                    </a:p>
                    <a:p>
                      <a:pPr algn="ctr">
                        <a:lnSpc>
                          <a:spcPct val="115000"/>
                        </a:lnSpc>
                        <a:spcAft>
                          <a:spcPts val="0"/>
                        </a:spcAft>
                        <a:tabLst>
                          <a:tab pos="3448050" algn="l"/>
                        </a:tabLst>
                      </a:pPr>
                      <a:r>
                        <a:rPr lang="en-US" sz="1400">
                          <a:latin typeface="Calibri"/>
                          <a:ea typeface="Calibri"/>
                          <a:cs typeface="Arial"/>
                        </a:rPr>
                        <a:t> </a:t>
                      </a: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endParaRPr lang="en-US" sz="1400" dirty="0">
                        <a:latin typeface="Calibri"/>
                        <a:ea typeface="Calibri"/>
                        <a:cs typeface="Arial"/>
                      </a:endParaRPr>
                    </a:p>
                    <a:p>
                      <a:pPr>
                        <a:lnSpc>
                          <a:spcPct val="115000"/>
                        </a:lnSpc>
                        <a:spcAft>
                          <a:spcPts val="0"/>
                        </a:spcAft>
                        <a:tabLst>
                          <a:tab pos="1352550" algn="l"/>
                        </a:tabLst>
                      </a:pPr>
                      <a:r>
                        <a:rPr lang="en-US" sz="1400" dirty="0">
                          <a:latin typeface="Calibri"/>
                          <a:ea typeface="Calibri"/>
                          <a:cs typeface="Arial"/>
                        </a:rPr>
                        <a:t>	</a:t>
                      </a:r>
                    </a:p>
                    <a:p>
                      <a:pPr algn="r">
                        <a:lnSpc>
                          <a:spcPct val="115000"/>
                        </a:lnSpc>
                        <a:spcAft>
                          <a:spcPts val="0"/>
                        </a:spcAft>
                      </a:pPr>
                      <a:r>
                        <a:rPr lang="fa-IR" sz="1400" dirty="0">
                          <a:latin typeface="Calibri"/>
                          <a:ea typeface="Calibri"/>
                          <a:cs typeface="Arial"/>
                        </a:rPr>
                        <a:t>توسط مینی سنگ اپراتور اقدام به صاف و یکنواختی سطوح و لبه ها می پردازد. </a:t>
                      </a:r>
                      <a:endParaRPr lang="en-US" sz="1400" dirty="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endParaRPr lang="en-US" sz="1400">
                        <a:latin typeface="Calibri"/>
                        <a:ea typeface="Calibri"/>
                        <a:cs typeface="Arial"/>
                      </a:endParaRPr>
                    </a:p>
                    <a:p>
                      <a:pPr algn="ctr">
                        <a:lnSpc>
                          <a:spcPct val="115000"/>
                        </a:lnSpc>
                        <a:spcAft>
                          <a:spcPts val="0"/>
                        </a:spcAft>
                      </a:pPr>
                      <a:r>
                        <a:rPr lang="fa-IR" sz="1400">
                          <a:latin typeface="Calibri"/>
                          <a:ea typeface="Calibri"/>
                          <a:cs typeface="Arial"/>
                        </a:rPr>
                        <a:t>مینی سنگ</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en-US" sz="1400">
                        <a:latin typeface="Calibri"/>
                        <a:ea typeface="Calibri"/>
                        <a:cs typeface="Arial"/>
                      </a:endParaRPr>
                    </a:p>
                    <a:p>
                      <a:pPr algn="ctr">
                        <a:lnSpc>
                          <a:spcPct val="115000"/>
                        </a:lnSpc>
                        <a:spcAft>
                          <a:spcPts val="0"/>
                        </a:spcAft>
                      </a:pPr>
                      <a:r>
                        <a:rPr lang="fa-IR" sz="1400">
                          <a:latin typeface="Calibri"/>
                          <a:ea typeface="Calibri"/>
                          <a:cs typeface="Arial"/>
                        </a:rPr>
                        <a:t>سنگ زنی سطوح برجسته و رفع پلیسه و اصلاح دفرمگی لبه ها و سر ستون ها(محل </a:t>
                      </a:r>
                      <a:r>
                        <a:rPr lang="en-US" sz="1400">
                          <a:latin typeface="Calibri"/>
                          <a:ea typeface="Calibri"/>
                          <a:cs typeface="Arial"/>
                        </a:rPr>
                        <a:t>(co2</a:t>
                      </a:r>
                      <a:r>
                        <a:rPr lang="fa-IR" sz="1400">
                          <a:latin typeface="Calibri"/>
                          <a:ea typeface="Calibri"/>
                          <a:cs typeface="Arial"/>
                        </a:rPr>
                        <a:t>جوش </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1">
                        <a:lnSpc>
                          <a:spcPct val="115000"/>
                        </a:lnSpc>
                        <a:spcAft>
                          <a:spcPts val="0"/>
                        </a:spcAft>
                      </a:pPr>
                      <a:endParaRPr lang="ar-SA" sz="1400">
                        <a:latin typeface="Calibri"/>
                        <a:ea typeface="Calibri"/>
                        <a:cs typeface="Arial"/>
                      </a:endParaRPr>
                    </a:p>
                    <a:p>
                      <a:pPr algn="ctr">
                        <a:lnSpc>
                          <a:spcPct val="115000"/>
                        </a:lnSpc>
                        <a:spcAft>
                          <a:spcPts val="0"/>
                        </a:spcAft>
                      </a:pPr>
                      <a:r>
                        <a:rPr lang="en-US" sz="1400">
                          <a:latin typeface="Calibri"/>
                          <a:ea typeface="Calibri"/>
                          <a:cs typeface="Arial"/>
                        </a:rPr>
                        <a:t>1</a:t>
                      </a: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867">
                <a:tc rowSpan="3" gridSpan="6">
                  <a:txBody>
                    <a:bodyPr/>
                    <a:lstStyle/>
                    <a:p>
                      <a:pPr algn="ctr">
                        <a:lnSpc>
                          <a:spcPct val="115000"/>
                        </a:lnSpc>
                        <a:spcAft>
                          <a:spcPts val="0"/>
                        </a:spcAft>
                      </a:pPr>
                      <a:endParaRPr lang="en-US" sz="1400" dirty="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rowSpan="3" hMerge="1">
                  <a:txBody>
                    <a:bodyPr/>
                    <a:lstStyle/>
                    <a:p>
                      <a:pPr rtl="1"/>
                      <a:endParaRPr lang="fa-IR"/>
                    </a:p>
                  </a:txBody>
                  <a:tcPr/>
                </a:tc>
                <a:tc rowSpan="3" hMerge="1">
                  <a:txBody>
                    <a:bodyPr/>
                    <a:lstStyle/>
                    <a:p>
                      <a:pPr rtl="1"/>
                      <a:endParaRPr lang="fa-IR"/>
                    </a:p>
                  </a:txBody>
                  <a:tcPr/>
                </a:tc>
                <a:tc rowSpan="3" hMerge="1">
                  <a:txBody>
                    <a:bodyPr/>
                    <a:lstStyle/>
                    <a:p>
                      <a:pPr rtl="1"/>
                      <a:endParaRPr lang="fa-IR"/>
                    </a:p>
                  </a:txBody>
                  <a:tcPr/>
                </a:tc>
                <a:tc rowSpan="3" hMerge="1">
                  <a:txBody>
                    <a:bodyPr/>
                    <a:lstStyle/>
                    <a:p>
                      <a:pPr rtl="1"/>
                      <a:endParaRPr lang="fa-IR"/>
                    </a:p>
                  </a:txBody>
                  <a:tcPr/>
                </a:tc>
                <a:tc rowSpan="3" hMerge="1">
                  <a:txBody>
                    <a:bodyPr/>
                    <a:lstStyle/>
                    <a:p>
                      <a:pPr rtl="1"/>
                      <a:endParaRPr lang="fa-IR"/>
                    </a:p>
                  </a:txBody>
                  <a:tcPr/>
                </a:tc>
                <a:tc rowSpan="3">
                  <a:txBody>
                    <a:bodyPr/>
                    <a:lstStyle/>
                    <a:p>
                      <a:pPr algn="ctr">
                        <a:lnSpc>
                          <a:spcPct val="115000"/>
                        </a:lnSpc>
                        <a:spcAft>
                          <a:spcPts val="0"/>
                        </a:spcAft>
                      </a:pPr>
                      <a:endParaRPr lang="en-US" sz="1400">
                        <a:latin typeface="Calibri"/>
                        <a:ea typeface="Calibri"/>
                        <a:cs typeface="Arial"/>
                      </a:endParaRPr>
                    </a:p>
                  </a:txBody>
                  <a:tcPr marL="26942" marR="2694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400" b="1">
                          <a:latin typeface="Calibri"/>
                          <a:ea typeface="Calibri"/>
                          <a:cs typeface="Arial"/>
                        </a:rPr>
                        <a:t>تاریخ باز نگری</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pPr>
                      <a:r>
                        <a:rPr lang="en-US" sz="1400" b="1">
                          <a:latin typeface="Calibri"/>
                          <a:ea typeface="Calibri"/>
                          <a:cs typeface="Arial"/>
                        </a:rPr>
                        <a:t>00</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400" b="1">
                          <a:latin typeface="Calibri"/>
                          <a:ea typeface="Calibri"/>
                          <a:cs typeface="Arial"/>
                        </a:rPr>
                        <a:t>شماره بازنگری</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440651">
                <a:tc gridSpan="6"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a:txBody>
                    <a:bodyPr/>
                    <a:lstStyle/>
                    <a:p>
                      <a:pPr algn="ctr">
                        <a:lnSpc>
                          <a:spcPct val="115000"/>
                        </a:lnSpc>
                        <a:spcAft>
                          <a:spcPts val="0"/>
                        </a:spcAft>
                      </a:pPr>
                      <a:r>
                        <a:rPr lang="ar-SA" sz="1400" b="1">
                          <a:latin typeface="Calibri"/>
                          <a:ea typeface="Calibri"/>
                          <a:cs typeface="Arial"/>
                        </a:rPr>
                        <a:t>مهندس رجب خواه</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400" b="1">
                          <a:latin typeface="Calibri"/>
                          <a:ea typeface="Calibri"/>
                          <a:cs typeface="Arial"/>
                        </a:rPr>
                        <a:t>تایید کننده:</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1400" b="1">
                          <a:latin typeface="Calibri"/>
                          <a:ea typeface="Calibri"/>
                          <a:cs typeface="Arial"/>
                        </a:rPr>
                        <a:t>واحد فنی مهندسی</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400" b="1">
                          <a:latin typeface="Calibri"/>
                          <a:ea typeface="Calibri"/>
                          <a:cs typeface="Arial"/>
                        </a:rPr>
                        <a:t>تهیه کننده:</a:t>
                      </a:r>
                      <a:endParaRPr lang="en-US" sz="140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145936">
                <a:tc gridSpan="6"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gridSpan="5">
                  <a:txBody>
                    <a:bodyPr/>
                    <a:lstStyle/>
                    <a:p>
                      <a:pPr algn="r">
                        <a:lnSpc>
                          <a:spcPct val="115000"/>
                        </a:lnSpc>
                        <a:spcAft>
                          <a:spcPts val="0"/>
                        </a:spcAft>
                      </a:pPr>
                      <a:r>
                        <a:rPr lang="en-US" sz="1400" b="1" dirty="0">
                          <a:latin typeface="Calibri"/>
                          <a:ea typeface="Calibri"/>
                          <a:cs typeface="Arial"/>
                        </a:rPr>
                        <a:t>Fo406/00</a:t>
                      </a:r>
                      <a:r>
                        <a:rPr lang="fa-IR" sz="1400" b="1" dirty="0">
                          <a:latin typeface="Calibri"/>
                          <a:ea typeface="Calibri"/>
                          <a:cs typeface="Arial"/>
                        </a:rPr>
                        <a:t>شماره شناسایی: </a:t>
                      </a:r>
                      <a:endParaRPr lang="en-US" sz="1400" dirty="0">
                        <a:latin typeface="Calibri"/>
                        <a:ea typeface="Calibri"/>
                        <a:cs typeface="Arial"/>
                      </a:endParaRPr>
                    </a:p>
                  </a:txBody>
                  <a:tcPr marL="26942" marR="26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pic>
        <p:nvPicPr>
          <p:cNvPr id="26626" name="Picture 2"/>
          <p:cNvPicPr>
            <a:picLocks noChangeAspect="1" noChangeArrowheads="1"/>
          </p:cNvPicPr>
          <p:nvPr/>
        </p:nvPicPr>
        <p:blipFill>
          <a:blip r:embed="rId2" cstate="print"/>
          <a:srcRect/>
          <a:stretch>
            <a:fillRect/>
          </a:stretch>
        </p:blipFill>
        <p:spPr bwMode="auto">
          <a:xfrm>
            <a:off x="0" y="0"/>
            <a:ext cx="1390650" cy="257175"/>
          </a:xfrm>
          <a:prstGeom prst="rect">
            <a:avLst/>
          </a:prstGeom>
          <a:noFill/>
        </p:spPr>
      </p:pic>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1020111017"/>
          <p:cNvPicPr>
            <a:picLocks noChangeAspect="1" noChangeArrowheads="1"/>
          </p:cNvPicPr>
          <p:nvPr/>
        </p:nvPicPr>
        <p:blipFill>
          <a:blip r:embed="rId2" cstate="print"/>
          <a:srcRect/>
          <a:stretch>
            <a:fillRect/>
          </a:stretch>
        </p:blipFill>
        <p:spPr bwMode="auto">
          <a:xfrm>
            <a:off x="285720" y="285728"/>
            <a:ext cx="8429684" cy="58579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214290"/>
          <a:ext cx="8501119" cy="6143669"/>
        </p:xfrm>
        <a:graphic>
          <a:graphicData uri="http://schemas.openxmlformats.org/drawingml/2006/table">
            <a:tbl>
              <a:tblPr/>
              <a:tblGrid>
                <a:gridCol w="616043"/>
                <a:gridCol w="2464981"/>
                <a:gridCol w="123986"/>
                <a:gridCol w="2135905"/>
                <a:gridCol w="1453808"/>
                <a:gridCol w="641180"/>
                <a:gridCol w="210763"/>
                <a:gridCol w="210763"/>
                <a:gridCol w="105382"/>
                <a:gridCol w="538308"/>
              </a:tblGrid>
              <a:tr h="472093">
                <a:tc>
                  <a:txBody>
                    <a:bodyPr/>
                    <a:lstStyle/>
                    <a:p>
                      <a:pPr algn="ctr">
                        <a:lnSpc>
                          <a:spcPct val="115000"/>
                        </a:lnSpc>
                        <a:spcAft>
                          <a:spcPts val="0"/>
                        </a:spcAft>
                      </a:pPr>
                      <a:r>
                        <a:rPr lang="fa-IR" sz="1100" b="1" dirty="0">
                          <a:latin typeface="Calibri"/>
                          <a:ea typeface="Calibri"/>
                          <a:cs typeface="Arial"/>
                        </a:rPr>
                        <a:t>صفحه1 از1</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lnSpc>
                          <a:spcPct val="115000"/>
                        </a:lnSpc>
                        <a:spcAft>
                          <a:spcPts val="0"/>
                        </a:spcAft>
                      </a:pPr>
                      <a:r>
                        <a:rPr lang="fa-IR" sz="1100" b="1">
                          <a:latin typeface="Calibri"/>
                          <a:ea typeface="Calibri"/>
                          <a:cs typeface="Arial"/>
                        </a:rPr>
                        <a:t>دستورالعمل کار</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gridSpan="6">
                  <a:txBody>
                    <a:bodyPr/>
                    <a:lstStyle/>
                    <a:p>
                      <a:pPr algn="ctr">
                        <a:lnSpc>
                          <a:spcPct val="115000"/>
                        </a:lnSpc>
                        <a:spcAft>
                          <a:spcPts val="0"/>
                        </a:spcAft>
                      </a:pPr>
                      <a:endParaRPr lang="en-US" sz="1100">
                        <a:latin typeface="Calibri"/>
                        <a:ea typeface="Calibri"/>
                        <a:cs typeface="Arial"/>
                      </a:endParaRPr>
                    </a:p>
                    <a:p>
                      <a:pPr algn="ctr">
                        <a:lnSpc>
                          <a:spcPct val="115000"/>
                        </a:lnSpc>
                        <a:spcAft>
                          <a:spcPts val="0"/>
                        </a:spcAft>
                      </a:pPr>
                      <a:r>
                        <a:rPr lang="en-US" sz="1100" b="1">
                          <a:latin typeface="Calibri"/>
                          <a:ea typeface="Calibri"/>
                          <a:cs typeface="Arial"/>
                        </a:rPr>
                        <a:t>CARIZAN KHODRO </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r>
              <a:tr h="803850">
                <a:tc>
                  <a:txBody>
                    <a:bodyPr/>
                    <a:lstStyle/>
                    <a:p>
                      <a:pPr algn="ctr">
                        <a:lnSpc>
                          <a:spcPct val="115000"/>
                        </a:lnSpc>
                        <a:spcAft>
                          <a:spcPts val="0"/>
                        </a:spcAft>
                      </a:pPr>
                      <a:r>
                        <a:rPr lang="fa-IR" sz="1100" b="1">
                          <a:latin typeface="Calibri"/>
                          <a:ea typeface="Calibri"/>
                          <a:cs typeface="Arial"/>
                        </a:rPr>
                        <a:t>نام ایستگاه: جوشکاری </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6"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r>
              <a:tr h="643080">
                <a:tc>
                  <a:txBody>
                    <a:bodyPr/>
                    <a:lstStyle/>
                    <a:p>
                      <a:pPr algn="ctr">
                        <a:lnSpc>
                          <a:spcPct val="115000"/>
                        </a:lnSpc>
                        <a:spcAft>
                          <a:spcPts val="0"/>
                        </a:spcAft>
                        <a:tabLst>
                          <a:tab pos="7267575" algn="l"/>
                        </a:tabLst>
                      </a:pPr>
                      <a:r>
                        <a:rPr lang="en-US" sz="1100" b="1">
                          <a:latin typeface="Calibri"/>
                          <a:ea typeface="Calibri"/>
                          <a:cs typeface="Arial"/>
                        </a:rPr>
                        <a:t>k109C</a:t>
                      </a:r>
                      <a:r>
                        <a:rPr lang="fa-IR" sz="1100" b="1">
                          <a:latin typeface="Calibri"/>
                          <a:ea typeface="Calibri"/>
                          <a:cs typeface="Arial"/>
                        </a:rPr>
                        <a:t>نام خودرو:     </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7267575" algn="l"/>
                        </a:tabLst>
                      </a:pPr>
                      <a:r>
                        <a:rPr lang="fa-IR" sz="1100" b="1">
                          <a:latin typeface="Calibri"/>
                          <a:ea typeface="Calibri"/>
                          <a:cs typeface="Arial"/>
                        </a:rPr>
                        <a:t>پروسه نهایی مونتاژ</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pPr>
                      <a:r>
                        <a:rPr lang="ar-SA" sz="1100" b="1" dirty="0">
                          <a:latin typeface="Calibri"/>
                          <a:ea typeface="Calibri"/>
                          <a:cs typeface="Arial"/>
                        </a:rPr>
                        <a:t>نکات کاری</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100" b="1">
                          <a:latin typeface="Calibri"/>
                          <a:ea typeface="Calibri"/>
                          <a:cs typeface="Arial"/>
                        </a:rPr>
                        <a:t>ابزار/ مواد</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ar-SA" sz="1100" b="1">
                          <a:latin typeface="Calibri"/>
                          <a:ea typeface="Calibri"/>
                          <a:cs typeface="Arial"/>
                        </a:rPr>
                        <a:t>مراحل عملیات</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100" b="1">
                          <a:latin typeface="Calibri"/>
                          <a:ea typeface="Calibri"/>
                          <a:cs typeface="Arial"/>
                        </a:rPr>
                        <a:t>ردیف</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280">
                <a:tc gridSpan="3">
                  <a:txBody>
                    <a:bodyPr/>
                    <a:lstStyle/>
                    <a:p>
                      <a:pPr algn="ctr" rtl="1">
                        <a:lnSpc>
                          <a:spcPct val="115000"/>
                        </a:lnSpc>
                        <a:spcAft>
                          <a:spcPts val="0"/>
                        </a:spcAft>
                      </a:pPr>
                      <a:endParaRPr lang="ar-SA"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endParaRPr lang="en-US" sz="1100" dirty="0">
                        <a:latin typeface="Calibri"/>
                        <a:ea typeface="Calibri"/>
                        <a:cs typeface="Arial"/>
                      </a:endParaRPr>
                    </a:p>
                    <a:p>
                      <a:pPr algn="r">
                        <a:lnSpc>
                          <a:spcPct val="115000"/>
                        </a:lnSpc>
                        <a:spcAft>
                          <a:spcPts val="0"/>
                        </a:spcAft>
                      </a:pPr>
                      <a:r>
                        <a:rPr lang="en-US" sz="1100" b="1" dirty="0">
                          <a:latin typeface="Calibri"/>
                          <a:ea typeface="Calibri"/>
                          <a:cs typeface="Arial"/>
                        </a:rPr>
                        <a:t>CO2</a:t>
                      </a:r>
                      <a:r>
                        <a:rPr lang="fa-IR" sz="1100" b="1" dirty="0">
                          <a:latin typeface="Calibri"/>
                          <a:ea typeface="Calibri"/>
                          <a:cs typeface="Arial"/>
                        </a:rPr>
                        <a:t>پایه روپوش دنده را در قسمت کف کابین توسط جوش </a:t>
                      </a:r>
                      <a:endParaRPr lang="en-US" sz="1100" dirty="0">
                        <a:latin typeface="Calibri"/>
                        <a:ea typeface="Calibri"/>
                        <a:cs typeface="Arial"/>
                      </a:endParaRPr>
                    </a:p>
                    <a:p>
                      <a:pPr algn="r">
                        <a:lnSpc>
                          <a:spcPct val="115000"/>
                        </a:lnSpc>
                        <a:spcAft>
                          <a:spcPts val="0"/>
                        </a:spcAft>
                      </a:pPr>
                      <a:r>
                        <a:rPr lang="fa-IR" sz="1100" b="1" dirty="0">
                          <a:latin typeface="Calibri"/>
                          <a:ea typeface="Calibri"/>
                          <a:cs typeface="Arial"/>
                        </a:rPr>
                        <a:t>متصل می کنیم و سپس اقدام به محکم کاری کف کابین با جوش</a:t>
                      </a:r>
                      <a:endParaRPr lang="en-US" sz="1100" dirty="0">
                        <a:latin typeface="Calibri"/>
                        <a:ea typeface="Calibri"/>
                        <a:cs typeface="Arial"/>
                      </a:endParaRPr>
                    </a:p>
                    <a:p>
                      <a:pPr algn="r">
                        <a:lnSpc>
                          <a:spcPct val="115000"/>
                        </a:lnSpc>
                        <a:spcAft>
                          <a:spcPts val="0"/>
                        </a:spcAft>
                      </a:pPr>
                      <a:r>
                        <a:rPr lang="fa-IR" sz="1100" b="1" dirty="0">
                          <a:latin typeface="Calibri"/>
                          <a:ea typeface="Calibri"/>
                          <a:cs typeface="Arial"/>
                        </a:rPr>
                        <a:t> می نماییم.</a:t>
                      </a:r>
                      <a:r>
                        <a:rPr lang="en-US" sz="1100" b="1" dirty="0">
                          <a:latin typeface="Calibri"/>
                          <a:ea typeface="Calibri"/>
                          <a:cs typeface="Arial"/>
                        </a:rPr>
                        <a:t>CO2</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latin typeface="Calibri"/>
                        <a:ea typeface="Calibri"/>
                        <a:cs typeface="Arial"/>
                      </a:endParaRPr>
                    </a:p>
                    <a:p>
                      <a:pPr>
                        <a:lnSpc>
                          <a:spcPct val="115000"/>
                        </a:lnSpc>
                        <a:spcAft>
                          <a:spcPts val="0"/>
                        </a:spcAft>
                      </a:pPr>
                      <a:r>
                        <a:rPr lang="en-US" sz="1100" b="1" dirty="0" smtClean="0">
                          <a:latin typeface="Calibri"/>
                          <a:ea typeface="Calibri"/>
                          <a:cs typeface="Arial"/>
                        </a:rPr>
                        <a:t>CO2</a:t>
                      </a:r>
                      <a:r>
                        <a:rPr lang="fa-IR" sz="1100" b="1" dirty="0">
                          <a:latin typeface="Calibri"/>
                          <a:ea typeface="Calibri"/>
                          <a:cs typeface="Arial"/>
                        </a:rPr>
                        <a:t>جوش</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a:lnSpc>
                          <a:spcPct val="115000"/>
                        </a:lnSpc>
                        <a:spcAft>
                          <a:spcPts val="0"/>
                        </a:spcAft>
                      </a:pPr>
                      <a:endParaRPr lang="en-US" sz="1100" dirty="0">
                        <a:latin typeface="Calibri"/>
                        <a:ea typeface="Calibri"/>
                        <a:cs typeface="Arial"/>
                      </a:endParaRPr>
                    </a:p>
                    <a:p>
                      <a:pPr algn="ctr">
                        <a:lnSpc>
                          <a:spcPct val="115000"/>
                        </a:lnSpc>
                        <a:spcAft>
                          <a:spcPts val="0"/>
                        </a:spcAft>
                      </a:pPr>
                      <a:r>
                        <a:rPr lang="fa-IR" sz="1100" b="1" dirty="0">
                          <a:latin typeface="Calibri"/>
                          <a:ea typeface="Calibri"/>
                          <a:cs typeface="Arial"/>
                        </a:rPr>
                        <a:t>آماده سازی و تقویت کف کابین با</a:t>
                      </a:r>
                      <a:endParaRPr lang="en-US" sz="1100" dirty="0">
                        <a:latin typeface="Calibri"/>
                        <a:ea typeface="Calibri"/>
                        <a:cs typeface="Arial"/>
                      </a:endParaRPr>
                    </a:p>
                    <a:p>
                      <a:pPr algn="ctr">
                        <a:lnSpc>
                          <a:spcPct val="115000"/>
                        </a:lnSpc>
                        <a:spcAft>
                          <a:spcPts val="0"/>
                        </a:spcAft>
                      </a:pPr>
                      <a:r>
                        <a:rPr lang="en-US" sz="1100" b="1" dirty="0">
                          <a:latin typeface="Calibri"/>
                          <a:ea typeface="Calibri"/>
                          <a:cs typeface="Arial"/>
                        </a:rPr>
                        <a:t>CO2</a:t>
                      </a:r>
                      <a:r>
                        <a:rPr lang="fa-IR" sz="1100" b="1" dirty="0">
                          <a:latin typeface="Calibri"/>
                          <a:ea typeface="Calibri"/>
                          <a:cs typeface="Arial"/>
                        </a:rPr>
                        <a:t>جوش</a:t>
                      </a:r>
                      <a:endParaRPr lang="en-US" sz="1100" dirty="0">
                        <a:latin typeface="Calibri"/>
                        <a:ea typeface="Calibri"/>
                        <a:cs typeface="Arial"/>
                      </a:endParaRPr>
                    </a:p>
                    <a:p>
                      <a:pPr algn="ctr">
                        <a:lnSpc>
                          <a:spcPct val="115000"/>
                        </a:lnSpc>
                        <a:spcAft>
                          <a:spcPts val="0"/>
                        </a:spcAft>
                      </a:pPr>
                      <a:r>
                        <a:rPr lang="fa-IR" sz="1100" b="1" dirty="0">
                          <a:latin typeface="Calibri"/>
                          <a:ea typeface="Calibri"/>
                          <a:cs typeface="Arial"/>
                        </a:rPr>
                        <a:t>و اتصال پایه روپوش دنده</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endParaRPr lang="en-US" sz="1100">
                        <a:latin typeface="Calibri"/>
                        <a:ea typeface="Calibri"/>
                        <a:cs typeface="Arial"/>
                      </a:endParaRPr>
                    </a:p>
                    <a:p>
                      <a:pPr algn="ctr">
                        <a:lnSpc>
                          <a:spcPct val="115000"/>
                        </a:lnSpc>
                        <a:spcAft>
                          <a:spcPts val="0"/>
                        </a:spcAft>
                      </a:pPr>
                      <a:r>
                        <a:rPr lang="en-US" sz="1100">
                          <a:latin typeface="Calibri"/>
                          <a:ea typeface="Calibri"/>
                          <a:cs typeface="Arial"/>
                        </a:rPr>
                        <a:t>1</a:t>
                      </a: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10">
                <a:tc rowSpan="3" gridSpan="2">
                  <a:txBody>
                    <a:bodyPr/>
                    <a:lstStyle/>
                    <a:p>
                      <a:pPr algn="ctr">
                        <a:lnSpc>
                          <a:spcPct val="115000"/>
                        </a:lnSpc>
                        <a:spcAft>
                          <a:spcPts val="0"/>
                        </a:spcAft>
                      </a:pP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rowSpan="3" hMerge="1">
                  <a:txBody>
                    <a:bodyPr/>
                    <a:lstStyle/>
                    <a:p>
                      <a:pPr rtl="1"/>
                      <a:endParaRPr lang="fa-IR"/>
                    </a:p>
                  </a:txBody>
                  <a:tcPr/>
                </a:tc>
                <a:tc rowSpan="3">
                  <a:txBody>
                    <a:bodyPr/>
                    <a:lstStyle/>
                    <a:p>
                      <a:pPr algn="ctr">
                        <a:lnSpc>
                          <a:spcPct val="115000"/>
                        </a:lnSpc>
                        <a:spcAft>
                          <a:spcPts val="0"/>
                        </a:spcAft>
                      </a:pPr>
                      <a:endParaRPr lang="en-US" sz="1100">
                        <a:latin typeface="Calibri"/>
                        <a:ea typeface="Calibri"/>
                        <a:cs typeface="Arial"/>
                      </a:endParaRPr>
                    </a:p>
                  </a:txBody>
                  <a:tcPr marL="23855" marR="2385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ar-SA" sz="1100" b="1">
                          <a:latin typeface="Calibri"/>
                          <a:ea typeface="Calibri"/>
                          <a:cs typeface="Arial"/>
                        </a:rPr>
                        <a:t>تاریخ باز نگری</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en-US" sz="1100" b="1">
                          <a:latin typeface="Calibri"/>
                          <a:ea typeface="Calibri"/>
                          <a:cs typeface="Arial"/>
                        </a:rPr>
                        <a:t>00</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100" b="1">
                          <a:latin typeface="Calibri"/>
                          <a:ea typeface="Calibri"/>
                          <a:cs typeface="Arial"/>
                        </a:rPr>
                        <a:t>شماره بازنگری</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2090010">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gridSpan="3">
                  <a:txBody>
                    <a:bodyPr/>
                    <a:lstStyle/>
                    <a:p>
                      <a:pPr algn="ctr">
                        <a:lnSpc>
                          <a:spcPct val="115000"/>
                        </a:lnSpc>
                        <a:spcAft>
                          <a:spcPts val="0"/>
                        </a:spcAft>
                      </a:pPr>
                      <a:r>
                        <a:rPr lang="ar-SA" sz="1100" b="1" dirty="0">
                          <a:latin typeface="Calibri"/>
                          <a:ea typeface="Calibri"/>
                          <a:cs typeface="Arial"/>
                        </a:rPr>
                        <a:t>مهندس رجب خواه</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100" b="1">
                          <a:latin typeface="Calibri"/>
                          <a:ea typeface="Calibri"/>
                          <a:cs typeface="Arial"/>
                        </a:rPr>
                        <a:t>تایید کننده:</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1100" b="1">
                          <a:latin typeface="Calibri"/>
                          <a:ea typeface="Calibri"/>
                          <a:cs typeface="Arial"/>
                        </a:rPr>
                        <a:t>واحد فنی مهندسی</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100" b="1">
                          <a:latin typeface="Calibri"/>
                          <a:ea typeface="Calibri"/>
                          <a:cs typeface="Arial"/>
                        </a:rPr>
                        <a:t>تهیه کننده:</a:t>
                      </a:r>
                      <a:endParaRPr lang="en-US" sz="110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236046">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gridSpan="7">
                  <a:txBody>
                    <a:bodyPr/>
                    <a:lstStyle/>
                    <a:p>
                      <a:pPr algn="r">
                        <a:lnSpc>
                          <a:spcPct val="115000"/>
                        </a:lnSpc>
                        <a:spcAft>
                          <a:spcPts val="0"/>
                        </a:spcAft>
                      </a:pPr>
                      <a:r>
                        <a:rPr lang="en-US" sz="1100" b="1" dirty="0">
                          <a:latin typeface="Calibri"/>
                          <a:ea typeface="Calibri"/>
                          <a:cs typeface="Arial"/>
                        </a:rPr>
                        <a:t>FO406/00</a:t>
                      </a:r>
                      <a:r>
                        <a:rPr lang="fa-IR" sz="1100" b="1" dirty="0">
                          <a:latin typeface="Calibri"/>
                          <a:ea typeface="Calibri"/>
                          <a:cs typeface="Arial"/>
                        </a:rPr>
                        <a:t>شماره شناسایی:</a:t>
                      </a:r>
                      <a:endParaRPr lang="en-US" sz="1100" dirty="0">
                        <a:latin typeface="Calibri"/>
                        <a:ea typeface="Calibri"/>
                        <a:cs typeface="Arial"/>
                      </a:endParaRPr>
                    </a:p>
                  </a:txBody>
                  <a:tcPr marL="23855" marR="23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pic>
        <p:nvPicPr>
          <p:cNvPr id="24579" name="Picture 1"/>
          <p:cNvPicPr>
            <a:picLocks noChangeAspect="1" noChangeArrowheads="1"/>
          </p:cNvPicPr>
          <p:nvPr/>
        </p:nvPicPr>
        <p:blipFill>
          <a:blip r:embed="rId2" cstate="print"/>
          <a:srcRect/>
          <a:stretch>
            <a:fillRect/>
          </a:stretch>
        </p:blipFill>
        <p:spPr bwMode="auto">
          <a:xfrm>
            <a:off x="0" y="0"/>
            <a:ext cx="1390650" cy="257175"/>
          </a:xfrm>
          <a:prstGeom prst="rect">
            <a:avLst/>
          </a:prstGeom>
          <a:noFill/>
        </p:spPr>
      </p:pic>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41"/>
          <p:cNvPicPr>
            <a:picLocks noChangeAspect="1" noChangeArrowheads="1"/>
          </p:cNvPicPr>
          <p:nvPr/>
        </p:nvPicPr>
        <p:blipFill>
          <a:blip r:embed="rId2" cstate="print"/>
          <a:srcRect/>
          <a:stretch>
            <a:fillRect/>
          </a:stretch>
        </p:blipFill>
        <p:spPr bwMode="auto">
          <a:xfrm>
            <a:off x="500034" y="285728"/>
            <a:ext cx="4000528" cy="6143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4"/>
          <p:cNvPicPr>
            <a:picLocks noChangeAspect="1" noChangeArrowheads="1"/>
          </p:cNvPicPr>
          <p:nvPr/>
        </p:nvPicPr>
        <p:blipFill>
          <a:blip r:embed="rId3" cstate="print"/>
          <a:srcRect/>
          <a:stretch>
            <a:fillRect/>
          </a:stretch>
        </p:blipFill>
        <p:spPr bwMode="auto">
          <a:xfrm>
            <a:off x="4786314" y="214290"/>
            <a:ext cx="4071966" cy="6143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امیدوارم مورد توجه قرار گرفته باشد</a:t>
            </a:r>
            <a:endParaRPr lang="fa-IR" dirty="0"/>
          </a:p>
        </p:txBody>
      </p:sp>
      <p:sp>
        <p:nvSpPr>
          <p:cNvPr id="3" name="Subtitle 2"/>
          <p:cNvSpPr>
            <a:spLocks noGrp="1"/>
          </p:cNvSpPr>
          <p:nvPr>
            <p:ph type="subTitle" idx="1"/>
          </p:nvPr>
        </p:nvSpPr>
        <p:spPr/>
        <p:txBody>
          <a:bodyPr/>
          <a:lstStyle/>
          <a:p>
            <a:r>
              <a:rPr lang="fa-IR" smtClean="0"/>
              <a:t> </a:t>
            </a:r>
            <a:endParaRPr lang="fa-IR" dirty="0" smtClean="0"/>
          </a:p>
          <a:p>
            <a:endParaRPr lang="fa-IR" dirty="0"/>
          </a:p>
        </p:txBody>
      </p:sp>
    </p:spTree>
  </p:cSld>
  <p:clrMapOvr>
    <a:masterClrMapping/>
  </p:clrMapOvr>
  <p:transition>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1" y="285729"/>
          <a:ext cx="8715436" cy="6031809"/>
        </p:xfrm>
        <a:graphic>
          <a:graphicData uri="http://schemas.openxmlformats.org/drawingml/2006/table">
            <a:tbl>
              <a:tblPr/>
              <a:tblGrid>
                <a:gridCol w="1789224"/>
                <a:gridCol w="83962"/>
                <a:gridCol w="2177845"/>
                <a:gridCol w="742332"/>
                <a:gridCol w="1165406"/>
                <a:gridCol w="1165406"/>
                <a:gridCol w="1337668"/>
                <a:gridCol w="253593"/>
              </a:tblGrid>
              <a:tr h="166428">
                <a:tc>
                  <a:txBody>
                    <a:bodyPr/>
                    <a:lstStyle/>
                    <a:p>
                      <a:pPr algn="ctr">
                        <a:lnSpc>
                          <a:spcPct val="115000"/>
                        </a:lnSpc>
                        <a:spcAft>
                          <a:spcPts val="0"/>
                        </a:spcAft>
                      </a:pPr>
                      <a:r>
                        <a:rPr lang="fa-IR" sz="1100" b="1" dirty="0">
                          <a:latin typeface="Calibri"/>
                          <a:ea typeface="Calibri"/>
                          <a:cs typeface="Arial"/>
                        </a:rPr>
                        <a:t>صفحه1 از1</a:t>
                      </a:r>
                      <a:endParaRPr lang="en-US" sz="1100" dirty="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fa-IR" sz="1100" b="1">
                          <a:latin typeface="Calibri"/>
                          <a:ea typeface="Calibri"/>
                          <a:cs typeface="Arial"/>
                        </a:rPr>
                        <a:t>دستورالعمل کار</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gridSpan="3">
                  <a:txBody>
                    <a:bodyPr/>
                    <a:lstStyle/>
                    <a:p>
                      <a:pPr algn="ctr">
                        <a:lnSpc>
                          <a:spcPct val="115000"/>
                        </a:lnSpc>
                        <a:spcAft>
                          <a:spcPts val="0"/>
                        </a:spcAft>
                      </a:pPr>
                      <a:endParaRPr lang="en-US" sz="1100">
                        <a:latin typeface="Calibri"/>
                        <a:ea typeface="Calibri"/>
                        <a:cs typeface="Arial"/>
                      </a:endParaRPr>
                    </a:p>
                    <a:p>
                      <a:pPr algn="ctr">
                        <a:lnSpc>
                          <a:spcPct val="115000"/>
                        </a:lnSpc>
                        <a:spcAft>
                          <a:spcPts val="0"/>
                        </a:spcAft>
                      </a:pPr>
                      <a:r>
                        <a:rPr lang="en-US" sz="1100" b="1">
                          <a:latin typeface="Calibri"/>
                          <a:ea typeface="Calibri"/>
                          <a:cs typeface="Arial"/>
                        </a:rPr>
                        <a:t>CARIZAN KHODRO </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r>
              <a:tr h="241459">
                <a:tc>
                  <a:txBody>
                    <a:bodyPr/>
                    <a:lstStyle/>
                    <a:p>
                      <a:pPr algn="ctr">
                        <a:lnSpc>
                          <a:spcPct val="115000"/>
                        </a:lnSpc>
                        <a:spcAft>
                          <a:spcPts val="0"/>
                        </a:spcAft>
                      </a:pPr>
                      <a:r>
                        <a:rPr lang="fa-IR" sz="1100" b="1">
                          <a:latin typeface="Calibri"/>
                          <a:ea typeface="Calibri"/>
                          <a:cs typeface="Arial"/>
                        </a:rPr>
                        <a:t>نام ایستگاه:جوشکاری</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r>
              <a:tr h="499285">
                <a:tc>
                  <a:txBody>
                    <a:bodyPr/>
                    <a:lstStyle/>
                    <a:p>
                      <a:pPr algn="ctr">
                        <a:lnSpc>
                          <a:spcPct val="115000"/>
                        </a:lnSpc>
                        <a:spcAft>
                          <a:spcPts val="0"/>
                        </a:spcAft>
                        <a:tabLst>
                          <a:tab pos="7267575" algn="l"/>
                        </a:tabLst>
                      </a:pPr>
                      <a:r>
                        <a:rPr lang="en-US" sz="1100" b="1">
                          <a:latin typeface="Calibri"/>
                          <a:ea typeface="Calibri"/>
                          <a:cs typeface="Arial"/>
                        </a:rPr>
                        <a:t>k109C</a:t>
                      </a:r>
                      <a:r>
                        <a:rPr lang="fa-IR" sz="1100" b="1">
                          <a:latin typeface="Calibri"/>
                          <a:ea typeface="Calibri"/>
                          <a:cs typeface="Arial"/>
                        </a:rPr>
                        <a:t>نام خودرو:       </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7267575" algn="l"/>
                        </a:tabLst>
                      </a:pPr>
                      <a:r>
                        <a:rPr lang="fa-IR" sz="1100" b="1">
                          <a:latin typeface="Calibri"/>
                          <a:ea typeface="Calibri"/>
                          <a:cs typeface="Arial"/>
                        </a:rPr>
                        <a:t>پروسه نهایی مونتاژ</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a:lnSpc>
                          <a:spcPct val="115000"/>
                        </a:lnSpc>
                        <a:spcAft>
                          <a:spcPts val="0"/>
                        </a:spcAft>
                      </a:pPr>
                      <a:r>
                        <a:rPr lang="ar-SA" sz="1100" b="1">
                          <a:latin typeface="Calibri"/>
                          <a:ea typeface="Calibri"/>
                          <a:cs typeface="Arial"/>
                        </a:rPr>
                        <a:t>نکات کاری</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pPr>
                      <a:r>
                        <a:rPr lang="ar-SA" sz="1100" b="1">
                          <a:latin typeface="Calibri"/>
                          <a:ea typeface="Calibri"/>
                          <a:cs typeface="Arial"/>
                        </a:rPr>
                        <a:t>ابزار/ مواد</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100" b="1">
                          <a:latin typeface="Calibri"/>
                          <a:ea typeface="Calibri"/>
                          <a:cs typeface="Arial"/>
                        </a:rPr>
                        <a:t>مراحل عملیات</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100" b="1">
                          <a:latin typeface="Calibri"/>
                          <a:ea typeface="Calibri"/>
                          <a:cs typeface="Arial"/>
                        </a:rPr>
                        <a:t>ردیف</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7135">
                <a:tc gridSpan="3">
                  <a:txBody>
                    <a:bodyPr/>
                    <a:lstStyle/>
                    <a:p>
                      <a:pPr algn="ctr" rtl="1">
                        <a:lnSpc>
                          <a:spcPct val="115000"/>
                        </a:lnSpc>
                        <a:spcAft>
                          <a:spcPts val="0"/>
                        </a:spcAft>
                      </a:pPr>
                      <a:endParaRPr lang="ar-SA" sz="1100" dirty="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rtl="1"/>
                      <a:endParaRPr lang="fa-IR"/>
                    </a:p>
                  </a:txBody>
                  <a:tcPr/>
                </a:tc>
                <a:tc hMerge="1">
                  <a:txBody>
                    <a:bodyPr/>
                    <a:lstStyle/>
                    <a:p>
                      <a:pPr rtl="1"/>
                      <a:endParaRPr lang="fa-IR"/>
                    </a:p>
                  </a:txBody>
                  <a:tcPr/>
                </a:tc>
                <a:tc gridSpan="2">
                  <a:txBody>
                    <a:bodyPr/>
                    <a:lstStyle/>
                    <a:p>
                      <a:pPr algn="ctr">
                        <a:lnSpc>
                          <a:spcPct val="115000"/>
                        </a:lnSpc>
                        <a:spcAft>
                          <a:spcPts val="0"/>
                        </a:spcAft>
                      </a:pPr>
                      <a:endParaRPr lang="en-US" sz="1100">
                        <a:latin typeface="Calibri"/>
                        <a:ea typeface="Calibri"/>
                        <a:cs typeface="Arial"/>
                      </a:endParaRPr>
                    </a:p>
                    <a:p>
                      <a:pPr algn="ctr">
                        <a:lnSpc>
                          <a:spcPct val="115000"/>
                        </a:lnSpc>
                        <a:spcAft>
                          <a:spcPts val="0"/>
                        </a:spcAft>
                      </a:pPr>
                      <a:r>
                        <a:rPr lang="fa-IR" sz="1100" b="1">
                          <a:latin typeface="Calibri"/>
                          <a:ea typeface="Calibri"/>
                          <a:cs typeface="Arial"/>
                        </a:rPr>
                        <a:t>کفی روی آن جوشکاری انجام می دهند سپس آن را روی فیکسچر ثابت نگه داشته و 4 سوراخ جهت پایه صندلی بر روی آن ایجاد می کنند   </a:t>
                      </a:r>
                      <a:endParaRPr lang="en-US" sz="1100">
                        <a:latin typeface="Calibri"/>
                        <a:ea typeface="Calibri"/>
                        <a:cs typeface="Arial"/>
                      </a:endParaRPr>
                    </a:p>
                    <a:p>
                      <a:pPr marR="120650" algn="ctr">
                        <a:lnSpc>
                          <a:spcPct val="115000"/>
                        </a:lnSpc>
                        <a:spcAft>
                          <a:spcPts val="0"/>
                        </a:spcAft>
                      </a:pPr>
                      <a:r>
                        <a:rPr lang="en-US" sz="1100" b="1">
                          <a:latin typeface="Arial"/>
                          <a:ea typeface="Calibri"/>
                          <a:cs typeface="Arial"/>
                        </a:rPr>
                        <a:t> </a:t>
                      </a:r>
                      <a:r>
                        <a:rPr lang="fa-IR" sz="1100" b="1">
                          <a:latin typeface="Arial"/>
                          <a:ea typeface="Calibri"/>
                          <a:cs typeface="Arial"/>
                        </a:rPr>
                        <a:t>و سپس کلاف چپ و راست را با فیکسچر به کفی متصل می کنند و جوش نقطه ای می زنند.            </a:t>
                      </a:r>
                      <a:endParaRPr lang="en-US" sz="1100">
                        <a:latin typeface="Calibri"/>
                        <a:ea typeface="Calibri"/>
                        <a:cs typeface="Arial"/>
                      </a:endParaRPr>
                    </a:p>
                    <a:p>
                      <a:pPr algn="ctr">
                        <a:lnSpc>
                          <a:spcPct val="115000"/>
                        </a:lnSpc>
                        <a:spcAft>
                          <a:spcPts val="0"/>
                        </a:spcAft>
                      </a:pPr>
                      <a:r>
                        <a:rPr lang="fa-IR" sz="1100" b="1">
                          <a:latin typeface="Calibri"/>
                          <a:ea typeface="Calibri"/>
                          <a:cs typeface="Arial"/>
                        </a:rPr>
                        <a:t>و سپس ابروی جوشی در جلوی کابین جوش نقطه ای می زنند         </a:t>
                      </a:r>
                      <a:endParaRPr lang="en-US" sz="1100">
                        <a:latin typeface="Calibri"/>
                        <a:ea typeface="Calibri"/>
                        <a:cs typeface="Arial"/>
                      </a:endParaRPr>
                    </a:p>
                    <a:p>
                      <a:pPr algn="ctr">
                        <a:lnSpc>
                          <a:spcPct val="115000"/>
                        </a:lnSpc>
                        <a:spcAft>
                          <a:spcPts val="0"/>
                        </a:spcAft>
                      </a:pPr>
                      <a:r>
                        <a:rPr lang="fa-IR" sz="1100" b="1">
                          <a:latin typeface="Calibri"/>
                          <a:ea typeface="Calibri"/>
                          <a:cs typeface="Arial"/>
                        </a:rPr>
                        <a:t>و سپس سینی جلو در جلوی کابین جوش نقطه ای می زنند           </a:t>
                      </a:r>
                      <a:endParaRPr lang="en-US" sz="1100">
                        <a:latin typeface="Calibri"/>
                        <a:ea typeface="Calibri"/>
                        <a:cs typeface="Arial"/>
                      </a:endParaRPr>
                    </a:p>
                    <a:p>
                      <a:pPr marR="30480" algn="ctr">
                        <a:lnSpc>
                          <a:spcPct val="115000"/>
                        </a:lnSpc>
                        <a:spcAft>
                          <a:spcPts val="0"/>
                        </a:spcAft>
                      </a:pPr>
                      <a:r>
                        <a:rPr lang="fa-IR" sz="1100" b="1">
                          <a:latin typeface="Calibri"/>
                          <a:ea typeface="Calibri"/>
                          <a:cs typeface="Arial"/>
                        </a:rPr>
                        <a:t>و سپس پشتی در پشت کابین توسط جوش نقطه ای ثابت می شود.     </a:t>
                      </a:r>
                      <a:endParaRPr lang="en-US" sz="1100">
                        <a:latin typeface="Calibri"/>
                        <a:ea typeface="Calibri"/>
                        <a:cs typeface="Arial"/>
                      </a:endParaRPr>
                    </a:p>
                    <a:p>
                      <a:pPr algn="ctr">
                        <a:lnSpc>
                          <a:spcPct val="115000"/>
                        </a:lnSpc>
                        <a:spcAft>
                          <a:spcPts val="0"/>
                        </a:spcAft>
                      </a:pPr>
                      <a:r>
                        <a:rPr lang="fa-IR" sz="1100" b="1">
                          <a:latin typeface="Calibri"/>
                          <a:ea typeface="Calibri"/>
                          <a:cs typeface="Arial"/>
                        </a:rPr>
                        <a:t>و سپس سقف در بالای کابین توسط جوش نقطه ای ثابت می           </a:t>
                      </a:r>
                      <a:endParaRPr lang="en-US" sz="1100">
                        <a:latin typeface="Calibri"/>
                        <a:ea typeface="Calibri"/>
                        <a:cs typeface="Arial"/>
                      </a:endParaRPr>
                    </a:p>
                    <a:p>
                      <a:pPr marR="120650" algn="ctr">
                        <a:lnSpc>
                          <a:spcPct val="115000"/>
                        </a:lnSpc>
                        <a:spcAft>
                          <a:spcPts val="0"/>
                        </a:spcAft>
                      </a:pPr>
                      <a:r>
                        <a:rPr lang="fa-IR" sz="1100" b="1">
                          <a:latin typeface="Calibri"/>
                          <a:ea typeface="Calibri"/>
                          <a:cs typeface="Arial"/>
                        </a:rPr>
                        <a:t>شود. و آنگاه پایه رکاب ها در هر طرف توسط جوش متصل می شوند.</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pPr>
                      <a:endParaRPr lang="en-US" sz="1100">
                        <a:latin typeface="Calibri"/>
                        <a:ea typeface="Calibri"/>
                        <a:cs typeface="Arial"/>
                      </a:endParaRPr>
                    </a:p>
                    <a:p>
                      <a:pPr algn="ctr">
                        <a:lnSpc>
                          <a:spcPct val="115000"/>
                        </a:lnSpc>
                        <a:spcAft>
                          <a:spcPts val="0"/>
                        </a:spcAft>
                      </a:pPr>
                      <a:r>
                        <a:rPr lang="fa-IR" sz="1100" b="1">
                          <a:latin typeface="Calibri"/>
                          <a:ea typeface="Calibri"/>
                          <a:cs typeface="Arial"/>
                        </a:rPr>
                        <a:t>فیکسچر-انبار قفلی و دستگاه جوش گان</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Calibri"/>
                        <a:ea typeface="Calibri"/>
                        <a:cs typeface="Arial"/>
                      </a:endParaRPr>
                    </a:p>
                    <a:p>
                      <a:pPr algn="ctr">
                        <a:lnSpc>
                          <a:spcPct val="115000"/>
                        </a:lnSpc>
                        <a:spcAft>
                          <a:spcPts val="0"/>
                        </a:spcAft>
                      </a:pPr>
                      <a:r>
                        <a:rPr lang="fa-IR" sz="1100" b="1" dirty="0">
                          <a:latin typeface="Calibri"/>
                          <a:ea typeface="Calibri"/>
                          <a:cs typeface="Arial"/>
                        </a:rPr>
                        <a:t>فیکس کردن قطعات کابین و نقطه جوش اتصالات و پایه رکاب ها</a:t>
                      </a:r>
                      <a:endParaRPr lang="en-US" sz="1100" dirty="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latin typeface="Calibri"/>
                        <a:ea typeface="Calibri"/>
                        <a:cs typeface="Arial"/>
                      </a:endParaRPr>
                    </a:p>
                    <a:p>
                      <a:pPr algn="ctr">
                        <a:lnSpc>
                          <a:spcPct val="115000"/>
                        </a:lnSpc>
                        <a:spcAft>
                          <a:spcPts val="0"/>
                        </a:spcAft>
                      </a:pPr>
                      <a:r>
                        <a:rPr lang="ar-SA" sz="1100" b="1" dirty="0">
                          <a:latin typeface="Calibri"/>
                          <a:ea typeface="Calibri"/>
                          <a:cs typeface="Arial"/>
                        </a:rPr>
                        <a:t>1</a:t>
                      </a:r>
                      <a:endParaRPr lang="en-US" sz="1100" dirty="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28">
                <a:tc rowSpan="3" gridSpan="2">
                  <a:txBody>
                    <a:bodyPr/>
                    <a:lstStyle/>
                    <a:p>
                      <a:pPr algn="ctr">
                        <a:lnSpc>
                          <a:spcPct val="115000"/>
                        </a:lnSpc>
                        <a:spcAft>
                          <a:spcPts val="0"/>
                        </a:spcAft>
                      </a:pPr>
                      <a:endParaRPr lang="en-US" sz="1100" dirty="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rowSpan="3" hMerge="1">
                  <a:txBody>
                    <a:bodyPr/>
                    <a:lstStyle/>
                    <a:p>
                      <a:pPr rtl="1"/>
                      <a:endParaRPr lang="fa-IR"/>
                    </a:p>
                  </a:txBody>
                  <a:tcPr/>
                </a:tc>
                <a:tc rowSpan="3">
                  <a:txBody>
                    <a:bodyPr/>
                    <a:lstStyle/>
                    <a:p>
                      <a:pPr algn="ctr">
                        <a:lnSpc>
                          <a:spcPct val="115000"/>
                        </a:lnSpc>
                        <a:spcAft>
                          <a:spcPts val="0"/>
                        </a:spcAft>
                      </a:pPr>
                      <a:endParaRPr lang="en-US" sz="1100">
                        <a:latin typeface="Calibri"/>
                        <a:ea typeface="Calibri"/>
                        <a:cs typeface="Arial"/>
                      </a:endParaRPr>
                    </a:p>
                  </a:txBody>
                  <a:tcPr marL="25943" marR="2594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100" b="1">
                          <a:latin typeface="Calibri"/>
                          <a:ea typeface="Calibri"/>
                          <a:cs typeface="Arial"/>
                        </a:rPr>
                        <a:t>تاریخ باز نگری</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a:lnSpc>
                          <a:spcPct val="115000"/>
                        </a:lnSpc>
                        <a:spcAft>
                          <a:spcPts val="0"/>
                        </a:spcAft>
                      </a:pPr>
                      <a:r>
                        <a:rPr lang="en-US" sz="1100" b="1">
                          <a:latin typeface="Calibri"/>
                          <a:ea typeface="Calibri"/>
                          <a:cs typeface="Arial"/>
                        </a:rPr>
                        <a:t>00</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100" b="1">
                          <a:latin typeface="Calibri"/>
                          <a:ea typeface="Calibri"/>
                          <a:cs typeface="Arial"/>
                        </a:rPr>
                        <a:t>شماره بازنگری</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362189">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a:txBody>
                    <a:bodyPr/>
                    <a:lstStyle/>
                    <a:p>
                      <a:pPr algn="ctr">
                        <a:lnSpc>
                          <a:spcPct val="115000"/>
                        </a:lnSpc>
                        <a:spcAft>
                          <a:spcPts val="0"/>
                        </a:spcAft>
                      </a:pPr>
                      <a:r>
                        <a:rPr lang="ar-SA" sz="1100" b="1">
                          <a:latin typeface="Calibri"/>
                          <a:ea typeface="Calibri"/>
                          <a:cs typeface="Arial"/>
                        </a:rPr>
                        <a:t>مهندس رجب خواه</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SA" sz="1100" b="1">
                          <a:latin typeface="Calibri"/>
                          <a:ea typeface="Calibri"/>
                          <a:cs typeface="Arial"/>
                        </a:rPr>
                        <a:t>تایید کننده:</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1100" b="1">
                          <a:latin typeface="Calibri"/>
                          <a:ea typeface="Calibri"/>
                          <a:cs typeface="Arial"/>
                        </a:rPr>
                        <a:t>واحد فنی مهندسی</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r-SA" sz="1100" b="1">
                          <a:latin typeface="Calibri"/>
                          <a:ea typeface="Calibri"/>
                          <a:cs typeface="Arial"/>
                        </a:rPr>
                        <a:t>تهیه کننده:</a:t>
                      </a:r>
                      <a:endParaRPr lang="en-US" sz="110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166428">
                <a:tc gridSpan="2"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gridSpan="5">
                  <a:txBody>
                    <a:bodyPr/>
                    <a:lstStyle/>
                    <a:p>
                      <a:pPr algn="r">
                        <a:lnSpc>
                          <a:spcPct val="115000"/>
                        </a:lnSpc>
                        <a:spcAft>
                          <a:spcPts val="0"/>
                        </a:spcAft>
                      </a:pPr>
                      <a:r>
                        <a:rPr lang="en-US" sz="1100" b="1" dirty="0">
                          <a:latin typeface="Calibri"/>
                          <a:ea typeface="Calibri"/>
                          <a:cs typeface="Arial"/>
                        </a:rPr>
                        <a:t>FO 406/00</a:t>
                      </a:r>
                      <a:r>
                        <a:rPr lang="ar-SA" sz="1100" b="1" dirty="0">
                          <a:latin typeface="Calibri"/>
                          <a:ea typeface="Calibri"/>
                          <a:cs typeface="Arial"/>
                        </a:rPr>
                        <a:t>شماره شنا سایی:</a:t>
                      </a:r>
                      <a:endParaRPr lang="en-US" sz="1100" dirty="0">
                        <a:latin typeface="Calibri"/>
                        <a:ea typeface="Calibri"/>
                        <a:cs typeface="Arial"/>
                      </a:endParaRPr>
                    </a:p>
                  </a:txBody>
                  <a:tcPr marL="25943" marR="25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pic>
        <p:nvPicPr>
          <p:cNvPr id="5123" name="Picture 3"/>
          <p:cNvPicPr>
            <a:picLocks noChangeAspect="1" noChangeArrowheads="1"/>
          </p:cNvPicPr>
          <p:nvPr/>
        </p:nvPicPr>
        <p:blipFill>
          <a:blip r:embed="rId2" cstate="print"/>
          <a:srcRect/>
          <a:stretch>
            <a:fillRect/>
          </a:stretch>
        </p:blipFill>
        <p:spPr bwMode="auto">
          <a:xfrm>
            <a:off x="0" y="0"/>
            <a:ext cx="1390650" cy="257175"/>
          </a:xfrm>
          <a:prstGeom prst="rect">
            <a:avLst/>
          </a:prstGeom>
          <a:noFill/>
        </p:spPr>
      </p:pic>
      <p:sp>
        <p:nvSpPr>
          <p:cNvPr id="51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304704" rIns="91440" bIns="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2"/>
          <p:cNvPicPr>
            <a:picLocks noChangeAspect="1" noChangeArrowheads="1"/>
          </p:cNvPicPr>
          <p:nvPr/>
        </p:nvPicPr>
        <p:blipFill>
          <a:blip r:embed="rId2" cstate="print"/>
          <a:srcRect/>
          <a:stretch>
            <a:fillRect/>
          </a:stretch>
        </p:blipFill>
        <p:spPr bwMode="auto">
          <a:xfrm>
            <a:off x="357158" y="428604"/>
            <a:ext cx="4029075" cy="5786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1" descr="111020111103"/>
          <p:cNvPicPr>
            <a:picLocks noChangeAspect="1" noChangeArrowheads="1"/>
          </p:cNvPicPr>
          <p:nvPr/>
        </p:nvPicPr>
        <p:blipFill>
          <a:blip r:embed="rId3" cstate="print"/>
          <a:srcRect/>
          <a:stretch>
            <a:fillRect/>
          </a:stretch>
        </p:blipFill>
        <p:spPr bwMode="auto">
          <a:xfrm>
            <a:off x="4786314" y="428604"/>
            <a:ext cx="3990975" cy="5857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گان ترانس سرخود">
            <a:hlinkClick r:id="rId2"/>
          </p:cNvPr>
          <p:cNvPicPr/>
          <p:nvPr/>
        </p:nvPicPr>
        <p:blipFill>
          <a:blip r:embed="rId3"/>
          <a:srcRect/>
          <a:stretch>
            <a:fillRect/>
          </a:stretch>
        </p:blipFill>
        <p:spPr bwMode="auto">
          <a:xfrm>
            <a:off x="428596" y="1000108"/>
            <a:ext cx="3071834" cy="4269450"/>
          </a:xfrm>
          <a:prstGeom prst="rect">
            <a:avLst/>
          </a:prstGeom>
          <a:noFill/>
          <a:ln w="9525">
            <a:noFill/>
            <a:miter lim="800000"/>
            <a:headEnd/>
            <a:tailEnd/>
          </a:ln>
        </p:spPr>
      </p:pic>
      <p:graphicFrame>
        <p:nvGraphicFramePr>
          <p:cNvPr id="8" name="Table 7"/>
          <p:cNvGraphicFramePr>
            <a:graphicFrameLocks noGrp="1"/>
          </p:cNvGraphicFramePr>
          <p:nvPr/>
        </p:nvGraphicFramePr>
        <p:xfrm>
          <a:off x="3857620" y="785794"/>
          <a:ext cx="4786346" cy="5286412"/>
        </p:xfrm>
        <a:graphic>
          <a:graphicData uri="http://schemas.openxmlformats.org/drawingml/2006/table">
            <a:tbl>
              <a:tblPr/>
              <a:tblGrid>
                <a:gridCol w="4786346"/>
              </a:tblGrid>
              <a:tr h="5286412">
                <a:tc>
                  <a:txBody>
                    <a:bodyPr/>
                    <a:lstStyle/>
                    <a:p>
                      <a:pPr algn="r" rtl="1">
                        <a:lnSpc>
                          <a:spcPct val="115000"/>
                        </a:lnSpc>
                        <a:spcAft>
                          <a:spcPts val="1000"/>
                        </a:spcAft>
                      </a:pPr>
                      <a:r>
                        <a:rPr lang="ar-SA" sz="1350" b="1" dirty="0">
                          <a:latin typeface="Calibri"/>
                          <a:ea typeface="Times New Roman"/>
                          <a:cs typeface="Tahoma"/>
                        </a:rPr>
                        <a:t>دستگاه نقطه جوش پرتابل (گان) </a:t>
                      </a:r>
                      <a:endParaRPr lang="en-US" sz="1350" b="1" dirty="0" smtClean="0">
                        <a:latin typeface="Calibri"/>
                        <a:ea typeface="Times New Roman"/>
                        <a:cs typeface="Tahoma"/>
                      </a:endParaRPr>
                    </a:p>
                    <a:p>
                      <a:pPr algn="r" rtl="1">
                        <a:lnSpc>
                          <a:spcPct val="115000"/>
                        </a:lnSpc>
                        <a:spcAft>
                          <a:spcPts val="1000"/>
                        </a:spcAft>
                      </a:pPr>
                      <a:endParaRPr lang="en-US" sz="1100" dirty="0">
                        <a:latin typeface="Calibri"/>
                        <a:ea typeface="Times New Roman"/>
                        <a:cs typeface="Arial"/>
                      </a:endParaRPr>
                    </a:p>
                    <a:p>
                      <a:pPr algn="r" rtl="1">
                        <a:lnSpc>
                          <a:spcPct val="115000"/>
                        </a:lnSpc>
                        <a:spcAft>
                          <a:spcPts val="1000"/>
                        </a:spcAft>
                      </a:pPr>
                      <a:r>
                        <a:rPr lang="ar-SA" sz="1200" b="1" dirty="0">
                          <a:latin typeface="Calibri"/>
                          <a:ea typeface="Times New Roman"/>
                          <a:cs typeface="Tahoma"/>
                        </a:rPr>
                        <a:t>گان ترانس سرخود </a:t>
                      </a:r>
                      <a:endParaRPr lang="en-US" sz="1200" b="1" i="1" dirty="0" smtClean="0">
                        <a:solidFill>
                          <a:srgbClr val="000000"/>
                        </a:solidFill>
                        <a:latin typeface="Calibri"/>
                        <a:ea typeface="Times New Roman"/>
                        <a:cs typeface="Tahoma"/>
                      </a:endParaRPr>
                    </a:p>
                    <a:p>
                      <a:pPr algn="r" rtl="1">
                        <a:lnSpc>
                          <a:spcPct val="115000"/>
                        </a:lnSpc>
                        <a:spcAft>
                          <a:spcPts val="1000"/>
                        </a:spcAft>
                      </a:pPr>
                      <a:r>
                        <a:rPr lang="ar-SA" sz="1000" i="1" dirty="0">
                          <a:solidFill>
                            <a:srgbClr val="000000"/>
                          </a:solidFill>
                          <a:latin typeface="Calibri"/>
                          <a:ea typeface="Times New Roman"/>
                          <a:cs typeface="Tahoma"/>
                        </a:rPr>
                        <a:t/>
                      </a:r>
                      <a:br>
                        <a:rPr lang="ar-SA" sz="1000" i="1" dirty="0">
                          <a:solidFill>
                            <a:srgbClr val="000000"/>
                          </a:solidFill>
                          <a:latin typeface="Calibri"/>
                          <a:ea typeface="Times New Roman"/>
                          <a:cs typeface="Tahoma"/>
                        </a:rPr>
                      </a:br>
                      <a:r>
                        <a:rPr lang="ar-SA" sz="1600" i="1" dirty="0">
                          <a:solidFill>
                            <a:srgbClr val="000000"/>
                          </a:solidFill>
                          <a:latin typeface="Calibri"/>
                          <a:ea typeface="Times New Roman"/>
                          <a:cs typeface="B Nazanin" pitchFamily="2" charset="-78"/>
                        </a:rPr>
                        <a:t>گانهاي پرتابل ترانس سرخود (منوال )كه همان دستگاه هاي نقطه جوش دستي وقابل حمل مي باشند.در مدلهاي </a:t>
                      </a:r>
                      <a:r>
                        <a:rPr lang="en-US" sz="1600" i="1" dirty="0" err="1">
                          <a:solidFill>
                            <a:srgbClr val="000000"/>
                          </a:solidFill>
                          <a:latin typeface="Tahoma"/>
                          <a:ea typeface="Times New Roman"/>
                          <a:cs typeface="B Nazanin" pitchFamily="2" charset="-78"/>
                        </a:rPr>
                        <a:t>cx,c,x</a:t>
                      </a:r>
                      <a:r>
                        <a:rPr lang="ar-SA" sz="1600" i="1" dirty="0">
                          <a:solidFill>
                            <a:srgbClr val="000000"/>
                          </a:solidFill>
                          <a:latin typeface="Calibri"/>
                          <a:ea typeface="Times New Roman"/>
                          <a:cs typeface="B Nazanin" pitchFamily="2" charset="-78"/>
                        </a:rPr>
                        <a:t> طراحي وتوليد مي شوند كه عمده آنها در صنايعي نظير خودرو،قطعه سازي ،لوازم خانگي و...مي باشد.</a:t>
                      </a:r>
                      <a:br>
                        <a:rPr lang="ar-SA" sz="1600" i="1" dirty="0">
                          <a:solidFill>
                            <a:srgbClr val="000000"/>
                          </a:solidFill>
                          <a:latin typeface="Calibri"/>
                          <a:ea typeface="Times New Roman"/>
                          <a:cs typeface="B Nazanin" pitchFamily="2" charset="-78"/>
                        </a:rPr>
                      </a:br>
                      <a:r>
                        <a:rPr lang="ar-SA" sz="1600" i="1" dirty="0">
                          <a:solidFill>
                            <a:srgbClr val="000000"/>
                          </a:solidFill>
                          <a:latin typeface="Calibri"/>
                          <a:ea typeface="Times New Roman"/>
                          <a:cs typeface="B Nazanin" pitchFamily="2" charset="-78"/>
                        </a:rPr>
                        <a:t>خطوطي نظير خط توليد بدنه سمند ،پژو405،پژو206،پژو</a:t>
                      </a:r>
                      <a:r>
                        <a:rPr lang="en-US" sz="1600" i="1" dirty="0">
                          <a:solidFill>
                            <a:srgbClr val="000000"/>
                          </a:solidFill>
                          <a:latin typeface="Tahoma"/>
                          <a:ea typeface="Times New Roman"/>
                          <a:cs typeface="B Nazanin" pitchFamily="2" charset="-78"/>
                        </a:rPr>
                        <a:t>ROA</a:t>
                      </a:r>
                      <a:r>
                        <a:rPr lang="ar-SA" sz="1600" i="1" dirty="0">
                          <a:solidFill>
                            <a:srgbClr val="000000"/>
                          </a:solidFill>
                          <a:latin typeface="Calibri"/>
                          <a:ea typeface="Times New Roman"/>
                          <a:cs typeface="B Nazanin" pitchFamily="2" charset="-78"/>
                        </a:rPr>
                        <a:t> ،گراند ويتارا ،تندر 90و...با گانهاي پرتابل نوين سازان مجهز شده اند.</a:t>
                      </a:r>
                      <a:br>
                        <a:rPr lang="ar-SA" sz="1600" i="1" dirty="0">
                          <a:solidFill>
                            <a:srgbClr val="000000"/>
                          </a:solidFill>
                          <a:latin typeface="Calibri"/>
                          <a:ea typeface="Times New Roman"/>
                          <a:cs typeface="B Nazanin" pitchFamily="2" charset="-78"/>
                        </a:rPr>
                      </a:br>
                      <a:r>
                        <a:rPr lang="ar-SA" sz="1600" i="1" dirty="0">
                          <a:solidFill>
                            <a:srgbClr val="000000"/>
                          </a:solidFill>
                          <a:latin typeface="Calibri"/>
                          <a:ea typeface="Times New Roman"/>
                          <a:cs typeface="B Nazanin" pitchFamily="2" charset="-78"/>
                        </a:rPr>
                        <a:t>درگانهاي ترانس سرخود به علت آنكه ترانس برروي بدنه گان پرتابل نصب مي شود با توان كمترو درنتيجه برق مصرفي كمتري، به گانهاي ترانس جدا نياز دارد ،همچنين اقلام يدكي ومصرفي كمتروباهزينه پايين تري نسبت به گان هاي ترانس جدا در دوره بهره برداري مورد نيازمي باشد،كه درتيراژ توليد بالااين رقم كاملا چشمگيراست.</a:t>
                      </a:r>
                      <a:br>
                        <a:rPr lang="ar-SA" sz="1600" i="1" dirty="0">
                          <a:solidFill>
                            <a:srgbClr val="000000"/>
                          </a:solidFill>
                          <a:latin typeface="Calibri"/>
                          <a:ea typeface="Times New Roman"/>
                          <a:cs typeface="B Nazanin" pitchFamily="2" charset="-78"/>
                        </a:rPr>
                      </a:br>
                      <a:r>
                        <a:rPr lang="ar-SA" sz="1600" i="1" dirty="0">
                          <a:solidFill>
                            <a:srgbClr val="000000"/>
                          </a:solidFill>
                          <a:latin typeface="Calibri"/>
                          <a:ea typeface="Times New Roman"/>
                          <a:cs typeface="B Nazanin" pitchFamily="2" charset="-78"/>
                        </a:rPr>
                        <a:t>با توجه به مشخصات هندسي جيگ وپنل (قطعه توليدي )هندسه گان به شكل كوچك،متوسط يا بزرگ طراحي وتوليد ميگردد.</a:t>
                      </a:r>
                      <a:endParaRPr lang="en-US" sz="1600" dirty="0">
                        <a:latin typeface="Calibri"/>
                        <a:ea typeface="Times New Roman"/>
                        <a:cs typeface="B Nazanin" pitchFamily="2" charset="-78"/>
                      </a:endParaRPr>
                    </a:p>
                  </a:txBody>
                  <a:tcPr marL="47625" marR="47625" marT="47625" marB="47625">
                    <a:lnL>
                      <a:noFill/>
                    </a:lnL>
                    <a:lnR>
                      <a:noFill/>
                    </a:lnR>
                    <a:lnT>
                      <a:noFill/>
                    </a:lnT>
                    <a:lnB>
                      <a:noFill/>
                    </a:lnB>
                  </a:tcPr>
                </a:tc>
              </a:tr>
            </a:tbl>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min karizan khodro\252\24042012316.jpg"/>
          <p:cNvPicPr>
            <a:picLocks noChangeAspect="1" noChangeArrowheads="1"/>
          </p:cNvPicPr>
          <p:nvPr/>
        </p:nvPicPr>
        <p:blipFill>
          <a:blip r:embed="rId2" cstate="print"/>
          <a:srcRect/>
          <a:stretch>
            <a:fillRect/>
          </a:stretch>
        </p:blipFill>
        <p:spPr bwMode="auto">
          <a:xfrm>
            <a:off x="285720" y="928670"/>
            <a:ext cx="8715404" cy="5643577"/>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43" y="357165"/>
          <a:ext cx="8786878" cy="6286545"/>
        </p:xfrm>
        <a:graphic>
          <a:graphicData uri="http://schemas.openxmlformats.org/drawingml/2006/table">
            <a:tbl>
              <a:tblPr/>
              <a:tblGrid>
                <a:gridCol w="3383188"/>
                <a:gridCol w="207648"/>
                <a:gridCol w="120045"/>
                <a:gridCol w="1674154"/>
                <a:gridCol w="120045"/>
                <a:gridCol w="1674154"/>
                <a:gridCol w="120045"/>
                <a:gridCol w="610775"/>
                <a:gridCol w="266049"/>
                <a:gridCol w="610775"/>
              </a:tblGrid>
              <a:tr h="295845">
                <a:tc>
                  <a:txBody>
                    <a:bodyPr/>
                    <a:lstStyle/>
                    <a:p>
                      <a:pPr algn="ctr">
                        <a:lnSpc>
                          <a:spcPct val="115000"/>
                        </a:lnSpc>
                        <a:spcAft>
                          <a:spcPts val="0"/>
                        </a:spcAft>
                      </a:pPr>
                      <a:r>
                        <a:rPr lang="fa-IR" sz="1200" b="1" dirty="0">
                          <a:latin typeface="Calibri"/>
                          <a:ea typeface="Calibri"/>
                          <a:cs typeface="Arial"/>
                        </a:rPr>
                        <a:t>صفحه1 از1</a:t>
                      </a:r>
                      <a:endParaRPr lang="en-US" sz="1200" dirty="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fa-IR" sz="1200" b="1">
                          <a:latin typeface="Calibri"/>
                          <a:ea typeface="Calibri"/>
                          <a:cs typeface="Arial"/>
                        </a:rPr>
                        <a:t>دستورالعمل کار</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gridSpan="5">
                  <a:txBody>
                    <a:bodyPr/>
                    <a:lstStyle/>
                    <a:p>
                      <a:pPr algn="ctr">
                        <a:lnSpc>
                          <a:spcPct val="115000"/>
                        </a:lnSpc>
                        <a:spcAft>
                          <a:spcPts val="0"/>
                        </a:spcAft>
                      </a:pPr>
                      <a:endParaRPr lang="en-US" sz="1200">
                        <a:latin typeface="Calibri"/>
                        <a:ea typeface="Calibri"/>
                        <a:cs typeface="Arial"/>
                      </a:endParaRPr>
                    </a:p>
                    <a:p>
                      <a:pPr algn="ctr">
                        <a:lnSpc>
                          <a:spcPct val="115000"/>
                        </a:lnSpc>
                        <a:spcAft>
                          <a:spcPts val="0"/>
                        </a:spcAft>
                      </a:pPr>
                      <a:r>
                        <a:rPr lang="en-US" sz="1200" b="1">
                          <a:latin typeface="Calibri"/>
                          <a:ea typeface="Calibri"/>
                          <a:cs typeface="Arial"/>
                        </a:rPr>
                        <a:t>CARIZAN KHODRO </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c rowSpan="2" hMerge="1">
                  <a:txBody>
                    <a:bodyPr/>
                    <a:lstStyle/>
                    <a:p>
                      <a:pPr rtl="1"/>
                      <a:endParaRPr lang="fa-IR"/>
                    </a:p>
                  </a:txBody>
                  <a:tcPr/>
                </a:tc>
              </a:tr>
              <a:tr h="260180">
                <a:tc>
                  <a:txBody>
                    <a:bodyPr/>
                    <a:lstStyle/>
                    <a:p>
                      <a:pPr algn="ctr">
                        <a:lnSpc>
                          <a:spcPct val="115000"/>
                        </a:lnSpc>
                        <a:spcAft>
                          <a:spcPts val="0"/>
                        </a:spcAft>
                      </a:pPr>
                      <a:r>
                        <a:rPr lang="fa-IR" sz="1200" b="1">
                          <a:latin typeface="Calibri"/>
                          <a:ea typeface="Calibri"/>
                          <a:cs typeface="Arial"/>
                        </a:rPr>
                        <a:t>نام ایستگاه : جوشکاری</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5"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r>
              <a:tr h="2210402">
                <a:tc>
                  <a:txBody>
                    <a:bodyPr/>
                    <a:lstStyle/>
                    <a:p>
                      <a:pPr algn="ctr">
                        <a:lnSpc>
                          <a:spcPct val="115000"/>
                        </a:lnSpc>
                        <a:spcAft>
                          <a:spcPts val="0"/>
                        </a:spcAft>
                        <a:tabLst>
                          <a:tab pos="7267575" algn="l"/>
                        </a:tabLst>
                      </a:pPr>
                      <a:r>
                        <a:rPr lang="en-US" sz="1200" b="1">
                          <a:latin typeface="Calibri"/>
                          <a:ea typeface="Calibri"/>
                          <a:cs typeface="Arial"/>
                        </a:rPr>
                        <a:t>k109C</a:t>
                      </a:r>
                      <a:r>
                        <a:rPr lang="fa-IR" sz="1200" b="1">
                          <a:latin typeface="Calibri"/>
                          <a:ea typeface="Calibri"/>
                          <a:cs typeface="Arial"/>
                        </a:rPr>
                        <a:t>نام خودرو:     </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7267575" algn="l"/>
                        </a:tabLst>
                      </a:pPr>
                      <a:r>
                        <a:rPr lang="fa-IR" sz="1200" b="1">
                          <a:latin typeface="Calibri"/>
                          <a:ea typeface="Calibri"/>
                          <a:cs typeface="Arial"/>
                        </a:rPr>
                        <a:t>پروسه نهایی مونتاژ</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ar-SA" sz="1200" b="1">
                          <a:latin typeface="Calibri"/>
                          <a:ea typeface="Calibri"/>
                          <a:cs typeface="Arial"/>
                        </a:rPr>
                        <a:t>نکات کاری</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200" b="1">
                          <a:latin typeface="Calibri"/>
                          <a:ea typeface="Calibri"/>
                          <a:cs typeface="Arial"/>
                        </a:rPr>
                        <a:t>ابزار/ مواد</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ar-SA" sz="1200" b="1">
                          <a:latin typeface="Calibri"/>
                          <a:ea typeface="Calibri"/>
                          <a:cs typeface="Arial"/>
                        </a:rPr>
                        <a:t>مراحل عملیات</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200" b="1">
                          <a:latin typeface="Calibri"/>
                          <a:ea typeface="Calibri"/>
                          <a:cs typeface="Arial"/>
                        </a:rPr>
                        <a:t>ردیف</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980">
                <a:tc gridSpan="3">
                  <a:txBody>
                    <a:bodyPr/>
                    <a:lstStyle/>
                    <a:p>
                      <a:pPr algn="ctr">
                        <a:lnSpc>
                          <a:spcPct val="115000"/>
                        </a:lnSpc>
                        <a:spcAft>
                          <a:spcPts val="0"/>
                        </a:spcAft>
                      </a:pPr>
                      <a:r>
                        <a:rPr lang="fa-IR" sz="1200" b="1">
                          <a:latin typeface="Calibri"/>
                          <a:ea typeface="Calibri"/>
                          <a:cs typeface="Arial"/>
                        </a:rPr>
                        <a:t>ابتدا بست های کوچک و بزرگ در زیر کابین نصب می شود.و سپس بست کمربند وسطی نصب می شود.</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fa-IR" sz="1200" b="1">
                          <a:latin typeface="Calibri"/>
                          <a:ea typeface="Calibri"/>
                          <a:cs typeface="Arial"/>
                        </a:rPr>
                        <a:t>بکس13</a:t>
                      </a:r>
                      <a:endParaRPr lang="en-US" sz="1200">
                        <a:latin typeface="Calibri"/>
                        <a:ea typeface="Calibri"/>
                        <a:cs typeface="Arial"/>
                      </a:endParaRPr>
                    </a:p>
                    <a:p>
                      <a:pPr algn="ctr">
                        <a:lnSpc>
                          <a:spcPct val="115000"/>
                        </a:lnSpc>
                        <a:spcAft>
                          <a:spcPts val="0"/>
                        </a:spcAft>
                      </a:pPr>
                      <a:r>
                        <a:rPr lang="fa-IR" sz="1200" b="1">
                          <a:latin typeface="Calibri"/>
                          <a:ea typeface="Calibri"/>
                          <a:cs typeface="Arial"/>
                        </a:rPr>
                        <a:t>بکس19</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a-IR" sz="1200" b="1">
                          <a:latin typeface="Calibri"/>
                          <a:ea typeface="Calibri"/>
                          <a:cs typeface="Arial"/>
                        </a:rPr>
                        <a:t>مونتاژ بست های زیر کابین و بست کمربند </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0"/>
                        </a:spcAft>
                      </a:pPr>
                      <a:r>
                        <a:rPr lang="en-US" sz="1200" b="1">
                          <a:latin typeface="Calibri"/>
                          <a:ea typeface="Calibri"/>
                          <a:cs typeface="Arial"/>
                        </a:rPr>
                        <a:t>1</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200"/>
                    </a:p>
                  </a:txBody>
                  <a:tcPr marL="38730" marR="38730" marT="19365" marB="19365">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rtl="1"/>
                      <a:endParaRPr lang="fa-IR" sz="1200"/>
                    </a:p>
                  </a:txBody>
                  <a:tcPr marL="38730" marR="38730" marT="19365" marB="19365">
                    <a:lnT w="12700" cap="flat" cmpd="sng" algn="ctr">
                      <a:solidFill>
                        <a:srgbClr val="000000"/>
                      </a:solidFill>
                      <a:prstDash val="solid"/>
                      <a:round/>
                      <a:headEnd type="none" w="med" len="med"/>
                      <a:tailEnd type="none" w="med" len="med"/>
                    </a:lnT>
                  </a:tcPr>
                </a:tc>
              </a:tr>
              <a:tr h="635834">
                <a:tc gridSpan="3">
                  <a:txBody>
                    <a:bodyPr/>
                    <a:lstStyle/>
                    <a:p>
                      <a:pPr algn="ctr">
                        <a:lnSpc>
                          <a:spcPct val="115000"/>
                        </a:lnSpc>
                        <a:spcAft>
                          <a:spcPts val="0"/>
                        </a:spcAft>
                      </a:pPr>
                      <a:r>
                        <a:rPr lang="fa-IR" sz="1200" b="1">
                          <a:latin typeface="Calibri"/>
                          <a:ea typeface="Calibri"/>
                          <a:cs typeface="Arial"/>
                        </a:rPr>
                        <a:t>توسط مینی سنگ کلیه قسمتهای مورد نیاز را سنگ می زنیم</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200" b="1">
                          <a:latin typeface="Calibri"/>
                          <a:ea typeface="Calibri"/>
                          <a:cs typeface="Arial"/>
                        </a:rPr>
                        <a:t>مینی سنگ</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a-IR" sz="1200" b="1">
                          <a:latin typeface="Calibri"/>
                          <a:ea typeface="Calibri"/>
                          <a:cs typeface="Arial"/>
                        </a:rPr>
                        <a:t>سنگ زنی قطعات اصلی کابین</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0"/>
                        </a:spcAft>
                      </a:pPr>
                      <a:r>
                        <a:rPr lang="en-US" sz="1200" b="1">
                          <a:latin typeface="Calibri"/>
                          <a:ea typeface="Calibri"/>
                          <a:cs typeface="Arial"/>
                        </a:rPr>
                        <a:t>2</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200"/>
                    </a:p>
                  </a:txBody>
                  <a:tcPr marL="38730" marR="38730" marT="19365" marB="19365">
                    <a:lnL w="12700" cap="flat" cmpd="sng" algn="ctr">
                      <a:solidFill>
                        <a:srgbClr val="000000"/>
                      </a:solidFill>
                      <a:prstDash val="solid"/>
                      <a:round/>
                      <a:headEnd type="none" w="med" len="med"/>
                      <a:tailEnd type="none" w="med" len="med"/>
                    </a:lnL>
                  </a:tcPr>
                </a:tc>
                <a:tc>
                  <a:txBody>
                    <a:bodyPr/>
                    <a:lstStyle/>
                    <a:p>
                      <a:pPr rtl="1"/>
                      <a:endParaRPr lang="fa-IR" sz="1200"/>
                    </a:p>
                  </a:txBody>
                  <a:tcPr marL="38730" marR="38730" marT="19365" marB="19365"/>
                </a:tc>
              </a:tr>
              <a:tr h="291022">
                <a:tc gridSpan="3">
                  <a:txBody>
                    <a:bodyPr/>
                    <a:lstStyle/>
                    <a:p>
                      <a:pPr algn="ctr">
                        <a:lnSpc>
                          <a:spcPct val="115000"/>
                        </a:lnSpc>
                        <a:spcAft>
                          <a:spcPts val="0"/>
                        </a:spcAft>
                      </a:pPr>
                      <a:r>
                        <a:rPr lang="fa-IR" sz="1200" b="1">
                          <a:latin typeface="Calibri"/>
                          <a:ea typeface="Calibri"/>
                          <a:cs typeface="Arial"/>
                        </a:rPr>
                        <a:t>با استفاده از تینر لکه های روی کابین را برطرف می کنیم</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200" b="1">
                          <a:latin typeface="Calibri"/>
                          <a:ea typeface="Calibri"/>
                          <a:cs typeface="Arial"/>
                        </a:rPr>
                        <a:t>تینر</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a-IR" sz="1200" b="1">
                          <a:latin typeface="Calibri"/>
                          <a:ea typeface="Calibri"/>
                          <a:cs typeface="Arial"/>
                        </a:rPr>
                        <a:t>پاک کردن کابین با استفاده از تینر</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0"/>
                        </a:spcAft>
                      </a:pPr>
                      <a:r>
                        <a:rPr lang="en-US" sz="1200" b="1">
                          <a:latin typeface="Calibri"/>
                          <a:ea typeface="Calibri"/>
                          <a:cs typeface="Arial"/>
                        </a:rPr>
                        <a:t>3</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200"/>
                    </a:p>
                  </a:txBody>
                  <a:tcPr marL="38730" marR="38730" marT="19365" marB="19365">
                    <a:lnL w="12700" cap="flat" cmpd="sng" algn="ctr">
                      <a:solidFill>
                        <a:srgbClr val="000000"/>
                      </a:solidFill>
                      <a:prstDash val="solid"/>
                      <a:round/>
                      <a:headEnd type="none" w="med" len="med"/>
                      <a:tailEnd type="none" w="med" len="med"/>
                    </a:lnL>
                  </a:tcPr>
                </a:tc>
                <a:tc>
                  <a:txBody>
                    <a:bodyPr/>
                    <a:lstStyle/>
                    <a:p>
                      <a:pPr rtl="1"/>
                      <a:endParaRPr lang="fa-IR" sz="1200"/>
                    </a:p>
                  </a:txBody>
                  <a:tcPr marL="38730" marR="38730" marT="19365" marB="19365"/>
                </a:tc>
              </a:tr>
              <a:tr h="761970">
                <a:tc gridSpan="3">
                  <a:txBody>
                    <a:bodyPr/>
                    <a:lstStyle/>
                    <a:p>
                      <a:pPr algn="ctr">
                        <a:lnSpc>
                          <a:spcPct val="115000"/>
                        </a:lnSpc>
                        <a:spcAft>
                          <a:spcPts val="0"/>
                        </a:spcAft>
                      </a:pPr>
                      <a:r>
                        <a:rPr lang="fa-IR" sz="1200" b="1">
                          <a:latin typeface="Calibri"/>
                          <a:ea typeface="Calibri"/>
                          <a:cs typeface="Arial"/>
                        </a:rPr>
                        <a:t>لولا ها را بر روی کابین نصب می کنیم و درب ها را بعد از اتصال از نظر موقعیت درب ها داخل کلاف ها تنظیم و باز و بسته کردن درب را بررسی می کنیم</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fa-IR" sz="1200" b="1">
                          <a:latin typeface="Calibri"/>
                          <a:ea typeface="Calibri"/>
                          <a:cs typeface="Arial"/>
                        </a:rPr>
                        <a:t>بکس10</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a-IR" sz="1200" b="1">
                          <a:latin typeface="Calibri"/>
                          <a:ea typeface="Calibri"/>
                          <a:cs typeface="Arial"/>
                        </a:rPr>
                        <a:t>مونتاژ و رگلاژ درب ها (لولا ها)</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0"/>
                        </a:spcAft>
                      </a:pPr>
                      <a:r>
                        <a:rPr lang="en-US" sz="1200" b="1">
                          <a:latin typeface="Calibri"/>
                          <a:ea typeface="Calibri"/>
                          <a:cs typeface="Arial"/>
                        </a:rPr>
                        <a:t>4</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200"/>
                    </a:p>
                  </a:txBody>
                  <a:tcPr marL="38730" marR="38730" marT="19365" marB="19365">
                    <a:lnL w="12700" cap="flat" cmpd="sng" algn="ctr">
                      <a:solidFill>
                        <a:srgbClr val="000000"/>
                      </a:solidFill>
                      <a:prstDash val="solid"/>
                      <a:round/>
                      <a:headEnd type="none" w="med" len="med"/>
                      <a:tailEnd type="none" w="med" len="med"/>
                    </a:lnL>
                  </a:tcPr>
                </a:tc>
                <a:tc>
                  <a:txBody>
                    <a:bodyPr/>
                    <a:lstStyle/>
                    <a:p>
                      <a:pPr rtl="1"/>
                      <a:endParaRPr lang="fa-IR" sz="1200"/>
                    </a:p>
                  </a:txBody>
                  <a:tcPr marL="38730" marR="38730" marT="19365" marB="19365"/>
                </a:tc>
              </a:tr>
              <a:tr h="431196">
                <a:tc gridSpan="3">
                  <a:txBody>
                    <a:bodyPr/>
                    <a:lstStyle/>
                    <a:p>
                      <a:pPr algn="ctr">
                        <a:lnSpc>
                          <a:spcPct val="115000"/>
                        </a:lnSpc>
                        <a:spcAft>
                          <a:spcPts val="0"/>
                        </a:spcAft>
                      </a:pPr>
                      <a:r>
                        <a:rPr lang="fa-IR" sz="1200" b="1">
                          <a:latin typeface="Calibri"/>
                          <a:ea typeface="Calibri"/>
                          <a:cs typeface="Arial"/>
                        </a:rPr>
                        <a:t>توسط سمبه حک شماره کابین را روی آن حک می نمائیم</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pPr>
                      <a:r>
                        <a:rPr lang="ar-SA" sz="1200" b="1">
                          <a:latin typeface="Calibri"/>
                          <a:ea typeface="Calibri"/>
                          <a:cs typeface="Arial"/>
                        </a:rPr>
                        <a:t>سمبه حک</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a-IR" sz="1200" b="1">
                          <a:latin typeface="Calibri"/>
                          <a:ea typeface="Calibri"/>
                          <a:cs typeface="Arial"/>
                        </a:rPr>
                        <a:t>حک شماره کابین</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0"/>
                        </a:spcAft>
                      </a:pPr>
                      <a:r>
                        <a:rPr lang="en-US" sz="1200" b="1">
                          <a:latin typeface="Calibri"/>
                          <a:ea typeface="Calibri"/>
                          <a:cs typeface="Arial"/>
                        </a:rPr>
                        <a:t>5</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200"/>
                    </a:p>
                  </a:txBody>
                  <a:tcPr marL="38730" marR="38730" marT="19365" marB="19365">
                    <a:lnL w="12700" cap="flat" cmpd="sng" algn="ctr">
                      <a:solidFill>
                        <a:srgbClr val="000000"/>
                      </a:solidFill>
                      <a:prstDash val="solid"/>
                      <a:round/>
                      <a:headEnd type="none" w="med" len="med"/>
                      <a:tailEnd type="none" w="med" len="med"/>
                    </a:lnL>
                  </a:tcPr>
                </a:tc>
                <a:tc>
                  <a:txBody>
                    <a:bodyPr/>
                    <a:lstStyle/>
                    <a:p>
                      <a:pPr rtl="1"/>
                      <a:endParaRPr lang="fa-IR" sz="1200"/>
                    </a:p>
                  </a:txBody>
                  <a:tcPr marL="38730" marR="38730" marT="19365" marB="19365"/>
                </a:tc>
              </a:tr>
              <a:tr h="892116">
                <a:tc gridSpan="3">
                  <a:txBody>
                    <a:bodyPr/>
                    <a:lstStyle/>
                    <a:p>
                      <a:pPr algn="ctr">
                        <a:lnSpc>
                          <a:spcPct val="115000"/>
                        </a:lnSpc>
                        <a:spcAft>
                          <a:spcPts val="0"/>
                        </a:spcAft>
                      </a:pPr>
                      <a:r>
                        <a:rPr lang="fa-IR" sz="1200" b="1" dirty="0">
                          <a:latin typeface="Calibri"/>
                          <a:ea typeface="Calibri"/>
                          <a:cs typeface="Arial"/>
                        </a:rPr>
                        <a:t>توسط تینر روغن روی بدنه کابین از بین برده می شود و نقاط مورد نیاز را سمباده می زنیم</a:t>
                      </a:r>
                      <a:endParaRPr lang="en-US" sz="1200" dirty="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a:lnSpc>
                          <a:spcPct val="115000"/>
                        </a:lnSpc>
                        <a:spcAft>
                          <a:spcPts val="0"/>
                        </a:spcAft>
                        <a:tabLst>
                          <a:tab pos="342900" algn="l"/>
                          <a:tab pos="586740" algn="ctr"/>
                        </a:tabLst>
                      </a:pPr>
                      <a:r>
                        <a:rPr lang="fa-IR" sz="1200" b="1">
                          <a:latin typeface="Calibri"/>
                          <a:ea typeface="Calibri"/>
                          <a:cs typeface="Arial"/>
                        </a:rPr>
                        <a:t>تینر و سمباده</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a-IR" sz="1200" b="1">
                          <a:latin typeface="Calibri"/>
                          <a:ea typeface="Calibri"/>
                          <a:cs typeface="Arial"/>
                        </a:rPr>
                        <a:t>تمیز کاری و سمباده زنی</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ctr" rtl="0">
                        <a:lnSpc>
                          <a:spcPct val="115000"/>
                        </a:lnSpc>
                        <a:spcAft>
                          <a:spcPts val="0"/>
                        </a:spcAft>
                      </a:pPr>
                      <a:r>
                        <a:rPr lang="en-US" sz="1200" b="1">
                          <a:latin typeface="Calibri"/>
                          <a:ea typeface="Calibri"/>
                          <a:cs typeface="Arial"/>
                        </a:rPr>
                        <a:t>6</a:t>
                      </a:r>
                      <a:endParaRPr lang="en-US" sz="1200">
                        <a:latin typeface="Calibri"/>
                        <a:ea typeface="Calibri"/>
                        <a:cs typeface="Arial"/>
                      </a:endParaRPr>
                    </a:p>
                  </a:txBody>
                  <a:tcPr marL="29048" marR="29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fa-IR" sz="1200"/>
                    </a:p>
                  </a:txBody>
                  <a:tcPr marL="38730" marR="38730" marT="19365" marB="19365">
                    <a:lnL w="12700" cap="flat" cmpd="sng" algn="ctr">
                      <a:solidFill>
                        <a:srgbClr val="000000"/>
                      </a:solidFill>
                      <a:prstDash val="solid"/>
                      <a:round/>
                      <a:headEnd type="none" w="med" len="med"/>
                      <a:tailEnd type="none" w="med" len="med"/>
                    </a:lnL>
                  </a:tcPr>
                </a:tc>
                <a:tc>
                  <a:txBody>
                    <a:bodyPr/>
                    <a:lstStyle/>
                    <a:p>
                      <a:pPr rtl="1"/>
                      <a:endParaRPr lang="fa-IR" sz="1200" dirty="0"/>
                    </a:p>
                  </a:txBody>
                  <a:tcPr marL="38730" marR="38730" marT="19365" marB="19365"/>
                </a:tc>
              </a:tr>
            </a:tbl>
          </a:graphicData>
        </a:graphic>
      </p:graphicFrame>
      <p:pic>
        <p:nvPicPr>
          <p:cNvPr id="19457" name="Picture 1"/>
          <p:cNvPicPr>
            <a:picLocks noChangeAspect="1" noChangeArrowheads="1"/>
          </p:cNvPicPr>
          <p:nvPr/>
        </p:nvPicPr>
        <p:blipFill>
          <a:blip r:embed="rId2" cstate="print"/>
          <a:srcRect/>
          <a:stretch>
            <a:fillRect/>
          </a:stretch>
        </p:blipFill>
        <p:spPr bwMode="auto">
          <a:xfrm>
            <a:off x="0" y="0"/>
            <a:ext cx="1390650" cy="25717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11020111106"/>
          <p:cNvPicPr>
            <a:picLocks noChangeAspect="1" noChangeArrowheads="1"/>
          </p:cNvPicPr>
          <p:nvPr/>
        </p:nvPicPr>
        <p:blipFill>
          <a:blip r:embed="rId2" cstate="print"/>
          <a:srcRect/>
          <a:stretch>
            <a:fillRect/>
          </a:stretch>
        </p:blipFill>
        <p:spPr bwMode="auto">
          <a:xfrm>
            <a:off x="0" y="0"/>
            <a:ext cx="4476749" cy="6858000"/>
          </a:xfrm>
          <a:prstGeom prst="rect">
            <a:avLst/>
          </a:prstGeom>
          <a:noFill/>
        </p:spPr>
      </p:pic>
      <p:pic>
        <p:nvPicPr>
          <p:cNvPr id="3" name="Picture 4" descr="JOSH65"/>
          <p:cNvPicPr>
            <a:picLocks noChangeAspect="1" noChangeArrowheads="1"/>
          </p:cNvPicPr>
          <p:nvPr/>
        </p:nvPicPr>
        <p:blipFill>
          <a:blip r:embed="rId3" cstate="print"/>
          <a:srcRect/>
          <a:stretch>
            <a:fillRect/>
          </a:stretch>
        </p:blipFill>
        <p:spPr bwMode="auto">
          <a:xfrm>
            <a:off x="4500562" y="0"/>
            <a:ext cx="4643438" cy="6858000"/>
          </a:xfrm>
          <a:prstGeom prst="rect">
            <a:avLst/>
          </a:prstGeom>
          <a:noFill/>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85720" y="1357298"/>
            <a:ext cx="850109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FF"/>
                </a:solidFill>
                <a:effectLst/>
                <a:latin typeface="Calibri" pitchFamily="34" charset="0"/>
                <a:ea typeface="Times New Roman" pitchFamily="18" charset="0"/>
                <a:cs typeface="B Nazanin" pitchFamily="2" charset="-78"/>
                <a:hlinkClick r:id="rId2"/>
              </a:rPr>
              <a:t>جوشكاري </a:t>
            </a:r>
            <a:r>
              <a:rPr kumimoji="0" lang="en-US" sz="2400" b="1" i="0" u="none" strike="noStrike" cap="none" normalizeH="0" baseline="0" dirty="0" smtClean="0">
                <a:ln>
                  <a:noFill/>
                </a:ln>
                <a:solidFill>
                  <a:srgbClr val="0000FF"/>
                </a:solidFill>
                <a:effectLst/>
                <a:latin typeface="Calibri" pitchFamily="34" charset="0"/>
                <a:ea typeface="Times New Roman" pitchFamily="18" charset="0"/>
                <a:cs typeface="B Nazanin" pitchFamily="2" charset="-78"/>
                <a:hlinkClick r:id="rId2"/>
              </a:rPr>
              <a:t>CO2</a:t>
            </a:r>
            <a:endParaRPr kumimoji="0" lang="en-US" sz="105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نکاتی پیرامون جوش </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co2</a:t>
            </a: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ابتدا باید به این نکته اشاره کنم که جوش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co2</a:t>
            </a: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از نظر اقتصادی بسیار مقرون به صرفه است ولی در درز جوشها و سازه هایی که استحکام بالا نیاز است توصیه نمی گردد  و استاندارد ایزو هم  ایراد می گیرد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حال به بیان نکات کاربردی در مورد این جوش می پردازیم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*صدای جوشکاری با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co2</a:t>
            </a: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صدای زنبوری است وباید یکنواخت باشد وقطع و وصل نداشته باشد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سیم های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co2</a:t>
            </a: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دارای قطرهای 6/0 و 8/0و 1 و 2/1 و 5/1 میلیمتر می باشد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دلایل ایجاد مس به صورت روکش روی سیم های جوش عبارتند از:</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 هدایت الکتریکی خوب و بهبود قوس الکتریکی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2- تسهیل در حرکت روان سیم درون شیلنگ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3- جلو گیری از زنگ زدگی در طول انبار داری باید به این نکته توجه داشت که سیم های مصرفی نباید کندگی مس روی آنها باشد ولایه مسی نباید تخریب شده باشد.</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بازرسی عملکرد واحد تغذیه سیم به صورت زیر می باشد:</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 سیم خروجی نباید دو پهلو (بیضی) شده باشد در این صورت (بیضی شدن) قوس به جای شکل زنگوله ای تبدیل به شکل تبری می گردد و باعث پاشش جوش به اطراف می شود دو پهلو شدن را به صورت چشمی وبا لمس دست وبا استفاده از کولیس می توان تشخیص داد.</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2- محفظه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wire feeder</a:t>
            </a: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را با استفاده از پمپ باد تمیز کنید</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3-غلطک ها در حدی روغن کاری شوند که هیچ گونه سر ریز روغن به وجود نیاید زیرا در غیر این صورت سیم جوش به چربی آلوده شده وباعث ایجاد عیوب جوش می شود .</a:t>
            </a:r>
            <a:b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هیچگاه به سر تورچ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co2</a:t>
            </a: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ضربه وارد نکنید و آن را با اسپری مخصوص تمیز کنید. </a:t>
            </a:r>
            <a:endParaRPr kumimoji="0" lang="ar-SA"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H:\amin karizan khodro\252\24042012302.jpg"/>
          <p:cNvPicPr>
            <a:picLocks noChangeAspect="1" noChangeArrowheads="1"/>
          </p:cNvPicPr>
          <p:nvPr/>
        </p:nvPicPr>
        <p:blipFill>
          <a:blip r:embed="rId2" cstate="print"/>
          <a:srcRect/>
          <a:stretch>
            <a:fillRect/>
          </a:stretch>
        </p:blipFill>
        <p:spPr bwMode="auto">
          <a:xfrm>
            <a:off x="500034" y="750075"/>
            <a:ext cx="8143900" cy="6107925"/>
          </a:xfrm>
          <a:prstGeom prst="rect">
            <a:avLst/>
          </a:prstGeom>
          <a:noFill/>
        </p:spPr>
      </p:pic>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TotalTime>
  <Words>710</Words>
  <Application>Microsoft Office PowerPoint</Application>
  <PresentationFormat>On-screen Show (4:3)</PresentationFormat>
  <Paragraphs>191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به نام خدا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امیدوارم مورد توجه قرار گرفته باشد</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dc:title>
  <dc:creator>MRT</dc:creator>
  <cp:lastModifiedBy>Amin</cp:lastModifiedBy>
  <cp:revision>11</cp:revision>
  <dcterms:created xsi:type="dcterms:W3CDTF">2012-06-11T05:10:36Z</dcterms:created>
  <dcterms:modified xsi:type="dcterms:W3CDTF">2013-11-15T17:12:06Z</dcterms:modified>
</cp:coreProperties>
</file>