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71" r:id="rId10"/>
    <p:sldId id="269" r:id="rId11"/>
    <p:sldId id="270" r:id="rId12"/>
    <p:sldId id="264" r:id="rId13"/>
    <p:sldId id="265" r:id="rId14"/>
    <p:sldId id="266" r:id="rId15"/>
    <p:sldId id="267" r:id="rId16"/>
    <p:sldId id="268" r:id="rId17"/>
    <p:sldId id="275" r:id="rId18"/>
    <p:sldId id="272" r:id="rId19"/>
    <p:sldId id="276" r:id="rId20"/>
    <p:sldId id="273" r:id="rId21"/>
    <p:sldId id="274" r:id="rId22"/>
    <p:sldId id="277" r:id="rId23"/>
    <p:sldId id="279" r:id="rId24"/>
    <p:sldId id="280" r:id="rId25"/>
    <p:sldId id="281" r:id="rId26"/>
    <p:sldId id="282" r:id="rId27"/>
    <p:sldId id="283"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6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07DCC-8E25-482D-BADC-EC5383CDA53F}" type="datetimeFigureOut">
              <a:rPr lang="fa-IR" smtClean="0"/>
              <a:pPr/>
              <a:t>01/28/1436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929EED-CDE3-4089-BB25-9D3CC11E933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607DCC-8E25-482D-BADC-EC5383CDA53F}" type="datetimeFigureOut">
              <a:rPr lang="fa-IR" smtClean="0"/>
              <a:pPr/>
              <a:t>01/28/1436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929EED-CDE3-4089-BB25-9D3CC11E933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1026" name="Picture 2" descr="I:\455013_XJn0TByd.jpg"/>
          <p:cNvPicPr>
            <a:picLocks noChangeAspect="1" noChangeArrowheads="1"/>
          </p:cNvPicPr>
          <p:nvPr/>
        </p:nvPicPr>
        <p:blipFill>
          <a:blip r:embed="rId2" cstate="print"/>
          <a:srcRect/>
          <a:stretch>
            <a:fillRect/>
          </a:stretch>
        </p:blipFill>
        <p:spPr bwMode="auto">
          <a:xfrm>
            <a:off x="1071538" y="214290"/>
            <a:ext cx="7215237" cy="6286544"/>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1024_042119.jpg"/>
          <p:cNvPicPr>
            <a:picLocks noChangeAspect="1"/>
          </p:cNvPicPr>
          <p:nvPr/>
        </p:nvPicPr>
        <p:blipFill>
          <a:blip r:embed="rId2" cstate="print"/>
          <a:stretch>
            <a:fillRect/>
          </a:stretch>
        </p:blipFill>
        <p:spPr>
          <a:xfrm>
            <a:off x="1214414" y="0"/>
            <a:ext cx="7000924" cy="6858000"/>
          </a:xfrm>
          <a:prstGeom prst="rect">
            <a:avLst/>
          </a:prstGeom>
        </p:spPr>
      </p:pic>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41024_042423.jpg"/>
          <p:cNvPicPr>
            <a:picLocks noChangeAspect="1"/>
          </p:cNvPicPr>
          <p:nvPr/>
        </p:nvPicPr>
        <p:blipFill>
          <a:blip r:embed="rId2" cstate="print"/>
          <a:stretch>
            <a:fillRect/>
          </a:stretch>
        </p:blipFill>
        <p:spPr>
          <a:xfrm>
            <a:off x="1214414" y="0"/>
            <a:ext cx="6643734" cy="6858000"/>
          </a:xfrm>
          <a:prstGeom prst="rect">
            <a:avLst/>
          </a:prstGeom>
        </p:spPr>
      </p:pic>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نشانگان تونل کوبیتال</a:t>
            </a:r>
            <a:endParaRPr lang="fa-IR" dirty="0"/>
          </a:p>
        </p:txBody>
      </p:sp>
      <p:sp>
        <p:nvSpPr>
          <p:cNvPr id="3" name="Content Placeholder 2"/>
          <p:cNvSpPr>
            <a:spLocks noGrp="1"/>
          </p:cNvSpPr>
          <p:nvPr>
            <p:ph idx="1"/>
          </p:nvPr>
        </p:nvSpPr>
        <p:spPr/>
        <p:txBody>
          <a:bodyPr/>
          <a:lstStyle/>
          <a:p>
            <a:r>
              <a:rPr lang="fa-IR" dirty="0" smtClean="0"/>
              <a:t>این نشانگان در نتیجه فشاربرروی عصب زند زیرین در آرنج ایجاد می شود</a:t>
            </a:r>
          </a:p>
          <a:p>
            <a:endParaRPr lang="fa-IR" dirty="0" smtClean="0"/>
          </a:p>
          <a:p>
            <a:r>
              <a:rPr lang="fa-IR" dirty="0" smtClean="0"/>
              <a:t>در این نشانگان فرد دراین نواحی احساس سوزش وبی حسی میکند</a:t>
            </a:r>
            <a:endParaRPr lang="en-US" dirty="0" smtClean="0"/>
          </a:p>
          <a:p>
            <a:r>
              <a:rPr lang="fa-IR" dirty="0" smtClean="0"/>
              <a:t>این نشانگان دراثر قرار دادن آرنج برروی سطح سخت ویا لبه ی تیز به وجود میاید</a:t>
            </a:r>
            <a:endParaRPr lang="en-US" dirty="0" smtClean="0"/>
          </a:p>
          <a:p>
            <a:endParaRPr lang="fa-IR" dirty="0" smtClean="0"/>
          </a:p>
          <a:p>
            <a:endParaRPr lang="fa-IR" dirty="0"/>
          </a:p>
        </p:txBody>
      </p:sp>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التهاب زرد پی</a:t>
            </a:r>
            <a:r>
              <a:rPr lang="en-US" dirty="0" smtClean="0"/>
              <a:t/>
            </a:r>
            <a:br>
              <a:rPr lang="en-US" dirty="0" smtClean="0"/>
            </a:br>
            <a:endParaRPr lang="fa-IR" dirty="0"/>
          </a:p>
        </p:txBody>
      </p:sp>
      <p:sp>
        <p:nvSpPr>
          <p:cNvPr id="3" name="Content Placeholder 2"/>
          <p:cNvSpPr>
            <a:spLocks noGrp="1"/>
          </p:cNvSpPr>
          <p:nvPr>
            <p:ph idx="1"/>
          </p:nvPr>
        </p:nvSpPr>
        <p:spPr/>
        <p:txBody>
          <a:bodyPr/>
          <a:lstStyle/>
          <a:p>
            <a:r>
              <a:rPr lang="fa-IR" dirty="0" smtClean="0"/>
              <a:t>این پیامد در بر دارنده ی التهاب زرد پی است که نشانه های ان درد سوزش و تورم میباشد مثل التهاب زرد پی شانه یا التهاب کیسه زلالی</a:t>
            </a:r>
          </a:p>
          <a:p>
            <a:endParaRPr lang="fa-IR" dirty="0" smtClean="0"/>
          </a:p>
          <a:p>
            <a:r>
              <a:rPr lang="fa-IR" dirty="0" smtClean="0"/>
              <a:t>در اثر قرار گرفتن پیوسته ی بازو در بالای سرویا بالا آوردن پیاپی ان ایجاد می شود</a:t>
            </a:r>
            <a:endParaRPr lang="en-US" dirty="0" smtClean="0"/>
          </a:p>
          <a:p>
            <a:endParaRPr lang="en-US" dirty="0" smtClean="0"/>
          </a:p>
          <a:p>
            <a:endParaRPr lang="fa-IR"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التهاب زردپی و غلاف آن</a:t>
            </a:r>
            <a:r>
              <a:rPr lang="en-US" dirty="0" smtClean="0"/>
              <a:t/>
            </a:r>
            <a:br>
              <a:rPr lang="en-US" dirty="0" smtClean="0"/>
            </a:br>
            <a:endParaRPr lang="fa-IR" dirty="0"/>
          </a:p>
        </p:txBody>
      </p:sp>
      <p:sp>
        <p:nvSpPr>
          <p:cNvPr id="3" name="Content Placeholder 2"/>
          <p:cNvSpPr>
            <a:spLocks noGrp="1"/>
          </p:cNvSpPr>
          <p:nvPr>
            <p:ph idx="1"/>
          </p:nvPr>
        </p:nvSpPr>
        <p:spPr/>
        <p:txBody>
          <a:bodyPr>
            <a:normAutofit/>
          </a:bodyPr>
          <a:lstStyle/>
          <a:p>
            <a:r>
              <a:rPr lang="fa-IR" dirty="0" smtClean="0"/>
              <a:t>این پیامد التهاب زردپی وغلاف ان است که به طورمتناوب در مچ دست وقوزک پا محل قطع رباط های محکم به وسیله ی زردپی ها بروزمیکن ودر این بیماری غلاف زردپی متورم می شود که این امر سبب می شود که حرکت رفت وبرگشتی زردپی در درون غلاف دشوار شود نشانه های این عارضه عبارت هستند از درد سوزش تورم مانند بیماری دکوءروین ومانند کار کردن با پیچ گوشتی که این عارضه بیماری فشردن لباس نیز شناخته می شود </a:t>
            </a:r>
            <a:endParaRPr lang="en-US" dirty="0" smtClean="0"/>
          </a:p>
          <a:p>
            <a:endParaRPr lang="fa-IR" dirty="0"/>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smtClean="0"/>
              <a:t/>
            </a:r>
            <a:br>
              <a:rPr lang="fa-IR" dirty="0" smtClean="0"/>
            </a:br>
            <a:r>
              <a:rPr lang="fa-IR" dirty="0" smtClean="0"/>
              <a:t>نشانگان دهانه ی خروجی قفسه ی سینه</a:t>
            </a:r>
            <a:r>
              <a:rPr lang="en-US" dirty="0" smtClean="0"/>
              <a:t/>
            </a:r>
            <a:br>
              <a:rPr lang="en-US" dirty="0" smtClean="0"/>
            </a:br>
            <a:endParaRPr lang="fa-IR" dirty="0"/>
          </a:p>
        </p:txBody>
      </p:sp>
      <p:sp>
        <p:nvSpPr>
          <p:cNvPr id="3" name="Content Placeholder 2"/>
          <p:cNvSpPr>
            <a:spLocks noGrp="1"/>
          </p:cNvSpPr>
          <p:nvPr>
            <p:ph idx="1"/>
          </p:nvPr>
        </p:nvSpPr>
        <p:spPr/>
        <p:txBody>
          <a:bodyPr/>
          <a:lstStyle/>
          <a:p>
            <a:endParaRPr lang="fa-IR" dirty="0" smtClean="0"/>
          </a:p>
          <a:p>
            <a:endParaRPr lang="fa-IR" dirty="0" smtClean="0"/>
          </a:p>
          <a:p>
            <a:r>
              <a:rPr lang="fa-IR" dirty="0" smtClean="0"/>
              <a:t>پیامدی هست که در اثر وارد آمدن فشار بر روی سه عصب بازو و رگهای خونی بروز می کند در این بیماری جریان خون رسیده به دستها یا خارج شده از آنها کاهش میابد ودستها بی حس شده وحرکت انها دشوار می شود </a:t>
            </a:r>
            <a:endParaRPr lang="en-US" dirty="0" smtClean="0"/>
          </a:p>
          <a:p>
            <a:endParaRPr lang="fa-IR"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214554"/>
            <a:ext cx="8229600" cy="1143000"/>
          </a:xfrm>
        </p:spPr>
        <p:txBody>
          <a:bodyPr>
            <a:normAutofit fontScale="90000"/>
          </a:bodyPr>
          <a:lstStyle/>
          <a:p>
            <a:r>
              <a:rPr lang="fa-IR" dirty="0" smtClean="0"/>
              <a:t>دراسلاید بعد عوامل موثر در بروز(</a:t>
            </a:r>
            <a:r>
              <a:rPr lang="en-US" dirty="0" smtClean="0"/>
              <a:t>CTD</a:t>
            </a:r>
            <a:r>
              <a:rPr lang="fa-IR" dirty="0" smtClean="0"/>
              <a:t>) را مطالعه می کنیم</a:t>
            </a:r>
            <a:endParaRPr lang="fa-IR" dirty="0"/>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V="1">
            <a:off x="457200" y="214290"/>
            <a:ext cx="8229600" cy="60348"/>
          </a:xfrm>
        </p:spPr>
        <p:txBody>
          <a:bodyPr>
            <a:normAutofit fontScale="90000"/>
          </a:bodyPr>
          <a:lstStyle/>
          <a:p>
            <a:endParaRPr lang="fa-IR" dirty="0"/>
          </a:p>
        </p:txBody>
      </p:sp>
      <p:sp>
        <p:nvSpPr>
          <p:cNvPr id="4" name="Content Placeholder 3"/>
          <p:cNvSpPr>
            <a:spLocks noGrp="1"/>
          </p:cNvSpPr>
          <p:nvPr>
            <p:ph idx="1"/>
          </p:nvPr>
        </p:nvSpPr>
        <p:spPr>
          <a:xfrm>
            <a:off x="457200" y="428604"/>
            <a:ext cx="8229600" cy="5697559"/>
          </a:xfrm>
        </p:spPr>
        <p:txBody>
          <a:bodyPr/>
          <a:lstStyle/>
          <a:p>
            <a:r>
              <a:rPr lang="fa-IR" b="1" dirty="0" smtClean="0"/>
              <a:t>*روشھاي نامناسب كار مانند حركتھاي تكراري دست با نيروي زيادكشش و خمش دست، چنگش قوي و وضعيت بدني نامناسب ھنگام كار؛</a:t>
            </a:r>
          </a:p>
          <a:p>
            <a:r>
              <a:rPr lang="fa-IR" b="1" dirty="0" smtClean="0"/>
              <a:t>*نبودن تجربه كافي براي شخص؛</a:t>
            </a:r>
          </a:p>
          <a:p>
            <a:r>
              <a:rPr lang="fa-IR" b="1" dirty="0" smtClean="0"/>
              <a:t>*فعاليتھاي نامناسب در اوقات فراغت مانند تنيس، بافتني و ...؛</a:t>
            </a:r>
          </a:p>
          <a:p>
            <a:r>
              <a:rPr lang="fa-IR" b="1" dirty="0" smtClean="0"/>
              <a:t>*استراحت ناكافي؛</a:t>
            </a:r>
          </a:p>
          <a:p>
            <a:r>
              <a:rPr lang="fa-IR" b="1" dirty="0" smtClean="0"/>
              <a:t>*شرايط خاص كارگر مانند بيماري ھاي عصبي و مفصلي يا نامناسب بودن اندازه دست.</a:t>
            </a:r>
          </a:p>
          <a:p>
            <a:endParaRPr lang="fa-IR" dirty="0"/>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229600" cy="1143000"/>
          </a:xfrm>
        </p:spPr>
        <p:txBody>
          <a:bodyPr>
            <a:normAutofit fontScale="90000"/>
          </a:bodyPr>
          <a:lstStyle/>
          <a:p>
            <a:r>
              <a:rPr lang="fa-IR" dirty="0" smtClean="0"/>
              <a:t>بعضی از فعالیتهای اوقات فراغت مانند فعالیتهای زیرمیتواند در پیشرفت </a:t>
            </a:r>
            <a:r>
              <a:rPr lang="en-US" dirty="0" err="1" smtClean="0"/>
              <a:t>rmi</a:t>
            </a:r>
            <a:r>
              <a:rPr lang="fa-IR" dirty="0" smtClean="0"/>
              <a:t>موثر باشند</a:t>
            </a:r>
            <a:r>
              <a:rPr lang="en-US" dirty="0" smtClean="0"/>
              <a:t/>
            </a:r>
            <a:br>
              <a:rPr lang="en-US" dirty="0" smtClean="0"/>
            </a:br>
            <a:r>
              <a:rPr lang="en-US" dirty="0" smtClean="0"/>
              <a:t/>
            </a:r>
            <a:br>
              <a:rPr lang="en-US" dirty="0" smtClean="0"/>
            </a:br>
            <a:endParaRPr lang="fa-IR" dirty="0"/>
          </a:p>
        </p:txBody>
      </p:sp>
      <p:sp>
        <p:nvSpPr>
          <p:cNvPr id="3" name="Content Placeholder 2"/>
          <p:cNvSpPr>
            <a:spLocks noGrp="1"/>
          </p:cNvSpPr>
          <p:nvPr>
            <p:ph idx="1"/>
          </p:nvPr>
        </p:nvSpPr>
        <p:spPr>
          <a:xfrm>
            <a:off x="500034" y="1857364"/>
            <a:ext cx="8229600" cy="3883021"/>
          </a:xfrm>
        </p:spPr>
        <p:txBody>
          <a:bodyPr/>
          <a:lstStyle/>
          <a:p>
            <a:r>
              <a:rPr lang="fa-IR" dirty="0" smtClean="0"/>
              <a:t>بافتن لباس </a:t>
            </a:r>
          </a:p>
          <a:p>
            <a:r>
              <a:rPr lang="fa-IR" dirty="0" smtClean="0"/>
              <a:t>قلاب بافی</a:t>
            </a:r>
          </a:p>
          <a:p>
            <a:r>
              <a:rPr lang="fa-IR" dirty="0" smtClean="0"/>
              <a:t>نجاری</a:t>
            </a:r>
          </a:p>
          <a:p>
            <a:r>
              <a:rPr lang="fa-IR" dirty="0" smtClean="0"/>
              <a:t>وبازی تنیس </a:t>
            </a:r>
            <a:endParaRPr lang="fa-IR" dirty="0"/>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دستورالعملھايي براي به حداقل رساندن بيماريھاي</a:t>
            </a:r>
            <a:r>
              <a:rPr lang="en-US" dirty="0" smtClean="0"/>
              <a:t>:</a:t>
            </a:r>
            <a:r>
              <a:rPr lang="en-US" b="1" dirty="0" smtClean="0"/>
              <a:t>CTD</a:t>
            </a:r>
            <a:endParaRPr lang="fa-IR" dirty="0"/>
          </a:p>
        </p:txBody>
      </p:sp>
      <p:sp>
        <p:nvSpPr>
          <p:cNvPr id="3" name="Content Placeholder 2"/>
          <p:cNvSpPr>
            <a:spLocks noGrp="1"/>
          </p:cNvSpPr>
          <p:nvPr>
            <p:ph idx="1"/>
          </p:nvPr>
        </p:nvSpPr>
        <p:spPr>
          <a:xfrm>
            <a:off x="457200" y="2214554"/>
            <a:ext cx="8229600" cy="3911609"/>
          </a:xfrm>
        </p:spPr>
        <p:txBody>
          <a:bodyPr>
            <a:normAutofit/>
          </a:bodyPr>
          <a:lstStyle/>
          <a:p>
            <a:r>
              <a:rPr lang="fa-IR" sz="1800" b="1" dirty="0" smtClean="0"/>
              <a:t>1.عدم انحراف شديد دست از محور؛  </a:t>
            </a:r>
          </a:p>
          <a:p>
            <a:r>
              <a:rPr lang="fa-IR" sz="1800" b="1" dirty="0" smtClean="0"/>
              <a:t>2. عدم اعمال نيروي زياد به وسيله انگشتان و خمش و كشش ناگھاني دست؛</a:t>
            </a:r>
          </a:p>
          <a:p>
            <a:r>
              <a:rPr lang="fa-IR" sz="1800" b="1" dirty="0" smtClean="0"/>
              <a:t>3. طراحي مناسب ابزارھاي دستي؛</a:t>
            </a:r>
          </a:p>
          <a:p>
            <a:r>
              <a:rPr lang="fa-IR" sz="1800" b="1" dirty="0" smtClean="0"/>
              <a:t>4. رعايت مناطق مجاز كاري تا شخص مجبور نباشد مفصل آرنج خود را در حداكثركشيدگي نگھدارد؛</a:t>
            </a:r>
          </a:p>
          <a:p>
            <a:r>
              <a:rPr lang="fa-IR" sz="1800" b="1" dirty="0" smtClean="0"/>
              <a:t>5. واگذاري كارھاي تكراري حتي المقدور به ماشين؛</a:t>
            </a:r>
          </a:p>
          <a:p>
            <a:r>
              <a:rPr lang="fa-IR" sz="1800" b="1" dirty="0" smtClean="0"/>
              <a:t>6. اپراتور در انتخاب سرعت دلخواه خود قدري آزادي داشته باشد؛</a:t>
            </a:r>
          </a:p>
          <a:p>
            <a:r>
              <a:rPr lang="fa-IR" sz="1800" b="1" dirty="0" smtClean="0"/>
              <a:t>7. محصول طوري طراحي شود كه پيچھا و چفتھاي مونتاژ آن حداقل باشد و از قطعاتبزرگي تشكيل شده باشد تا انگشتان زياد بسته نشود؛</a:t>
            </a:r>
          </a:p>
          <a:p>
            <a:r>
              <a:rPr lang="fa-IR" sz="1800" b="1" dirty="0" smtClean="0"/>
              <a:t>8.وگشتاور لازم براي بستن پيچھا كم باشد.</a:t>
            </a:r>
          </a:p>
          <a:p>
            <a:endParaRPr lang="fa-IR" sz="1800" dirty="0"/>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8229600" cy="4143404"/>
          </a:xfrm>
        </p:spPr>
        <p:txBody>
          <a:bodyPr>
            <a:normAutofit/>
          </a:bodyPr>
          <a:lstStyle/>
          <a:p>
            <a:r>
              <a:rPr lang="fa-IR" dirty="0" smtClean="0"/>
              <a:t>پاورپوینت فصلهای</a:t>
            </a:r>
            <a:br>
              <a:rPr lang="fa-IR" dirty="0" smtClean="0"/>
            </a:br>
            <a:r>
              <a:rPr lang="fa-IR" dirty="0" smtClean="0"/>
              <a:t>7و8</a:t>
            </a:r>
            <a:br>
              <a:rPr lang="fa-IR" dirty="0" smtClean="0"/>
            </a:br>
            <a:r>
              <a:rPr lang="fa-IR" dirty="0" smtClean="0"/>
              <a:t>مهندسی عوامل انسانی</a:t>
            </a:r>
            <a:endParaRPr lang="fa-IR" dirty="0"/>
          </a:p>
        </p:txBody>
      </p:sp>
      <p:sp>
        <p:nvSpPr>
          <p:cNvPr id="3" name="Content Placeholder 2"/>
          <p:cNvSpPr>
            <a:spLocks noGrp="1"/>
          </p:cNvSpPr>
          <p:nvPr>
            <p:ph idx="1"/>
          </p:nvPr>
        </p:nvSpPr>
        <p:spPr>
          <a:xfrm flipV="1">
            <a:off x="357158" y="6857999"/>
            <a:ext cx="8229600" cy="45719"/>
          </a:xfrm>
        </p:spPr>
        <p:txBody>
          <a:bodyPr>
            <a:normAutofit fontScale="25000" lnSpcReduction="20000"/>
          </a:bodyPr>
          <a:lstStyle/>
          <a:p>
            <a:endParaRPr lang="fa-I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714488"/>
            <a:ext cx="8229600" cy="2786082"/>
          </a:xfrm>
        </p:spPr>
        <p:txBody>
          <a:bodyPr>
            <a:normAutofit/>
          </a:bodyPr>
          <a:lstStyle/>
          <a:p>
            <a:r>
              <a:rPr lang="fa-IR" dirty="0" smtClean="0"/>
              <a:t>فصل 8:</a:t>
            </a:r>
            <a:br>
              <a:rPr lang="fa-IR" dirty="0" smtClean="0"/>
            </a:br>
            <a:r>
              <a:rPr lang="fa-IR" dirty="0" smtClean="0"/>
              <a:t>طراحی ابزاردستی</a:t>
            </a:r>
            <a:endParaRPr lang="fa-IR" dirty="0"/>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a-IR" dirty="0" smtClean="0"/>
              <a:t>درطراحی ابزاردستی باید این 3نکته را درنظربگیریم</a:t>
            </a:r>
            <a:endParaRPr lang="fa-IR" dirty="0"/>
          </a:p>
        </p:txBody>
      </p:sp>
      <p:sp>
        <p:nvSpPr>
          <p:cNvPr id="4" name="Content Placeholder 3"/>
          <p:cNvSpPr>
            <a:spLocks noGrp="1"/>
          </p:cNvSpPr>
          <p:nvPr>
            <p:ph idx="1"/>
          </p:nvPr>
        </p:nvSpPr>
        <p:spPr>
          <a:xfrm>
            <a:off x="428596" y="2332037"/>
            <a:ext cx="8229600" cy="3954483"/>
          </a:xfrm>
        </p:spPr>
        <p:txBody>
          <a:bodyPr/>
          <a:lstStyle/>
          <a:p>
            <a:pPr>
              <a:buNone/>
            </a:pPr>
            <a:r>
              <a:rPr lang="fa-IR" dirty="0" smtClean="0"/>
              <a:t>  1.برای کارموردنظرمناسب باشد</a:t>
            </a:r>
          </a:p>
          <a:p>
            <a:pPr>
              <a:buNone/>
            </a:pPr>
            <a:endParaRPr lang="fa-IR" dirty="0" smtClean="0"/>
          </a:p>
          <a:p>
            <a:r>
              <a:rPr lang="fa-IR" dirty="0" smtClean="0"/>
              <a:t>2.بااستفاده کننده و دست اوتناسب داشته باشد</a:t>
            </a:r>
          </a:p>
          <a:p>
            <a:endParaRPr lang="fa-IR" dirty="0" smtClean="0"/>
          </a:p>
          <a:p>
            <a:r>
              <a:rPr lang="fa-IR" dirty="0" smtClean="0"/>
              <a:t>3.هنگام استفاده موجب آسیب استفاده کننده نشود</a:t>
            </a:r>
            <a:endParaRPr lang="fa-IR" dirty="0"/>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8229600" cy="1143000"/>
          </a:xfrm>
        </p:spPr>
        <p:txBody>
          <a:bodyPr>
            <a:normAutofit fontScale="90000"/>
          </a:bodyPr>
          <a:lstStyle/>
          <a:p>
            <a:r>
              <a:rPr lang="fa-IR" b="1" dirty="0" smtClean="0"/>
              <a:t> </a:t>
            </a:r>
            <a:br>
              <a:rPr lang="fa-IR" b="1" dirty="0" smtClean="0"/>
            </a:br>
            <a:r>
              <a:rPr lang="fa-IR" b="1" dirty="0" smtClean="0"/>
              <a:t>*اساسا" در طراحي ابزار دستي بايد به نوع چنگش آن توجه داشت.</a:t>
            </a:r>
            <a:endParaRPr lang="fa-IR" dirty="0"/>
          </a:p>
        </p:txBody>
      </p:sp>
      <p:sp>
        <p:nvSpPr>
          <p:cNvPr id="3" name="Content Placeholder 2"/>
          <p:cNvSpPr>
            <a:spLocks noGrp="1"/>
          </p:cNvSpPr>
          <p:nvPr>
            <p:ph idx="1"/>
          </p:nvPr>
        </p:nvSpPr>
        <p:spPr>
          <a:xfrm>
            <a:off x="428596" y="2332037"/>
            <a:ext cx="8229600" cy="3883045"/>
          </a:xfrm>
        </p:spPr>
        <p:txBody>
          <a:bodyPr>
            <a:normAutofit/>
          </a:bodyPr>
          <a:lstStyle/>
          <a:p>
            <a:r>
              <a:rPr lang="fa-IR" sz="2400" b="1" dirty="0" smtClean="0"/>
              <a:t>چنگش به دو صورت انجام مي شود:</a:t>
            </a:r>
          </a:p>
          <a:p>
            <a:r>
              <a:rPr lang="fa-IR" sz="2400" b="1" dirty="0" smtClean="0"/>
              <a:t>1.چنگش قدرتي: دست حول ابزار مشت مي شود مانند چكش و دسته اره و پيچ گوشتي</a:t>
            </a:r>
          </a:p>
          <a:p>
            <a:r>
              <a:rPr lang="fa-IR" sz="2400" b="1" dirty="0" smtClean="0"/>
              <a:t>2. چنگش ظريف به دو صورت داخلي مانند گرفتن چاقوي غذاخوري كه ابزار درون دست گرفته مي شود و يا به صورت خارجي كه ابزار بين سه انگشت قرار مي گيرد مثل قلم مي باشد.</a:t>
            </a:r>
          </a:p>
          <a:p>
            <a:endParaRPr lang="fa-IR" sz="2400" dirty="0"/>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642918"/>
            <a:ext cx="8229600" cy="5786478"/>
          </a:xfrm>
        </p:spPr>
        <p:txBody>
          <a:bodyPr>
            <a:normAutofit/>
          </a:bodyPr>
          <a:lstStyle/>
          <a:p>
            <a:r>
              <a:rPr lang="fa-IR" b="1" dirty="0" smtClean="0"/>
              <a:t>دونکته مهم </a:t>
            </a:r>
            <a:br>
              <a:rPr lang="fa-IR" b="1" dirty="0" smtClean="0"/>
            </a:br>
            <a:r>
              <a:rPr lang="fa-IR" sz="2800" b="1" dirty="0" smtClean="0"/>
              <a:t>1</a:t>
            </a:r>
            <a:r>
              <a:rPr lang="fa-IR" sz="2700" b="1" dirty="0" smtClean="0"/>
              <a:t>مشكل خاصي كه در طراحي ابزار دستي وجوددارد آنست كه دراندازه دست تفاوت زيادي بين زن و مرد وجود دارد.</a:t>
            </a:r>
            <a:br>
              <a:rPr lang="fa-IR" sz="2700" b="1" dirty="0" smtClean="0"/>
            </a:br>
            <a:r>
              <a:rPr lang="fa-IR" sz="2700" b="1" dirty="0" smtClean="0"/>
              <a:t/>
            </a:r>
            <a:br>
              <a:rPr lang="fa-IR" sz="2700" b="1" dirty="0" smtClean="0"/>
            </a:br>
            <a:r>
              <a:rPr lang="fa-IR" sz="2700" b="1" dirty="0" smtClean="0"/>
              <a:t/>
            </a:r>
            <a:br>
              <a:rPr lang="fa-IR" sz="2700" b="1" dirty="0" smtClean="0"/>
            </a:br>
            <a:r>
              <a:rPr lang="fa-IR" sz="2700" b="1" dirty="0" smtClean="0"/>
              <a:t>2ھمچنين اگر ابزار براي افراد راست دست طراحي شده باشد ممكن است افراد چپ دست در گرفتن آن با مشكل روبرو شوند، بويژه اگرجاي انگشتان روي ابزار مشخص شده باشد.</a:t>
            </a:r>
            <a:endParaRPr lang="fa-IR" sz="2700" dirty="0"/>
          </a:p>
        </p:txBody>
      </p:sp>
    </p:spTree>
  </p:cSld>
  <p:clrMapOvr>
    <a:masterClrMapping/>
  </p:clrMapOvr>
  <p:transition>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000" b="1" dirty="0" smtClean="0"/>
              <a:t>دو مسئله اساسي كه در طراحي ابزار دستي وجود دارد آسيبھاي</a:t>
            </a:r>
            <a:br>
              <a:rPr lang="fa-IR" sz="2000" b="1" dirty="0" smtClean="0"/>
            </a:br>
            <a:r>
              <a:rPr lang="fa-IR" sz="2000" b="1" dirty="0" smtClean="0"/>
              <a:t>ناشي از</a:t>
            </a:r>
            <a:r>
              <a:rPr lang="en-US" sz="2000" b="1" dirty="0" smtClean="0"/>
              <a:t>CTD</a:t>
            </a:r>
            <a:r>
              <a:rPr lang="fa-IR" sz="2000" b="1" dirty="0" smtClean="0"/>
              <a:t>و آسيبھاي ناشي از ارتعاش ھستند كه بايد به آن </a:t>
            </a:r>
            <a:r>
              <a:rPr lang="en-US" sz="2000" b="1" dirty="0" smtClean="0"/>
              <a:t>  </a:t>
            </a:r>
            <a:r>
              <a:rPr lang="fa-IR" sz="2000" b="1" dirty="0" smtClean="0"/>
              <a:t>توجه شود.</a:t>
            </a:r>
            <a:endParaRPr lang="fa-IR" sz="2000" dirty="0"/>
          </a:p>
        </p:txBody>
      </p:sp>
      <p:sp>
        <p:nvSpPr>
          <p:cNvPr id="3" name="Content Placeholder 2"/>
          <p:cNvSpPr>
            <a:spLocks noGrp="1"/>
          </p:cNvSpPr>
          <p:nvPr>
            <p:ph idx="1"/>
          </p:nvPr>
        </p:nvSpPr>
        <p:spPr/>
        <p:txBody>
          <a:bodyPr>
            <a:normAutofit fontScale="92500" lnSpcReduction="20000"/>
          </a:bodyPr>
          <a:lstStyle/>
          <a:p>
            <a:r>
              <a:rPr lang="fa-IR" b="1" dirty="0" smtClean="0"/>
              <a:t>انواع ارتعاش:</a:t>
            </a:r>
          </a:p>
          <a:p>
            <a:r>
              <a:rPr lang="fa-IR" b="1" dirty="0" smtClean="0"/>
              <a:t>ارتعاشاتي كه به تمام بدن منتقل مي شوند مانند وسائل حمل ونقل و انواع ماشين ھاي متحرك صنعتي؛</a:t>
            </a:r>
          </a:p>
          <a:p>
            <a:r>
              <a:rPr lang="fa-IR" b="1" dirty="0" smtClean="0"/>
              <a:t>ارتعاشات آرام كه به آن بيماري دريا نيز مي گويند و باعث ناراحتيھائي مشابه دريازدگي مي شود؛</a:t>
            </a:r>
          </a:p>
          <a:p>
            <a:r>
              <a:rPr lang="fa-IR" b="1" dirty="0" smtClean="0"/>
              <a:t>ارتعاشاتي كه فقط به دست منتقل مي شوند نظير انواع وسايل وابزار دستي مانند مته، اره، چكشھاي باري و لرزاننده ھاي بتون.</a:t>
            </a:r>
            <a:endParaRPr lang="fa-IR"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بيماريھاي ناشي از ارتعاشات منتقل شده به دست:</a:t>
            </a:r>
            <a:endParaRPr lang="fa-IR"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fa-IR" sz="2400" dirty="0" smtClean="0"/>
              <a:t>1.</a:t>
            </a:r>
            <a:r>
              <a:rPr lang="fa-IR" sz="2400" b="1" dirty="0" smtClean="0"/>
              <a:t> بيماري رينو كه در اثر انتقال ارتعاشات 50 تا 100 ھرتز ايجادمي شود و با كاھش جريان خون سبب خشكي و بي حسي انگشتان و ازدست رفتن تدريجي قدرت كنترل عضلات دست مي گردد</a:t>
            </a:r>
          </a:p>
          <a:p>
            <a:r>
              <a:rPr lang="fa-IR" sz="2400" b="1" dirty="0" smtClean="0"/>
              <a:t>اين بيماري را عواملي نظير سرما و دخانيات تشديد مي كند وعوارض ظاھري آن سوزش وخارش، بيحسي و درد و احساس خوابرفتگي است.</a:t>
            </a:r>
          </a:p>
          <a:p>
            <a:endParaRPr lang="fa-IR" sz="2400" b="1" dirty="0" smtClean="0"/>
          </a:p>
          <a:p>
            <a:endParaRPr lang="fa-IR" sz="2400" b="1" dirty="0" smtClean="0"/>
          </a:p>
          <a:p>
            <a:r>
              <a:rPr lang="fa-IR" sz="2400" b="1" dirty="0" smtClean="0"/>
              <a:t>2. بيماري دارت : كه در اثر ارتعاشات بيش از 100 ھرتز به وجودمي آيد و نشانه ھاي آن برخلاف بيماري قبلي است يعني خون دردستھا جمع مي شود و تورم، درد و آبي رنگ شدن دستھا را در بردارد. </a:t>
            </a:r>
          </a:p>
          <a:p>
            <a:r>
              <a:rPr lang="fa-IR" sz="2400" b="1" dirty="0" smtClean="0"/>
              <a:t>استفاده از دسته ھاي جاذب ارتعاش مي تواند چنين عوارضي راكاھش دھد.</a:t>
            </a:r>
            <a:endParaRPr lang="fa-IR" sz="2400"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t>عوامل اثرگذار بر بيماري دارت</a:t>
            </a:r>
            <a:endParaRPr lang="fa-IR" sz="3200" dirty="0"/>
          </a:p>
        </p:txBody>
      </p:sp>
      <p:sp>
        <p:nvSpPr>
          <p:cNvPr id="3" name="Content Placeholder 2"/>
          <p:cNvSpPr>
            <a:spLocks noGrp="1"/>
          </p:cNvSpPr>
          <p:nvPr>
            <p:ph idx="1"/>
          </p:nvPr>
        </p:nvSpPr>
        <p:spPr/>
        <p:txBody>
          <a:bodyPr>
            <a:normAutofit/>
          </a:bodyPr>
          <a:lstStyle/>
          <a:p>
            <a:r>
              <a:rPr lang="fa-IR" sz="2000" b="1" dirty="0" smtClean="0"/>
              <a:t>مقدار انرژي فيزيكي حركت ارتعاشي </a:t>
            </a:r>
          </a:p>
          <a:p>
            <a:r>
              <a:rPr lang="fa-IR" sz="2000" b="1" dirty="0" smtClean="0"/>
              <a:t>ماھيت وظيفه مثلا" شخص درموقع فعايتھاي تفريحي مانند قايق سواري ازارتعاش احساس ناراحتي نمي كند؛</a:t>
            </a:r>
          </a:p>
          <a:p>
            <a:r>
              <a:rPr lang="fa-IR" sz="2000" b="1" dirty="0" smtClean="0"/>
              <a:t>آشنائي به وظيفه، مثلا" يك اپراتور ماھر ميتواند با انقباض به موقع عضلات خود ارتعاش را كاھش دھد؛</a:t>
            </a:r>
          </a:p>
          <a:p>
            <a:r>
              <a:rPr lang="fa-IR" sz="2000" b="1" dirty="0" smtClean="0"/>
              <a:t>وجود ساير عوامل فشارزا، چنانچه عواملي نظير صدا نيز در محيط كار وجود داشته باشند باعث تشديد اثر ارتعاش مي شوند؛</a:t>
            </a:r>
          </a:p>
          <a:p>
            <a:r>
              <a:rPr lang="fa-IR" sz="2000" b="1" dirty="0" smtClean="0"/>
              <a:t>حساسيت فردي، افراد نسبت به ارتعاش حساسيتھاي مختلفي دارند مثلا" افراد سنگين وزن حساسيت بيشتري نسبت به ارتعاش دارند؛</a:t>
            </a:r>
          </a:p>
          <a:p>
            <a:r>
              <a:rPr lang="fa-IR" sz="2000" b="1" dirty="0" smtClean="0"/>
              <a:t> جھت ارتعاش، يعني ارتعاش در كداميك از سه محور</a:t>
            </a:r>
            <a:r>
              <a:rPr lang="en-US" sz="2000" b="1" dirty="0" smtClean="0"/>
              <a:t>z </a:t>
            </a:r>
            <a:r>
              <a:rPr lang="fa-IR" sz="2000" b="1" dirty="0" smtClean="0"/>
              <a:t>و </a:t>
            </a:r>
            <a:r>
              <a:rPr lang="en-US" sz="2000" b="1" dirty="0" smtClean="0"/>
              <a:t>y </a:t>
            </a:r>
            <a:r>
              <a:rPr lang="fa-IR" sz="2000" b="1" dirty="0" smtClean="0"/>
              <a:t>و </a:t>
            </a:r>
            <a:r>
              <a:rPr lang="en-US" sz="2000" b="1" dirty="0" smtClean="0"/>
              <a:t>x</a:t>
            </a:r>
            <a:r>
              <a:rPr lang="fa-IR" sz="2000" b="1" dirty="0" smtClean="0"/>
              <a:t> به بدن منتقل شود و بدن در چه حالتي قرار داشته باشد.</a:t>
            </a:r>
            <a:endParaRPr lang="fa-IR" sz="2000"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1000108"/>
            <a:ext cx="8229600" cy="4786346"/>
          </a:xfrm>
        </p:spPr>
        <p:txBody>
          <a:bodyPr>
            <a:normAutofit/>
          </a:bodyPr>
          <a:lstStyle/>
          <a:p>
            <a:r>
              <a:rPr lang="fa-IR" sz="9600" dirty="0" smtClean="0">
                <a:solidFill>
                  <a:srgbClr val="FF0000"/>
                </a:solidFill>
              </a:rPr>
              <a:t>پایان</a:t>
            </a:r>
            <a:endParaRPr lang="fa-IR" sz="9600" dirty="0">
              <a:solidFill>
                <a:srgbClr val="FF0000"/>
              </a:solidFill>
            </a:endParaRP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26196"/>
          </a:xfrm>
        </p:spPr>
        <p:txBody>
          <a:bodyPr/>
          <a:lstStyle/>
          <a:p>
            <a:r>
              <a:rPr lang="fa-IR" dirty="0" smtClean="0"/>
              <a:t>فصل7:آسیب های ناشی ازحرکت های تکراری</a:t>
            </a:r>
            <a:endParaRPr lang="fa-IR"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dirty="0" smtClean="0"/>
              <a:t>آسیبهای </a:t>
            </a:r>
            <a:r>
              <a:rPr lang="fa-IR" dirty="0"/>
              <a:t>ناشی </a:t>
            </a:r>
            <a:r>
              <a:rPr lang="fa-IR" dirty="0" smtClean="0"/>
              <a:t>ازحرکتهای </a:t>
            </a:r>
            <a:r>
              <a:rPr lang="fa-IR" dirty="0"/>
              <a:t>تکراری</a:t>
            </a:r>
          </a:p>
        </p:txBody>
      </p:sp>
      <p:sp>
        <p:nvSpPr>
          <p:cNvPr id="4" name="Content Placeholder 3"/>
          <p:cNvSpPr>
            <a:spLocks noGrp="1"/>
          </p:cNvSpPr>
          <p:nvPr>
            <p:ph idx="1"/>
          </p:nvPr>
        </p:nvSpPr>
        <p:spPr/>
        <p:txBody>
          <a:bodyPr/>
          <a:lstStyle/>
          <a:p>
            <a:endParaRPr lang="fa-IR" dirty="0" smtClean="0"/>
          </a:p>
          <a:p>
            <a:r>
              <a:rPr lang="fa-IR" dirty="0" smtClean="0"/>
              <a:t>آسیبهای </a:t>
            </a:r>
            <a:r>
              <a:rPr lang="fa-IR" dirty="0"/>
              <a:t>ناشی </a:t>
            </a:r>
            <a:r>
              <a:rPr lang="fa-IR" dirty="0" smtClean="0"/>
              <a:t>ازحرکتهای </a:t>
            </a:r>
            <a:r>
              <a:rPr lang="fa-IR" dirty="0"/>
              <a:t>تکراری (</a:t>
            </a:r>
            <a:r>
              <a:rPr lang="en-US" dirty="0" err="1"/>
              <a:t>rmi</a:t>
            </a:r>
            <a:r>
              <a:rPr lang="fa-IR" dirty="0"/>
              <a:t>)اصطلاح کم وبیش مترادف </a:t>
            </a:r>
            <a:r>
              <a:rPr lang="fa-IR" dirty="0" smtClean="0"/>
              <a:t>آن آسیب </a:t>
            </a:r>
            <a:r>
              <a:rPr lang="fa-IR" dirty="0"/>
              <a:t>تجمعی که درنتیجه عوامل فیزیکی ومکانیکی ایجادمیشود</a:t>
            </a:r>
            <a:r>
              <a:rPr lang="en-US" dirty="0" err="1"/>
              <a:t>ctd</a:t>
            </a:r>
            <a:r>
              <a:rPr lang="en-US" dirty="0"/>
              <a:t>)</a:t>
            </a:r>
            <a:r>
              <a:rPr lang="fa-IR" dirty="0"/>
              <a:t>)</a:t>
            </a:r>
            <a:endParaRPr lang="en-US" dirty="0"/>
          </a:p>
          <a:p>
            <a:endParaRPr lang="fa-IR" dirty="0" smtClean="0"/>
          </a:p>
          <a:p>
            <a:r>
              <a:rPr lang="fa-IR" dirty="0"/>
              <a:t>این پیامدهادرنتیجه حرکتهای تکراری اندام ایجاد میشوند</a:t>
            </a:r>
            <a:endParaRPr lang="en-US" dirty="0"/>
          </a:p>
          <a:p>
            <a:endParaRPr lang="fa-IR" dirty="0" smtClean="0"/>
          </a:p>
          <a:p>
            <a:endParaRPr lang="fa-IR"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اصطلاحات دیگر(</a:t>
            </a:r>
            <a:r>
              <a:rPr lang="en-US" dirty="0" err="1" smtClean="0"/>
              <a:t>rmi</a:t>
            </a:r>
            <a:r>
              <a:rPr lang="fa-IR" dirty="0" smtClean="0"/>
              <a:t>)</a:t>
            </a:r>
            <a:endParaRPr lang="fa-IR" dirty="0"/>
          </a:p>
        </p:txBody>
      </p:sp>
      <p:sp>
        <p:nvSpPr>
          <p:cNvPr id="3" name="Content Placeholder 2"/>
          <p:cNvSpPr>
            <a:spLocks noGrp="1"/>
          </p:cNvSpPr>
          <p:nvPr>
            <p:ph idx="1"/>
          </p:nvPr>
        </p:nvSpPr>
        <p:spPr/>
        <p:txBody>
          <a:bodyPr/>
          <a:lstStyle/>
          <a:p>
            <a:r>
              <a:rPr lang="fa-IR" dirty="0" smtClean="0"/>
              <a:t>1اختلال ناشی ازاستفاده ی بیشترازاندازه</a:t>
            </a:r>
          </a:p>
          <a:p>
            <a:r>
              <a:rPr lang="fa-IR" dirty="0" smtClean="0"/>
              <a:t>2اختلال ناحیه ای اسکلتی-ماهیچه ای</a:t>
            </a:r>
          </a:p>
          <a:p>
            <a:r>
              <a:rPr lang="fa-IR" dirty="0" smtClean="0"/>
              <a:t>3اختلال ناشی از کار</a:t>
            </a:r>
          </a:p>
          <a:p>
            <a:r>
              <a:rPr lang="fa-IR" dirty="0" smtClean="0"/>
              <a:t>4تنش یافشارپیاپی</a:t>
            </a:r>
          </a:p>
          <a:p>
            <a:r>
              <a:rPr lang="fa-IR" dirty="0" smtClean="0"/>
              <a:t>5آسیب حرکتی</a:t>
            </a:r>
          </a:p>
          <a:p>
            <a:r>
              <a:rPr lang="fa-IR" dirty="0" smtClean="0"/>
              <a:t>6استؤآرتروز</a:t>
            </a:r>
            <a:endParaRPr lang="fa-I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dirty="0"/>
          </a:p>
        </p:txBody>
      </p:sp>
      <p:pic>
        <p:nvPicPr>
          <p:cNvPr id="6" name="Picture 5" descr="20141024_040743.jpg"/>
          <p:cNvPicPr>
            <a:picLocks noChangeAspect="1"/>
          </p:cNvPicPr>
          <p:nvPr/>
        </p:nvPicPr>
        <p:blipFill>
          <a:blip r:embed="rId2" cstate="print"/>
          <a:stretch>
            <a:fillRect/>
          </a:stretch>
        </p:blipFill>
        <p:spPr>
          <a:xfrm>
            <a:off x="1857356" y="0"/>
            <a:ext cx="5143518" cy="6858000"/>
          </a:xfrm>
          <a:prstGeom prst="rect">
            <a:avLst/>
          </a:prstGeom>
        </p:spPr>
      </p:pic>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*نشانگان </a:t>
            </a:r>
            <a:r>
              <a:rPr lang="fa-IR" dirty="0"/>
              <a:t>تونل کارپال</a:t>
            </a:r>
            <a:r>
              <a:rPr lang="en-US" dirty="0"/>
              <a:t/>
            </a:r>
            <a:br>
              <a:rPr lang="en-US" dirty="0"/>
            </a:br>
            <a:endParaRPr lang="fa-IR" dirty="0"/>
          </a:p>
        </p:txBody>
      </p:sp>
      <p:sp>
        <p:nvSpPr>
          <p:cNvPr id="3" name="Content Placeholder 2"/>
          <p:cNvSpPr>
            <a:spLocks noGrp="1"/>
          </p:cNvSpPr>
          <p:nvPr>
            <p:ph idx="1"/>
          </p:nvPr>
        </p:nvSpPr>
        <p:spPr/>
        <p:txBody>
          <a:bodyPr/>
          <a:lstStyle/>
          <a:p>
            <a:r>
              <a:rPr lang="fa-IR" dirty="0" smtClean="0"/>
              <a:t>تعریف</a:t>
            </a:r>
          </a:p>
          <a:p>
            <a:endParaRPr lang="fa-IR" dirty="0" smtClean="0"/>
          </a:p>
          <a:p>
            <a:r>
              <a:rPr lang="fa-IR" dirty="0" smtClean="0"/>
              <a:t>مفری </a:t>
            </a:r>
            <a:r>
              <a:rPr lang="fa-IR" dirty="0"/>
              <a:t>درمچ است که به وسیله استخوانهای دست ورباط تونل کارپال مهدوود میشود</a:t>
            </a:r>
            <a:endParaRPr lang="en-US" dirty="0"/>
          </a:p>
          <a:p>
            <a:endParaRPr lang="fa-IR" dirty="0" smtClean="0"/>
          </a:p>
          <a:p>
            <a:r>
              <a:rPr lang="fa-IR" dirty="0" smtClean="0"/>
              <a:t>تونل </a:t>
            </a:r>
            <a:r>
              <a:rPr lang="fa-IR" dirty="0"/>
              <a:t>کارپال فضایی محکم است که از ان چندین زرد پی شماری رگ خونی وعصب مدیان میگذرد</a:t>
            </a:r>
            <a:endParaRPr lang="en-US" dirty="0"/>
          </a:p>
          <a:p>
            <a:endParaRPr lang="fa-IR"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علایم نشانگان تونل کارپال</a:t>
            </a:r>
          </a:p>
        </p:txBody>
      </p:sp>
      <p:sp>
        <p:nvSpPr>
          <p:cNvPr id="3" name="Content Placeholder 2"/>
          <p:cNvSpPr>
            <a:spLocks noGrp="1"/>
          </p:cNvSpPr>
          <p:nvPr>
            <p:ph idx="1"/>
          </p:nvPr>
        </p:nvSpPr>
        <p:spPr/>
        <p:txBody>
          <a:bodyPr>
            <a:normAutofit/>
          </a:bodyPr>
          <a:lstStyle/>
          <a:p>
            <a:r>
              <a:rPr lang="fa-IR" dirty="0"/>
              <a:t>بی </a:t>
            </a:r>
            <a:r>
              <a:rPr lang="fa-IR" dirty="0" smtClean="0"/>
              <a:t>حسی</a:t>
            </a:r>
          </a:p>
          <a:p>
            <a:r>
              <a:rPr lang="fa-IR" dirty="0" smtClean="0"/>
              <a:t>سوزش</a:t>
            </a:r>
          </a:p>
          <a:p>
            <a:r>
              <a:rPr lang="fa-IR" dirty="0" smtClean="0"/>
              <a:t>خارش</a:t>
            </a:r>
          </a:p>
          <a:p>
            <a:r>
              <a:rPr lang="fa-IR" dirty="0" smtClean="0"/>
              <a:t>درد</a:t>
            </a:r>
          </a:p>
          <a:p>
            <a:r>
              <a:rPr lang="fa-IR" dirty="0"/>
              <a:t>وناتوانی دست در انجام درست حرکتها</a:t>
            </a:r>
            <a:endParaRPr lang="en-US" dirty="0"/>
          </a:p>
          <a:p>
            <a:pPr>
              <a:buNone/>
            </a:pPr>
            <a:r>
              <a:rPr lang="fa-IR" dirty="0" smtClean="0"/>
              <a:t>*این بیماری درمشاغل صنعتی مثل کارگران بسته بندی گوشت وصنایع خودرو سازی وصندوق داران فروشگاههای بزرگ گزارش شده است </a:t>
            </a:r>
            <a:endParaRPr lang="en-US" dirty="0" smtClean="0"/>
          </a:p>
          <a:p>
            <a:endParaRPr lang="fa-IR"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1928802"/>
            <a:ext cx="8229600" cy="1143000"/>
          </a:xfrm>
        </p:spPr>
        <p:txBody>
          <a:bodyPr>
            <a:normAutofit fontScale="90000"/>
          </a:bodyPr>
          <a:lstStyle/>
          <a:p>
            <a:r>
              <a:rPr lang="fa-IR" dirty="0" smtClean="0"/>
              <a:t>درشکل زیر(الف) و (ب) مقطع مچ دست و</a:t>
            </a:r>
            <a:br>
              <a:rPr lang="fa-IR" dirty="0" smtClean="0"/>
            </a:br>
            <a:r>
              <a:rPr lang="fa-IR" dirty="0" smtClean="0"/>
              <a:t>آرنج تونل کارپال نشان داده شده است</a:t>
            </a:r>
            <a:endParaRPr lang="fa-IR" dirty="0"/>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TotalTime>
  <Words>988</Words>
  <Application>Microsoft Office PowerPoint</Application>
  <PresentationFormat>On-screen Show (4:3)</PresentationFormat>
  <Paragraphs>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پاورپوینت فصلهای 7و8 مهندسی عوامل انسانی</vt:lpstr>
      <vt:lpstr>فصل7:آسیب های ناشی ازحرکت های تکراری</vt:lpstr>
      <vt:lpstr>آسیبهای ناشی ازحرکتهای تکراری</vt:lpstr>
      <vt:lpstr>اصطلاحات دیگر(rmi)</vt:lpstr>
      <vt:lpstr>Slide 6</vt:lpstr>
      <vt:lpstr>*نشانگان تونل کارپال </vt:lpstr>
      <vt:lpstr>علایم نشانگان تونل کارپال</vt:lpstr>
      <vt:lpstr>درشکل زیر(الف) و (ب) مقطع مچ دست و آرنج تونل کارپال نشان داده شده است</vt:lpstr>
      <vt:lpstr>Slide 10</vt:lpstr>
      <vt:lpstr>Slide 11</vt:lpstr>
      <vt:lpstr>نشانگان تونل کوبیتال</vt:lpstr>
      <vt:lpstr>التهاب زرد پی </vt:lpstr>
      <vt:lpstr>التهاب زردپی و غلاف آن </vt:lpstr>
      <vt:lpstr>  نشانگان دهانه ی خروجی قفسه ی سینه </vt:lpstr>
      <vt:lpstr>دراسلاید بعد عوامل موثر در بروز(CTD) را مطالعه می کنیم</vt:lpstr>
      <vt:lpstr>Slide 17</vt:lpstr>
      <vt:lpstr>بعضی از فعالیتهای اوقات فراغت مانند فعالیتهای زیرمیتواند در پیشرفت rmiموثر باشند  </vt:lpstr>
      <vt:lpstr>دستورالعملھايي براي به حداقل رساندن بيماريھاي:CTD</vt:lpstr>
      <vt:lpstr>فصل 8: طراحی ابزاردستی</vt:lpstr>
      <vt:lpstr>درطراحی ابزاردستی باید این 3نکته را درنظربگیریم</vt:lpstr>
      <vt:lpstr>  *اساسا" در طراحي ابزار دستي بايد به نوع چنگش آن توجه داشت.</vt:lpstr>
      <vt:lpstr>دونکته مهم  1مشكل خاصي كه در طراحي ابزار دستي وجوددارد آنست كه دراندازه دست تفاوت زيادي بين زن و مرد وجود دارد.   2ھمچنين اگر ابزار براي افراد راست دست طراحي شده باشد ممكن است افراد چپ دست در گرفتن آن با مشكل روبرو شوند، بويژه اگرجاي انگشتان روي ابزار مشخص شده باشد.</vt:lpstr>
      <vt:lpstr>دو مسئله اساسي كه در طراحي ابزار دستي وجود دارد آسيبھاي ناشي ازCTDو آسيبھاي ناشي از ارتعاش ھستند كه بايد به آن   توجه شود.</vt:lpstr>
      <vt:lpstr>بيماريھاي ناشي از ارتعاشات منتقل شده به دست:</vt:lpstr>
      <vt:lpstr>عوامل اثرگذار بر بيماري دارت</vt:lpstr>
      <vt:lpstr>پایان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Green SSystem</dc:creator>
  <cp:lastModifiedBy>dr.jalalian</cp:lastModifiedBy>
  <cp:revision>23</cp:revision>
  <dcterms:created xsi:type="dcterms:W3CDTF">2014-10-24T10:05:38Z</dcterms:created>
  <dcterms:modified xsi:type="dcterms:W3CDTF">2014-11-20T18:07:21Z</dcterms:modified>
</cp:coreProperties>
</file>