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D7F851-D4CF-417F-B86C-97EE959EB205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C57EF-730A-4993-9DE6-9503D3250B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889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C57EF-730A-4993-9DE6-9503D3250B1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FC2AD7E-A568-4B7F-97C3-DB1262084B1C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A5B9326-21F7-47F4-87CF-A898F9824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AD7E-A568-4B7F-97C3-DB1262084B1C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9326-21F7-47F4-87CF-A898F9824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AD7E-A568-4B7F-97C3-DB1262084B1C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9326-21F7-47F4-87CF-A898F9824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FC2AD7E-A568-4B7F-97C3-DB1262084B1C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A5B9326-21F7-47F4-87CF-A898F98246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FC2AD7E-A568-4B7F-97C3-DB1262084B1C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A5B9326-21F7-47F4-87CF-A898F9824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AD7E-A568-4B7F-97C3-DB1262084B1C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9326-21F7-47F4-87CF-A898F98246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AD7E-A568-4B7F-97C3-DB1262084B1C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9326-21F7-47F4-87CF-A898F98246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FC2AD7E-A568-4B7F-97C3-DB1262084B1C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A5B9326-21F7-47F4-87CF-A898F98246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AD7E-A568-4B7F-97C3-DB1262084B1C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9326-21F7-47F4-87CF-A898F9824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FC2AD7E-A568-4B7F-97C3-DB1262084B1C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A5B9326-21F7-47F4-87CF-A898F98246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FC2AD7E-A568-4B7F-97C3-DB1262084B1C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A5B9326-21F7-47F4-87CF-A898F98246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FC2AD7E-A568-4B7F-97C3-DB1262084B1C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A5B9326-21F7-47F4-87CF-A898F9824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76400"/>
            <a:ext cx="6172200" cy="838200"/>
          </a:xfrm>
        </p:spPr>
        <p:txBody>
          <a:bodyPr>
            <a:normAutofit fontScale="90000"/>
          </a:bodyPr>
          <a:lstStyle/>
          <a:p>
            <a:pPr algn="ctr" rtl="1"/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مهندسی عوامل انسانی در صنعت وتولید</a:t>
            </a:r>
            <a:br>
              <a:rPr lang="fa-IR" dirty="0" smtClean="0"/>
            </a:br>
            <a:r>
              <a:rPr lang="fa-IR" dirty="0" smtClean="0"/>
              <a:t>ارگونومی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200400"/>
            <a:ext cx="6172200" cy="1066800"/>
          </a:xfrm>
        </p:spPr>
        <p:txBody>
          <a:bodyPr/>
          <a:lstStyle/>
          <a:p>
            <a:pPr algn="ctr"/>
            <a:r>
              <a:rPr lang="fa-IR" dirty="0" smtClean="0"/>
              <a:t>فصل پنجم</a:t>
            </a:r>
          </a:p>
          <a:p>
            <a:pPr algn="ctr"/>
            <a:r>
              <a:rPr lang="fa-IR" dirty="0" smtClean="0"/>
              <a:t>بلند کردن دستی بار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1600" dirty="0" smtClean="0"/>
              <a:t>آسیب های ناشی از بلند کردن دستی بار پدیده ای رایج در صنعت است.</a:t>
            </a:r>
            <a:br>
              <a:rPr lang="fa-IR" sz="1600" dirty="0" smtClean="0"/>
            </a:br>
            <a:r>
              <a:rPr lang="fa-IR" sz="1600" dirty="0" smtClean="0"/>
              <a:t>حمل و نقل و بلند کردن دستی بار از دلایل اصلی کمر درد های ناشی از کار 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sz="3200" dirty="0" smtClean="0"/>
              <a:t>1:آمار آسیب های کمری ناشی از بلند کردن دستی بار</a:t>
            </a:r>
          </a:p>
          <a:p>
            <a:pPr lvl="1" algn="r" rtl="1">
              <a:buNone/>
            </a:pPr>
            <a:r>
              <a:rPr lang="fa-IR" sz="1800" dirty="0" smtClean="0"/>
              <a:t>906مورد آسیب کمری از طرف وزارت آمریکا منتشر شده است. 42%از این آسیب های کمری در واحد تولیدی رخ داده که سه برابر بیش از واحدهای صنعتی است.</a:t>
            </a:r>
          </a:p>
          <a:p>
            <a:pPr lvl="1" algn="r" rtl="1">
              <a:buNone/>
            </a:pPr>
            <a:r>
              <a:rPr lang="fa-IR" sz="1800" dirty="0" smtClean="0"/>
              <a:t>از این 906مورد عده ای هنگام رخداد حادثه به بیش از یک فعالیت مشغول بوده اند.</a:t>
            </a:r>
          </a:p>
          <a:p>
            <a:pPr lvl="1" algn="r" rtl="1">
              <a:buNone/>
            </a:pPr>
            <a:r>
              <a:rPr lang="fa-IR" sz="1800" dirty="0" smtClean="0"/>
              <a:t>خطرناک ترین حرکت عبارت بود از پیچش و چرخشی که در پی خم شدن صورت می گرفت.به تایید بسیاری از پژوهشگران:ترکیب خم شدن و پیچش| چرخش  نیروی گشتاور بزرگی رابر ستون فقرات وارد کرده و احتمال بروز آسیب های کمری را افزایش میدهد.</a:t>
            </a:r>
          </a:p>
          <a:p>
            <a:pPr lvl="1" algn="r" rtl="1">
              <a:buNone/>
            </a:pPr>
            <a:r>
              <a:rPr lang="fa-IR" sz="1800" dirty="0" smtClean="0"/>
              <a:t>در بیشتر رخدادها نیز ابزار وتجهیزات کمکی در اختیار کارگر نبوده یا کارگر به این باور بوده که به کارگیری آنها ضرورتی ندارد.</a:t>
            </a:r>
          </a:p>
          <a:p>
            <a:pPr lvl="1" algn="r" rtl="1">
              <a:buNone/>
            </a:pPr>
            <a:endParaRPr lang="fa-IR" sz="1800" dirty="0" smtClean="0"/>
          </a:p>
          <a:p>
            <a:pPr algn="r" rtl="1">
              <a:buNone/>
            </a:pPr>
            <a:endParaRPr lang="fa-IR" sz="13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r"/>
            <a:r>
              <a:rPr lang="fa-IR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الگوی بیومکانیکی بلند کردن بار</a:t>
            </a:r>
            <a:r>
              <a:rPr lang="fa-IR" dirty="0" smtClean="0">
                <a:latin typeface="Arial" pitchFamily="34" charset="0"/>
                <a:cs typeface="Arial" pitchFamily="34" charset="0"/>
              </a:rPr>
              <a:t/>
            </a:r>
            <a:br>
              <a:rPr lang="fa-IR" dirty="0" smtClean="0">
                <a:latin typeface="Arial" pitchFamily="34" charset="0"/>
                <a:cs typeface="Arial" pitchFamily="34" charset="0"/>
              </a:rPr>
            </a:br>
            <a:endParaRPr lang="fa-IR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2667000"/>
            <a:ext cx="7620000" cy="2362200"/>
          </a:xfrm>
        </p:spPr>
        <p:txBody>
          <a:bodyPr>
            <a:normAutofit/>
          </a:bodyPr>
          <a:lstStyle/>
          <a:p>
            <a:pPr lvl="2" algn="r">
              <a:buNone/>
            </a:pPr>
            <a:r>
              <a:rPr lang="en-US" sz="2400" dirty="0" smtClean="0"/>
              <a:t> </a:t>
            </a:r>
            <a:r>
              <a:rPr lang="fa-IR" sz="3200" dirty="0" smtClean="0"/>
              <a:t>: روش معروف درست بلند کردن بار</a:t>
            </a:r>
            <a:r>
              <a:rPr lang="en-US" sz="2400" dirty="0" smtClean="0"/>
              <a:t>3</a:t>
            </a:r>
            <a:endParaRPr lang="fa-IR" sz="2400" dirty="0" smtClean="0"/>
          </a:p>
          <a:p>
            <a:pPr lvl="1" algn="r" rtl="1">
              <a:buNone/>
            </a:pPr>
            <a:r>
              <a:rPr lang="fa-IR" sz="1800" dirty="0" smtClean="0"/>
              <a:t>روش درست بلند کردن بار</a:t>
            </a:r>
            <a:r>
              <a:rPr lang="fa-IR" sz="1800" dirty="0" smtClean="0">
                <a:latin typeface="Times New Roman"/>
                <a:cs typeface="Times New Roman"/>
              </a:rPr>
              <a:t>,</a:t>
            </a:r>
            <a:r>
              <a:rPr lang="fa-IR" sz="1800" dirty="0" smtClean="0"/>
              <a:t> مستقیم نگهداشتن کمر و خم کردن زانوهاست.این شیوه تنها برای اجسام  کوچک که هنگام بلند کردن میان پاها قرار میگیرد مورد استفاده میباشد.برای جعبه های حجیم</a:t>
            </a:r>
            <a:r>
              <a:rPr lang="fa-IR" sz="1800" dirty="0" smtClean="0">
                <a:latin typeface="Times New Roman"/>
                <a:cs typeface="Times New Roman"/>
              </a:rPr>
              <a:t>,جعبه را در فاصله ی دورتر گرفته و از زمین بلند شود.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7848600" y="381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:2</a:t>
            </a:r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685800" y="990600"/>
            <a:ext cx="7467600" cy="1295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fa-IR" dirty="0" smtClean="0"/>
              <a:t>در ستون مهره ها مسئله ی اساسی در بلند کردن بار این است که نیروی ناشی از بار بلند شده </a:t>
            </a:r>
            <a:r>
              <a:rPr lang="en-US" dirty="0" smtClean="0"/>
              <a:t>10</a:t>
            </a:r>
            <a:r>
              <a:rPr lang="fa-IR" dirty="0" smtClean="0"/>
              <a:t>برابر می شود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7620000" cy="5940552"/>
          </a:xfrm>
          <a:ln>
            <a:solidFill>
              <a:schemeClr val="bg1"/>
            </a:solidFill>
          </a:ln>
        </p:spPr>
        <p:txBody>
          <a:bodyPr>
            <a:normAutofit fontScale="77500" lnSpcReduction="20000"/>
          </a:bodyPr>
          <a:lstStyle/>
          <a:p>
            <a:pPr algn="r" rtl="1">
              <a:buNone/>
            </a:pPr>
            <a:r>
              <a:rPr lang="fa-IR" dirty="0" smtClean="0"/>
              <a:t>     </a:t>
            </a:r>
            <a:r>
              <a:rPr lang="fa-IR" sz="3500" dirty="0" smtClean="0"/>
              <a:t>4:دستور کارها و استانده هایی برای بلند کردن بار</a:t>
            </a:r>
          </a:p>
          <a:p>
            <a:pPr lvl="1" algn="r" rtl="1">
              <a:buNone/>
            </a:pPr>
            <a:r>
              <a:rPr lang="fa-IR" sz="1900" dirty="0" smtClean="0"/>
              <a:t>منظور از این دستور کارها</a:t>
            </a:r>
            <a:r>
              <a:rPr lang="fa-IR" sz="1900" dirty="0" smtClean="0">
                <a:latin typeface="Times New Roman"/>
                <a:cs typeface="Times New Roman"/>
              </a:rPr>
              <a:t>,کاهش کمر درد و آسیب های ناشی از کار است.</a:t>
            </a:r>
          </a:p>
          <a:p>
            <a:pPr lvl="1" algn="r" rtl="1">
              <a:buNone/>
            </a:pPr>
            <a:r>
              <a:rPr lang="fa-IR" sz="1900" dirty="0" smtClean="0">
                <a:latin typeface="Times New Roman"/>
                <a:cs typeface="Times New Roman"/>
              </a:rPr>
              <a:t>سه مجموعه ی مهم ازدستور کارهای موجود:</a:t>
            </a:r>
          </a:p>
          <a:p>
            <a:pPr marL="982980" lvl="2" indent="-342900" algn="r" rtl="1">
              <a:buClr>
                <a:schemeClr val="tx1"/>
              </a:buClr>
              <a:buSzPct val="80000"/>
              <a:buFont typeface="+mj-lt"/>
              <a:buAutoNum type="arabicParenR"/>
            </a:pPr>
            <a:r>
              <a:rPr lang="fa-IR" sz="1900" dirty="0" smtClean="0">
                <a:latin typeface="Times New Roman"/>
                <a:cs typeface="Times New Roman"/>
              </a:rPr>
              <a:t>دستور کارهای </a:t>
            </a:r>
            <a:r>
              <a:rPr lang="en-US" sz="1900" dirty="0" smtClean="0">
                <a:latin typeface="Times New Roman"/>
                <a:cs typeface="Times New Roman"/>
              </a:rPr>
              <a:t>NIOSH</a:t>
            </a:r>
          </a:p>
          <a:p>
            <a:pPr marL="982980" lvl="2" indent="-342900" algn="r" rtl="1">
              <a:buClr>
                <a:schemeClr val="tx1"/>
              </a:buClr>
              <a:buFont typeface="+mj-lt"/>
              <a:buAutoNum type="arabicParenR"/>
            </a:pPr>
            <a:r>
              <a:rPr lang="fa-IR" sz="1900" dirty="0" smtClean="0">
                <a:latin typeface="Times New Roman"/>
                <a:cs typeface="Times New Roman"/>
              </a:rPr>
              <a:t>دستور کارهای جامعه ی اروپا</a:t>
            </a:r>
          </a:p>
          <a:p>
            <a:pPr marL="982980" lvl="2" indent="-342900" algn="r" rtl="1">
              <a:buClr>
                <a:schemeClr val="tx1"/>
              </a:buClr>
              <a:buFont typeface="+mj-lt"/>
              <a:buAutoNum type="arabicParenR"/>
            </a:pPr>
            <a:r>
              <a:rPr lang="fa-IR" sz="1900" dirty="0" smtClean="0">
                <a:latin typeface="Times New Roman"/>
                <a:cs typeface="Times New Roman"/>
              </a:rPr>
              <a:t>دستور کارهای کمیسیون ایمنی وبهداشت(انگلستان</a:t>
            </a:r>
            <a:r>
              <a:rPr lang="fa-IR" sz="1600" dirty="0" smtClean="0">
                <a:latin typeface="Times New Roman"/>
                <a:cs typeface="Times New Roman"/>
              </a:rPr>
              <a:t>)</a:t>
            </a:r>
          </a:p>
          <a:p>
            <a:pPr marL="708660" lvl="1" indent="-342900" algn="r" rtl="1">
              <a:lnSpc>
                <a:spcPct val="200000"/>
              </a:lnSpc>
              <a:buClr>
                <a:schemeClr val="tx1"/>
              </a:buClr>
              <a:buNone/>
            </a:pPr>
            <a:r>
              <a:rPr lang="fa-IR" sz="3200" dirty="0" smtClean="0">
                <a:latin typeface="Times New Roman"/>
                <a:cs typeface="Times New Roman"/>
              </a:rPr>
              <a:t>1-4-معادله ی </a:t>
            </a:r>
            <a:r>
              <a:rPr lang="en-US" sz="3200" dirty="0" smtClean="0">
                <a:latin typeface="Times New Roman"/>
                <a:cs typeface="Times New Roman"/>
              </a:rPr>
              <a:t>NIOSH</a:t>
            </a:r>
            <a:r>
              <a:rPr lang="fa-IR" sz="3200" dirty="0" smtClean="0">
                <a:latin typeface="Times New Roman"/>
                <a:cs typeface="Times New Roman"/>
              </a:rPr>
              <a:t>(1991) برای محاسبه ی حمل و نقل دستی</a:t>
            </a:r>
          </a:p>
          <a:p>
            <a:pPr marL="982980" lvl="2" indent="-342900" algn="r" rtl="1">
              <a:buClr>
                <a:schemeClr val="tx1"/>
              </a:buClr>
              <a:buNone/>
            </a:pPr>
            <a:r>
              <a:rPr lang="fa-IR" sz="2100" dirty="0" smtClean="0">
                <a:latin typeface="Times New Roman"/>
                <a:cs typeface="Times New Roman"/>
              </a:rPr>
              <a:t>در این زمینه,برای بلند کردن بارسه سنجه ی بیومکانیکی ,فیزیولوژیک و روانی-جسمانی در نظر گرفته شده است.</a:t>
            </a:r>
          </a:p>
          <a:p>
            <a:pPr marL="982980" lvl="2" indent="-342900" algn="r" rtl="1">
              <a:buClr>
                <a:schemeClr val="tx1"/>
              </a:buClr>
              <a:buSzPct val="70000"/>
              <a:buFont typeface="Wingdings" pitchFamily="2" charset="2"/>
              <a:buChar char="v"/>
            </a:pPr>
            <a:r>
              <a:rPr lang="fa-IR" sz="2100" dirty="0" smtClean="0">
                <a:latin typeface="Times New Roman"/>
                <a:cs typeface="Times New Roman"/>
              </a:rPr>
              <a:t>سنجه ی بیومکانیکی بر مبنای محاسبه ی نیروهای فشارنده در صفحه ی میان مهره ای</a:t>
            </a:r>
            <a:r>
              <a:rPr lang="en-US" sz="2100" dirty="0" smtClean="0">
                <a:latin typeface="Times New Roman"/>
                <a:cs typeface="Times New Roman"/>
              </a:rPr>
              <a:t>L5/S1</a:t>
            </a:r>
            <a:r>
              <a:rPr lang="fa-IR" sz="2100" dirty="0" smtClean="0">
                <a:latin typeface="Times New Roman"/>
                <a:cs typeface="Times New Roman"/>
              </a:rPr>
              <a:t> استوار است.این سنجه,مهمترین سنجه ی تعین وزن بارهای سنگینی است که گاه به وسیله ی کارگر از زمین بلند میشود.</a:t>
            </a:r>
          </a:p>
          <a:p>
            <a:pPr marL="982980" lvl="2" indent="-342900" algn="r" rtl="1">
              <a:buClr>
                <a:schemeClr val="tx1"/>
              </a:buClr>
              <a:buSzPct val="70000"/>
              <a:buFont typeface="Wingdings" pitchFamily="2" charset="2"/>
              <a:buChar char="v"/>
            </a:pPr>
            <a:r>
              <a:rPr lang="fa-IR" sz="2100" dirty="0" smtClean="0">
                <a:latin typeface="Times New Roman"/>
                <a:cs typeface="Times New Roman"/>
              </a:rPr>
              <a:t>سنجه ی </a:t>
            </a:r>
            <a:r>
              <a:rPr lang="fa-IR" sz="2100" dirty="0" smtClean="0">
                <a:latin typeface="Times New Roman"/>
              </a:rPr>
              <a:t>فیزیولوژیک موجب ارزیابی فشار سوخت وسازی وخستگی ماهیچه ای که ممکن است هنگام کار بروز کند,میشود.</a:t>
            </a:r>
          </a:p>
          <a:p>
            <a:pPr marL="982980" lvl="2" indent="-342900" algn="r" rtl="1">
              <a:buClr>
                <a:schemeClr val="tx1"/>
              </a:buClr>
              <a:buSzPct val="70000"/>
              <a:buFont typeface="Wingdings" pitchFamily="2" charset="2"/>
              <a:buChar char="v"/>
            </a:pPr>
            <a:r>
              <a:rPr lang="fa-IR" sz="2100" dirty="0" smtClean="0">
                <a:latin typeface="Times New Roman"/>
                <a:cs typeface="Times New Roman"/>
              </a:rPr>
              <a:t>سنجه ی وضعیت روانی - جسمانی,به پذیرش بلند کردن بار از سوی کارگران توجه دارد</a:t>
            </a:r>
          </a:p>
          <a:p>
            <a:pPr marL="982980" lvl="2" indent="-342900" algn="r" rtl="1">
              <a:lnSpc>
                <a:spcPct val="200000"/>
              </a:lnSpc>
              <a:buClr>
                <a:schemeClr val="tx1"/>
              </a:buClr>
              <a:buNone/>
            </a:pPr>
            <a:r>
              <a:rPr lang="fa-IR" sz="2100" dirty="0" smtClean="0">
                <a:latin typeface="Times New Roman"/>
                <a:cs typeface="Times New Roman"/>
              </a:rPr>
              <a:t>در ممادله ی </a:t>
            </a:r>
            <a:r>
              <a:rPr lang="en-US" sz="2100" dirty="0" smtClean="0">
                <a:latin typeface="Times New Roman"/>
                <a:cs typeface="Times New Roman"/>
              </a:rPr>
              <a:t>NIOSH</a:t>
            </a:r>
            <a:r>
              <a:rPr lang="fa-IR" sz="2100" dirty="0" smtClean="0">
                <a:latin typeface="Times New Roman"/>
                <a:cs typeface="Times New Roman"/>
              </a:rPr>
              <a:t>,به دلیل محاسبه ی حد وزن توصیه شده(</a:t>
            </a:r>
            <a:r>
              <a:rPr lang="en-US" sz="2100" dirty="0" smtClean="0">
                <a:latin typeface="Times New Roman"/>
                <a:cs typeface="Times New Roman"/>
              </a:rPr>
              <a:t>RWL</a:t>
            </a:r>
            <a:r>
              <a:rPr lang="fa-IR" sz="2100" dirty="0" smtClean="0">
                <a:latin typeface="Times New Roman"/>
                <a:cs typeface="Times New Roman"/>
              </a:rPr>
              <a:t>) ارتباطی میان سه سنجه ی نامبرده ایجاد شده است.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7696200" cy="5940552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fa-IR" sz="3200" dirty="0" smtClean="0"/>
              <a:t>   متغیرها</a:t>
            </a:r>
            <a:endParaRPr lang="en-US" sz="3200" dirty="0" smtClean="0"/>
          </a:p>
          <a:p>
            <a:pPr lvl="1" algn="r" rtl="1">
              <a:buNone/>
            </a:pPr>
            <a:r>
              <a:rPr lang="en-US" dirty="0" smtClean="0"/>
              <a:t>:</a:t>
            </a:r>
            <a:r>
              <a:rPr lang="en-US" sz="1600" dirty="0" smtClean="0"/>
              <a:t>H</a:t>
            </a:r>
            <a:r>
              <a:rPr lang="fa-IR" sz="1600" dirty="0" smtClean="0"/>
              <a:t>فاصله ی افقی دست ها از نقطه ی میانی دو قوزک پا هنگام بلند کردن بار.</a:t>
            </a:r>
          </a:p>
          <a:p>
            <a:pPr lvl="1" algn="r" rtl="1">
              <a:buNone/>
            </a:pPr>
            <a:r>
              <a:rPr lang="en-US" sz="1600" dirty="0" smtClean="0"/>
              <a:t>:V</a:t>
            </a:r>
            <a:r>
              <a:rPr lang="fa-IR" sz="1600" dirty="0" smtClean="0"/>
              <a:t>فاصله ی عمودی دست ها از سطح زمین.</a:t>
            </a:r>
          </a:p>
          <a:p>
            <a:pPr lvl="1" algn="r" rtl="1">
              <a:buNone/>
            </a:pPr>
            <a:r>
              <a:rPr lang="en-US" sz="1600" dirty="0" smtClean="0"/>
              <a:t>:D</a:t>
            </a:r>
            <a:r>
              <a:rPr lang="fa-IR" sz="1600" dirty="0" smtClean="0"/>
              <a:t>فاصله ی عمودی میان مبدا و مقصد بلند کردن.</a:t>
            </a:r>
          </a:p>
          <a:p>
            <a:pPr lvl="1" algn="r" rtl="1">
              <a:buNone/>
            </a:pPr>
            <a:r>
              <a:rPr lang="en-US" sz="1600" dirty="0" smtClean="0"/>
              <a:t>A</a:t>
            </a:r>
            <a:r>
              <a:rPr lang="fa-IR" sz="1600" dirty="0" smtClean="0"/>
              <a:t>:زاویه ی عدم تقارن_جا به جایی زاویه ای بار نسبت به صفحه ی ساجیتال بدن.</a:t>
            </a:r>
          </a:p>
          <a:p>
            <a:pPr lvl="1" algn="r" rtl="1">
              <a:lnSpc>
                <a:spcPct val="30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fa-IR" sz="2400" dirty="0" smtClean="0"/>
              <a:t>شاخص بلند کردن بار</a:t>
            </a:r>
          </a:p>
          <a:p>
            <a:pPr lvl="2" algn="r" rtl="1">
              <a:buClr>
                <a:schemeClr val="tx1"/>
              </a:buClr>
              <a:buNone/>
            </a:pPr>
            <a:r>
              <a:rPr lang="fa-IR" dirty="0" smtClean="0"/>
              <a:t>برآوردی ساده از خطر رخ دادن آسیب ناشی از فعالیت جسمانی بیش از اندازه در بلند کردن دستی بار را به دست می دهد.</a:t>
            </a:r>
            <a:r>
              <a:rPr lang="en-US" dirty="0" smtClean="0"/>
              <a:t>                                                                                                      </a:t>
            </a:r>
          </a:p>
          <a:p>
            <a:pPr>
              <a:buNone/>
            </a:pPr>
            <a:r>
              <a:rPr lang="en-US" dirty="0" smtClean="0"/>
              <a:t>LI =                      =                                                                                                                                                                                                                             .                              RWL</a:t>
            </a:r>
          </a:p>
          <a:p>
            <a:endParaRPr lang="en-US" sz="1200" dirty="0" smtClean="0"/>
          </a:p>
          <a:p>
            <a:pPr algn="r">
              <a:buNone/>
            </a:pPr>
            <a:r>
              <a:rPr lang="en-US" dirty="0" smtClean="0"/>
              <a:t> </a:t>
            </a:r>
          </a:p>
          <a:p>
            <a:pPr lvl="1" algn="r" rtl="1">
              <a:buClr>
                <a:schemeClr val="tx1"/>
              </a:buClr>
              <a:buNone/>
            </a:pPr>
            <a:endParaRPr lang="en-US" sz="1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371600" y="4495800"/>
            <a:ext cx="1676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447800" y="3962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/>
              <a:t>وزن بار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371600" y="4648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حد وزن توصیه شده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3429000" y="4495800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10800000" flipV="1">
            <a:off x="3200400" y="4038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772400" cy="6092952"/>
          </a:xfrm>
          <a:ln>
            <a:solidFill>
              <a:schemeClr val="bg1"/>
            </a:solidFill>
          </a:ln>
        </p:spPr>
        <p:txBody>
          <a:bodyPr/>
          <a:lstStyle/>
          <a:p>
            <a:pPr algn="r" rtl="1">
              <a:buNone/>
            </a:pPr>
            <a:r>
              <a:rPr lang="fa-IR" sz="3200" dirty="0" smtClean="0"/>
              <a:t>2-4-دستور کارهای جامعه ی اروپا</a:t>
            </a:r>
          </a:p>
          <a:p>
            <a:pPr lvl="1" algn="r" rtl="1">
              <a:buNone/>
            </a:pPr>
            <a:r>
              <a:rPr lang="fa-IR" sz="3200" dirty="0" smtClean="0"/>
              <a:t> </a:t>
            </a:r>
          </a:p>
          <a:p>
            <a:pPr lvl="1" algn="r" rtl="1">
              <a:buNone/>
            </a:pPr>
            <a:r>
              <a:rPr lang="fa-IR" sz="1800" dirty="0" smtClean="0"/>
              <a:t>جامعه ی اروپا نیازهای کیفی حمل و نقل بار را برای شرایطی که خطر رخ دادن آسیب های کمری برای کارگران وجود دارد </a:t>
            </a:r>
            <a:r>
              <a:rPr lang="fa-IR" sz="1800" dirty="0" smtClean="0">
                <a:latin typeface="Times New Roman"/>
                <a:cs typeface="Times New Roman"/>
              </a:rPr>
              <a:t>, فرمول بندی کرده است.</a:t>
            </a:r>
          </a:p>
          <a:p>
            <a:pPr lvl="1" algn="r" rtl="1">
              <a:buNone/>
            </a:pPr>
            <a:r>
              <a:rPr lang="fa-IR" sz="16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</a:p>
          <a:p>
            <a:pPr lvl="1" algn="r" rtl="1">
              <a:buNone/>
            </a:pPr>
            <a:endParaRPr lang="fa-IR" sz="1600" dirty="0" smtClean="0">
              <a:latin typeface="Times New Roman"/>
              <a:cs typeface="Times New Roman"/>
            </a:endParaRPr>
          </a:p>
          <a:p>
            <a:pPr lvl="1" algn="r" rtl="1">
              <a:buNone/>
            </a:pPr>
            <a:endParaRPr lang="fa-IR" sz="16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lvl="1" algn="r" rtl="1">
              <a:buNone/>
            </a:pPr>
            <a:endParaRPr lang="fa-IR" sz="1600" dirty="0" smtClean="0">
              <a:latin typeface="Times New Roman"/>
              <a:cs typeface="Times New Roman"/>
            </a:endParaRPr>
          </a:p>
          <a:p>
            <a:pPr lvl="1" algn="r" rtl="1">
              <a:buNone/>
            </a:pPr>
            <a:endParaRPr lang="fa-IR" sz="16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lvl="1" algn="r" rtl="1">
              <a:buNone/>
            </a:pPr>
            <a:endParaRPr lang="fa-IR" sz="16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lvl="7" algn="r">
              <a:buNone/>
            </a:pPr>
            <a:r>
              <a:rPr lang="fa-IR" sz="3200" dirty="0" smtClean="0">
                <a:solidFill>
                  <a:schemeClr val="tx1"/>
                </a:solidFill>
              </a:rPr>
              <a:t>3-4-دستور کارهای بلند کردن دستی بار در انگلستان</a:t>
            </a:r>
          </a:p>
          <a:p>
            <a:pPr lvl="1" algn="r" rtl="1">
              <a:buNone/>
            </a:pPr>
            <a:endParaRPr lang="fa-IR" sz="1600" dirty="0" smtClean="0">
              <a:solidFill>
                <a:schemeClr val="tx1"/>
              </a:solidFill>
            </a:endParaRPr>
          </a:p>
          <a:p>
            <a:pPr lvl="1" algn="r" rtl="1">
              <a:buNone/>
            </a:pPr>
            <a:r>
              <a:rPr lang="fa-IR" sz="1800" dirty="0" smtClean="0">
                <a:solidFill>
                  <a:schemeClr val="tx1"/>
                </a:solidFill>
              </a:rPr>
              <a:t> کمیسیون ایمنی و بهداشت انگلستان دستور کارهای مشاوره ای  را برای حمل و نقل دستی مواد واشیا تدوین کرده است.که برتری اصلی این دستور کارها</a:t>
            </a:r>
            <a:r>
              <a:rPr lang="fa-IR" sz="1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,سادگی استفاده از آنها است</a:t>
            </a:r>
            <a:r>
              <a:rPr lang="fa-IR" sz="1600" dirty="0" smtClean="0">
                <a:solidFill>
                  <a:schemeClr val="tx1"/>
                </a:solidFill>
                <a:latin typeface="Times New Roman"/>
                <a:cs typeface="Times New Roman"/>
              </a:rPr>
              <a:t>.</a:t>
            </a:r>
            <a:r>
              <a:rPr lang="fa-IR" sz="1600" dirty="0" smtClean="0">
                <a:solidFill>
                  <a:schemeClr val="tx1"/>
                </a:solidFill>
              </a:rPr>
              <a:t> 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696200" cy="6092952"/>
          </a:xfrm>
        </p:spPr>
        <p:txBody>
          <a:bodyPr/>
          <a:lstStyle/>
          <a:p>
            <a:pPr algn="r" rtl="1">
              <a:buNone/>
            </a:pPr>
            <a:r>
              <a:rPr lang="fa-IR" dirty="0" smtClean="0"/>
              <a:t>5-راهبردهایی برای حمل و نقل مواد واشیا</a:t>
            </a:r>
          </a:p>
          <a:p>
            <a:pPr lvl="1" algn="r" rtl="1">
              <a:buNone/>
            </a:pPr>
            <a:r>
              <a:rPr lang="fa-IR" sz="1600" dirty="0" smtClean="0"/>
              <a:t>در هر واحد صنعتی دو نوع حمل و نقل برای مواد و اشیا وجود دارد: حملو نقل اولیه </a:t>
            </a:r>
            <a:r>
              <a:rPr lang="fa-IR" sz="1600" dirty="0" smtClean="0">
                <a:latin typeface="Times New Roman"/>
                <a:cs typeface="Times New Roman"/>
              </a:rPr>
              <a:t>, حمل و نقل ثانویه.</a:t>
            </a:r>
          </a:p>
          <a:p>
            <a:pPr lvl="2" algn="r" rtl="1">
              <a:buNone/>
            </a:pPr>
            <a:r>
              <a:rPr lang="fa-IR" sz="1600" dirty="0" smtClean="0">
                <a:latin typeface="Times New Roman"/>
                <a:cs typeface="Times New Roman"/>
              </a:rPr>
              <a:t>در طراحی یک سامانه ی حمل ونقل کارآمد هدفی دوگانه دنبال می شود:</a:t>
            </a:r>
          </a:p>
          <a:p>
            <a:pPr marL="1074420" lvl="2" indent="-342900" algn="r" rtl="1">
              <a:buClr>
                <a:schemeClr val="tx1"/>
              </a:buClr>
              <a:buSzPct val="80000"/>
              <a:buFont typeface="+mj-lt"/>
              <a:buAutoNum type="arabicPeriod"/>
            </a:pPr>
            <a:r>
              <a:rPr lang="fa-IR" sz="1600" dirty="0" smtClean="0">
                <a:latin typeface="Times New Roman"/>
                <a:cs typeface="Times New Roman"/>
              </a:rPr>
              <a:t>کاهش هزینه های تولید</a:t>
            </a:r>
          </a:p>
          <a:p>
            <a:pPr marL="1074420" lvl="2" indent="-342900" algn="r" rtl="1">
              <a:buClr>
                <a:schemeClr val="tx1"/>
              </a:buClr>
              <a:buSzPct val="80000"/>
              <a:buFont typeface="+mj-lt"/>
              <a:buAutoNum type="arabicPeriod"/>
            </a:pPr>
            <a:r>
              <a:rPr lang="fa-IR" sz="1600" dirty="0" smtClean="0">
                <a:latin typeface="Times New Roman"/>
                <a:cs typeface="Times New Roman"/>
              </a:rPr>
              <a:t>کاهش هزینه های ارگونومیک وآسیب های جسمی</a:t>
            </a:r>
          </a:p>
          <a:p>
            <a:pPr marL="800100" lvl="1" indent="-342900" algn="r" rtl="1">
              <a:lnSpc>
                <a:spcPct val="250000"/>
              </a:lnSpc>
              <a:buClr>
                <a:schemeClr val="tx1"/>
              </a:buClr>
              <a:buNone/>
            </a:pPr>
            <a:r>
              <a:rPr lang="fa-IR" sz="1600" dirty="0" smtClean="0"/>
              <a:t>مقصود ازفلسفه ی </a:t>
            </a:r>
            <a:r>
              <a:rPr lang="en-US" sz="1600" dirty="0" smtClean="0"/>
              <a:t>JIT</a:t>
            </a:r>
            <a:r>
              <a:rPr lang="fa-IR" sz="1600" dirty="0" smtClean="0"/>
              <a:t> در زمینه ی تولید </a:t>
            </a:r>
            <a:r>
              <a:rPr lang="fa-IR" sz="1600" dirty="0" smtClean="0">
                <a:latin typeface="Times New Roman"/>
                <a:cs typeface="Times New Roman"/>
              </a:rPr>
              <a:t>, پی ریزی فعالیت های حمل و نقل در کارخانه است.</a:t>
            </a:r>
          </a:p>
          <a:p>
            <a:pPr marL="434340" indent="-342900" algn="r" rtl="1">
              <a:lnSpc>
                <a:spcPct val="250000"/>
              </a:lnSpc>
              <a:buClr>
                <a:schemeClr val="tx1"/>
              </a:buClr>
              <a:buNone/>
            </a:pPr>
            <a:r>
              <a:rPr lang="fa-IR" dirty="0" smtClean="0">
                <a:latin typeface="Times New Roman"/>
                <a:cs typeface="Times New Roman"/>
              </a:rPr>
              <a:t>1-5-ابزار حمل ونقل مواد و اشیا</a:t>
            </a:r>
          </a:p>
          <a:p>
            <a:pPr marL="800100" lvl="1" indent="-342900" algn="r" rtl="1">
              <a:buClr>
                <a:schemeClr val="tx1"/>
              </a:buClr>
              <a:buNone/>
            </a:pPr>
            <a:r>
              <a:rPr lang="fa-IR" sz="1600" dirty="0" smtClean="0">
                <a:latin typeface="Times New Roman"/>
                <a:cs typeface="Times New Roman"/>
              </a:rPr>
              <a:t>در کارخانه از ابزارها برای انتقال افقی و عمودی استفاده میشود.</a:t>
            </a:r>
          </a:p>
          <a:p>
            <a:pPr marL="1074420" lvl="2" indent="-342900" algn="r" rtl="1">
              <a:buClr>
                <a:schemeClr val="tx1"/>
              </a:buClr>
              <a:buNone/>
            </a:pPr>
            <a:r>
              <a:rPr lang="fa-IR" sz="1600" dirty="0" smtClean="0">
                <a:latin typeface="Times New Roman"/>
                <a:cs typeface="Times New Roman"/>
              </a:rPr>
              <a:t>انتقال افقی فرایندی پیوسته است که نقاط و فعالیت های گوناگون در خط تولید رابه یکدیگر پیوند می دهند.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7467600" cy="2133600"/>
          </a:xfrm>
        </p:spPr>
        <p:txBody>
          <a:bodyPr>
            <a:normAutofit/>
          </a:bodyPr>
          <a:lstStyle/>
          <a:p>
            <a:pPr algn="ctr" rtl="1">
              <a:buNone/>
            </a:pPr>
            <a:r>
              <a:rPr lang="fa-IR" sz="9600" dirty="0" smtClean="0"/>
              <a:t>پایان</a:t>
            </a:r>
            <a:endParaRPr lang="en-US" sz="9600" dirty="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226</TotalTime>
  <Words>698</Words>
  <Application>Microsoft Office PowerPoint</Application>
  <PresentationFormat>نمایش روی پرده (4:3)</PresentationFormat>
  <Paragraphs>62</Paragraphs>
  <Slides>8</Slides>
  <Notes>1</Notes>
  <HiddenSlides>0</HiddenSlides>
  <MMClips>0</MMClips>
  <ScaleCrop>false</ScaleCrop>
  <HeadingPairs>
    <vt:vector size="4" baseType="variant"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8</vt:i4>
      </vt:variant>
    </vt:vector>
  </HeadingPairs>
  <TitlesOfParts>
    <vt:vector size="9" baseType="lpstr">
      <vt:lpstr>Oriel</vt:lpstr>
      <vt:lpstr> مهندسی عوامل انسانی در صنعت وتولید ارگونومی</vt:lpstr>
      <vt:lpstr>آسیب های ناشی از بلند کردن دستی بار پدیده ای رایج در صنعت است. حمل و نقل و بلند کردن دستی بار از دلایل اصلی کمر درد های ناشی از کار </vt:lpstr>
      <vt:lpstr>الگوی بیومکانیکی بلند کردن بار </vt:lpstr>
      <vt:lpstr>ارائه PowerPoint</vt:lpstr>
      <vt:lpstr>ارائه PowerPoint</vt:lpstr>
      <vt:lpstr>ارائه PowerPoint</vt:lpstr>
      <vt:lpstr>ارائه PowerPoint</vt:lpstr>
      <vt:lpstr>ارائه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مهندسی عوامل انسانی در صنعت وتولید ارگونومی</dc:title>
  <dc:creator>Atlas Rayane</dc:creator>
  <cp:lastModifiedBy>zare</cp:lastModifiedBy>
  <cp:revision>24</cp:revision>
  <dcterms:created xsi:type="dcterms:W3CDTF">2014-11-06T07:10:20Z</dcterms:created>
  <dcterms:modified xsi:type="dcterms:W3CDTF">2014-11-24T10:31:15Z</dcterms:modified>
</cp:coreProperties>
</file>