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60" r:id="rId1"/>
  </p:sldMasterIdLst>
  <p:notesMasterIdLst>
    <p:notesMasterId r:id="rId27"/>
  </p:notesMasterIdLst>
  <p:sldIdLst>
    <p:sldId id="277" r:id="rId2"/>
    <p:sldId id="256" r:id="rId3"/>
    <p:sldId id="28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80" r:id="rId13"/>
    <p:sldId id="265" r:id="rId14"/>
    <p:sldId id="266" r:id="rId15"/>
    <p:sldId id="267" r:id="rId16"/>
    <p:sldId id="268" r:id="rId17"/>
    <p:sldId id="27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8" r:id="rId26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بخش پیش فرض" id="{B0F251BC-D67C-4F49-A693-F6932CABDB4C}">
          <p14:sldIdLst>
            <p14:sldId id="277"/>
            <p14:sldId id="256"/>
            <p14:sldId id="281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80"/>
            <p14:sldId id="265"/>
            <p14:sldId id="266"/>
            <p14:sldId id="267"/>
            <p14:sldId id="268"/>
            <p14:sldId id="279"/>
            <p14:sldId id="270"/>
            <p14:sldId id="271"/>
            <p14:sldId id="272"/>
            <p14:sldId id="273"/>
            <p14:sldId id="274"/>
            <p14:sldId id="275"/>
            <p14:sldId id="276"/>
            <p14:sldId id="27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سبک متوسط 2 - آکسان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سبک متوسط 2 - آکسان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سبک متوسط 2 - آکسان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سبک متوسط 2 - آکسان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سبک  روشن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سبک  روشن 1 - آکسان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بدون سبک، بدون خطوط شطرنجی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2" d="100"/>
        <a:sy n="142" d="100"/>
      </p:scale>
      <p:origin x="0" y="17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5CDEEA-C396-407F-B837-A1E7EEAB0BB4}" type="doc">
      <dgm:prSet loTypeId="urn:microsoft.com/office/officeart/2005/8/layout/target3" loCatId="list" qsTypeId="urn:microsoft.com/office/officeart/2009/2/quickstyle/3d8" qsCatId="3D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196826B8-73E0-4299-944D-0FEB634A20A3}">
      <dgm:prSet/>
      <dgm:spPr/>
      <dgm:t>
        <a:bodyPr/>
        <a:lstStyle/>
        <a:p>
          <a:pPr rtl="1"/>
          <a:endParaRPr lang="fa-IR" dirty="0"/>
        </a:p>
      </dgm:t>
    </dgm:pt>
    <dgm:pt modelId="{AD60C18D-D108-484F-B1C3-B507C08857E2}" type="parTrans" cxnId="{05563DF8-52E7-4688-861B-C68305EC817D}">
      <dgm:prSet/>
      <dgm:spPr/>
      <dgm:t>
        <a:bodyPr/>
        <a:lstStyle/>
        <a:p>
          <a:pPr rtl="1"/>
          <a:endParaRPr lang="fa-IR"/>
        </a:p>
      </dgm:t>
    </dgm:pt>
    <dgm:pt modelId="{F47D3166-9811-4F29-91D1-607B2BD8DA9A}" type="sibTrans" cxnId="{05563DF8-52E7-4688-861B-C68305EC817D}">
      <dgm:prSet/>
      <dgm:spPr/>
      <dgm:t>
        <a:bodyPr/>
        <a:lstStyle/>
        <a:p>
          <a:pPr rtl="1"/>
          <a:endParaRPr lang="fa-IR"/>
        </a:p>
      </dgm:t>
    </dgm:pt>
    <dgm:pt modelId="{4256273C-FB40-464B-99DE-6335A52A1367}">
      <dgm:prSet/>
      <dgm:spPr/>
      <dgm:t>
        <a:bodyPr/>
        <a:lstStyle/>
        <a:p>
          <a:pPr rtl="1"/>
          <a:endParaRPr lang="fa-IR" dirty="0"/>
        </a:p>
      </dgm:t>
    </dgm:pt>
    <dgm:pt modelId="{9FDEB5C5-1489-4972-884C-DFB7B89C05A0}" type="parTrans" cxnId="{99A420CF-F2A6-43F8-8041-045F4908809B}">
      <dgm:prSet/>
      <dgm:spPr/>
      <dgm:t>
        <a:bodyPr/>
        <a:lstStyle/>
        <a:p>
          <a:pPr rtl="1"/>
          <a:endParaRPr lang="fa-IR"/>
        </a:p>
      </dgm:t>
    </dgm:pt>
    <dgm:pt modelId="{ED0945F8-712F-4EF1-BC0D-A10CB610C8E0}" type="sibTrans" cxnId="{99A420CF-F2A6-43F8-8041-045F4908809B}">
      <dgm:prSet/>
      <dgm:spPr/>
      <dgm:t>
        <a:bodyPr/>
        <a:lstStyle/>
        <a:p>
          <a:pPr rtl="1"/>
          <a:endParaRPr lang="fa-IR"/>
        </a:p>
      </dgm:t>
    </dgm:pt>
    <dgm:pt modelId="{1E0BD9C6-4C02-4A8B-97D5-59FF0D33092A}">
      <dgm:prSet/>
      <dgm:spPr/>
      <dgm:t>
        <a:bodyPr/>
        <a:lstStyle/>
        <a:p>
          <a:pPr rtl="1"/>
          <a:endParaRPr lang="fa-IR" dirty="0"/>
        </a:p>
      </dgm:t>
    </dgm:pt>
    <dgm:pt modelId="{23F90C6F-2F84-44C1-8897-91DA132BFF1E}" type="parTrans" cxnId="{C7401998-B932-419E-A2B7-54D99A61EFE4}">
      <dgm:prSet/>
      <dgm:spPr/>
      <dgm:t>
        <a:bodyPr/>
        <a:lstStyle/>
        <a:p>
          <a:pPr rtl="1"/>
          <a:endParaRPr lang="fa-IR"/>
        </a:p>
      </dgm:t>
    </dgm:pt>
    <dgm:pt modelId="{85655DB5-A263-492E-AA71-2662D6933A8C}" type="sibTrans" cxnId="{C7401998-B932-419E-A2B7-54D99A61EFE4}">
      <dgm:prSet/>
      <dgm:spPr/>
      <dgm:t>
        <a:bodyPr/>
        <a:lstStyle/>
        <a:p>
          <a:pPr rtl="1"/>
          <a:endParaRPr lang="fa-IR"/>
        </a:p>
      </dgm:t>
    </dgm:pt>
    <dgm:pt modelId="{EBCDD67E-9483-4474-A01E-3148A97D21A9}" type="pres">
      <dgm:prSet presAssocID="{285CDEEA-C396-407F-B837-A1E7EEAB0BB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88BC79DD-B60D-4DA5-A836-240C2B389841}" type="pres">
      <dgm:prSet presAssocID="{196826B8-73E0-4299-944D-0FEB634A20A3}" presName="circle1" presStyleLbl="node1" presStyleIdx="0" presStyleCnt="3"/>
      <dgm:spPr/>
    </dgm:pt>
    <dgm:pt modelId="{4CB7DE8A-8EC0-4AD4-A6BE-5A0575D5A08A}" type="pres">
      <dgm:prSet presAssocID="{196826B8-73E0-4299-944D-0FEB634A20A3}" presName="space" presStyleCnt="0"/>
      <dgm:spPr/>
    </dgm:pt>
    <dgm:pt modelId="{4EA5F8ED-C4BD-4EC7-A5E0-E6EA0C545D17}" type="pres">
      <dgm:prSet presAssocID="{196826B8-73E0-4299-944D-0FEB634A20A3}" presName="rect1" presStyleLbl="alignAcc1" presStyleIdx="0" presStyleCnt="3"/>
      <dgm:spPr/>
      <dgm:t>
        <a:bodyPr/>
        <a:lstStyle/>
        <a:p>
          <a:pPr rtl="1"/>
          <a:endParaRPr lang="fa-IR"/>
        </a:p>
      </dgm:t>
    </dgm:pt>
    <dgm:pt modelId="{D4F66147-39B0-46A4-93F5-DED8C336DD4F}" type="pres">
      <dgm:prSet presAssocID="{4256273C-FB40-464B-99DE-6335A52A1367}" presName="vertSpace2" presStyleLbl="node1" presStyleIdx="0" presStyleCnt="3"/>
      <dgm:spPr/>
    </dgm:pt>
    <dgm:pt modelId="{E2227C43-6BA6-4AD5-9E52-0101BD5FA7D9}" type="pres">
      <dgm:prSet presAssocID="{4256273C-FB40-464B-99DE-6335A52A1367}" presName="circle2" presStyleLbl="node1" presStyleIdx="1" presStyleCnt="3" custLinFactNeighborX="855" custLinFactNeighborY="-15171"/>
      <dgm:spPr/>
    </dgm:pt>
    <dgm:pt modelId="{8721B3D7-EBCB-4346-8A94-B67E24C46B4B}" type="pres">
      <dgm:prSet presAssocID="{4256273C-FB40-464B-99DE-6335A52A1367}" presName="rect2" presStyleLbl="alignAcc1" presStyleIdx="1" presStyleCnt="3"/>
      <dgm:spPr/>
      <dgm:t>
        <a:bodyPr/>
        <a:lstStyle/>
        <a:p>
          <a:pPr rtl="1"/>
          <a:endParaRPr lang="fa-IR"/>
        </a:p>
      </dgm:t>
    </dgm:pt>
    <dgm:pt modelId="{9B46AE7F-CAFF-4266-8369-2F526040290C}" type="pres">
      <dgm:prSet presAssocID="{1E0BD9C6-4C02-4A8B-97D5-59FF0D33092A}" presName="vertSpace3" presStyleLbl="node1" presStyleIdx="1" presStyleCnt="3"/>
      <dgm:spPr/>
    </dgm:pt>
    <dgm:pt modelId="{E2CEC505-93DD-4F36-A1B7-E7D38AE3D175}" type="pres">
      <dgm:prSet presAssocID="{1E0BD9C6-4C02-4A8B-97D5-59FF0D33092A}" presName="circle3" presStyleLbl="node1" presStyleIdx="2" presStyleCnt="3"/>
      <dgm:spPr/>
    </dgm:pt>
    <dgm:pt modelId="{8B26419A-8E33-452A-9FAD-9CC7A3E639E3}" type="pres">
      <dgm:prSet presAssocID="{1E0BD9C6-4C02-4A8B-97D5-59FF0D33092A}" presName="rect3" presStyleLbl="alignAcc1" presStyleIdx="2" presStyleCnt="3" custLinFactNeighborY="-3241"/>
      <dgm:spPr/>
      <dgm:t>
        <a:bodyPr/>
        <a:lstStyle/>
        <a:p>
          <a:pPr rtl="1"/>
          <a:endParaRPr lang="fa-IR"/>
        </a:p>
      </dgm:t>
    </dgm:pt>
    <dgm:pt modelId="{B515A66B-7E42-41EC-A4C8-E1595D674634}" type="pres">
      <dgm:prSet presAssocID="{196826B8-73E0-4299-944D-0FEB634A20A3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855E423-BA5D-46F6-AC62-D5C2B4BC2664}" type="pres">
      <dgm:prSet presAssocID="{4256273C-FB40-464B-99DE-6335A52A1367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FC36A26-A994-4144-9F11-6415CDCF99E6}" type="pres">
      <dgm:prSet presAssocID="{1E0BD9C6-4C02-4A8B-97D5-59FF0D33092A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356AEE03-50E5-49F3-A7BB-B77384D94BAF}" type="presOf" srcId="{196826B8-73E0-4299-944D-0FEB634A20A3}" destId="{4EA5F8ED-C4BD-4EC7-A5E0-E6EA0C545D17}" srcOrd="0" destOrd="0" presId="urn:microsoft.com/office/officeart/2005/8/layout/target3"/>
    <dgm:cxn modelId="{05563DF8-52E7-4688-861B-C68305EC817D}" srcId="{285CDEEA-C396-407F-B837-A1E7EEAB0BB4}" destId="{196826B8-73E0-4299-944D-0FEB634A20A3}" srcOrd="0" destOrd="0" parTransId="{AD60C18D-D108-484F-B1C3-B507C08857E2}" sibTransId="{F47D3166-9811-4F29-91D1-607B2BD8DA9A}"/>
    <dgm:cxn modelId="{592DEC66-3E3A-4D11-A8DA-7F2124C853BA}" type="presOf" srcId="{196826B8-73E0-4299-944D-0FEB634A20A3}" destId="{B515A66B-7E42-41EC-A4C8-E1595D674634}" srcOrd="1" destOrd="0" presId="urn:microsoft.com/office/officeart/2005/8/layout/target3"/>
    <dgm:cxn modelId="{99A420CF-F2A6-43F8-8041-045F4908809B}" srcId="{285CDEEA-C396-407F-B837-A1E7EEAB0BB4}" destId="{4256273C-FB40-464B-99DE-6335A52A1367}" srcOrd="1" destOrd="0" parTransId="{9FDEB5C5-1489-4972-884C-DFB7B89C05A0}" sibTransId="{ED0945F8-712F-4EF1-BC0D-A10CB610C8E0}"/>
    <dgm:cxn modelId="{C1A8AAE6-2A45-49E9-BC33-9A019040113F}" type="presOf" srcId="{1E0BD9C6-4C02-4A8B-97D5-59FF0D33092A}" destId="{9FC36A26-A994-4144-9F11-6415CDCF99E6}" srcOrd="1" destOrd="0" presId="urn:microsoft.com/office/officeart/2005/8/layout/target3"/>
    <dgm:cxn modelId="{3B1B302B-1616-4C4D-8C57-2708B505F19A}" type="presOf" srcId="{1E0BD9C6-4C02-4A8B-97D5-59FF0D33092A}" destId="{8B26419A-8E33-452A-9FAD-9CC7A3E639E3}" srcOrd="0" destOrd="0" presId="urn:microsoft.com/office/officeart/2005/8/layout/target3"/>
    <dgm:cxn modelId="{C7401998-B932-419E-A2B7-54D99A61EFE4}" srcId="{285CDEEA-C396-407F-B837-A1E7EEAB0BB4}" destId="{1E0BD9C6-4C02-4A8B-97D5-59FF0D33092A}" srcOrd="2" destOrd="0" parTransId="{23F90C6F-2F84-44C1-8897-91DA132BFF1E}" sibTransId="{85655DB5-A263-492E-AA71-2662D6933A8C}"/>
    <dgm:cxn modelId="{13E09AE3-0762-461D-8F76-799F3576B32B}" type="presOf" srcId="{285CDEEA-C396-407F-B837-A1E7EEAB0BB4}" destId="{EBCDD67E-9483-4474-A01E-3148A97D21A9}" srcOrd="0" destOrd="0" presId="urn:microsoft.com/office/officeart/2005/8/layout/target3"/>
    <dgm:cxn modelId="{F0756203-F6A6-4BB3-83A5-7495DF1E338E}" type="presOf" srcId="{4256273C-FB40-464B-99DE-6335A52A1367}" destId="{8721B3D7-EBCB-4346-8A94-B67E24C46B4B}" srcOrd="0" destOrd="0" presId="urn:microsoft.com/office/officeart/2005/8/layout/target3"/>
    <dgm:cxn modelId="{5C81BB1C-C674-4D7A-8776-CE2C3EABF3E0}" type="presOf" srcId="{4256273C-FB40-464B-99DE-6335A52A1367}" destId="{0855E423-BA5D-46F6-AC62-D5C2B4BC2664}" srcOrd="1" destOrd="0" presId="urn:microsoft.com/office/officeart/2005/8/layout/target3"/>
    <dgm:cxn modelId="{85802B1C-1779-46D5-A0EF-ED91424D3FC2}" type="presParOf" srcId="{EBCDD67E-9483-4474-A01E-3148A97D21A9}" destId="{88BC79DD-B60D-4DA5-A836-240C2B389841}" srcOrd="0" destOrd="0" presId="urn:microsoft.com/office/officeart/2005/8/layout/target3"/>
    <dgm:cxn modelId="{66B5DC9B-F813-4D3A-B066-0ACD795F7F6C}" type="presParOf" srcId="{EBCDD67E-9483-4474-A01E-3148A97D21A9}" destId="{4CB7DE8A-8EC0-4AD4-A6BE-5A0575D5A08A}" srcOrd="1" destOrd="0" presId="urn:microsoft.com/office/officeart/2005/8/layout/target3"/>
    <dgm:cxn modelId="{85B39F92-1F79-4D2C-B623-5A5117C04689}" type="presParOf" srcId="{EBCDD67E-9483-4474-A01E-3148A97D21A9}" destId="{4EA5F8ED-C4BD-4EC7-A5E0-E6EA0C545D17}" srcOrd="2" destOrd="0" presId="urn:microsoft.com/office/officeart/2005/8/layout/target3"/>
    <dgm:cxn modelId="{57C74BE7-14DE-4D18-A112-03F4A938F75C}" type="presParOf" srcId="{EBCDD67E-9483-4474-A01E-3148A97D21A9}" destId="{D4F66147-39B0-46A4-93F5-DED8C336DD4F}" srcOrd="3" destOrd="0" presId="urn:microsoft.com/office/officeart/2005/8/layout/target3"/>
    <dgm:cxn modelId="{6A2C0575-880E-4C66-9327-728F2275C70E}" type="presParOf" srcId="{EBCDD67E-9483-4474-A01E-3148A97D21A9}" destId="{E2227C43-6BA6-4AD5-9E52-0101BD5FA7D9}" srcOrd="4" destOrd="0" presId="urn:microsoft.com/office/officeart/2005/8/layout/target3"/>
    <dgm:cxn modelId="{4C0AEE0A-F0D7-4EE4-9624-25DD7C8CA932}" type="presParOf" srcId="{EBCDD67E-9483-4474-A01E-3148A97D21A9}" destId="{8721B3D7-EBCB-4346-8A94-B67E24C46B4B}" srcOrd="5" destOrd="0" presId="urn:microsoft.com/office/officeart/2005/8/layout/target3"/>
    <dgm:cxn modelId="{950BE574-D24D-462E-BCAC-0131E9D3D22B}" type="presParOf" srcId="{EBCDD67E-9483-4474-A01E-3148A97D21A9}" destId="{9B46AE7F-CAFF-4266-8369-2F526040290C}" srcOrd="6" destOrd="0" presId="urn:microsoft.com/office/officeart/2005/8/layout/target3"/>
    <dgm:cxn modelId="{39338F1C-77AC-46EB-85D3-6C8EA7BF3D1F}" type="presParOf" srcId="{EBCDD67E-9483-4474-A01E-3148A97D21A9}" destId="{E2CEC505-93DD-4F36-A1B7-E7D38AE3D175}" srcOrd="7" destOrd="0" presId="urn:microsoft.com/office/officeart/2005/8/layout/target3"/>
    <dgm:cxn modelId="{1B3BBDA0-9175-4CA8-B10C-0BBC205190D5}" type="presParOf" srcId="{EBCDD67E-9483-4474-A01E-3148A97D21A9}" destId="{8B26419A-8E33-452A-9FAD-9CC7A3E639E3}" srcOrd="8" destOrd="0" presId="urn:microsoft.com/office/officeart/2005/8/layout/target3"/>
    <dgm:cxn modelId="{374E8069-82FA-4FB4-B468-1B27B709E477}" type="presParOf" srcId="{EBCDD67E-9483-4474-A01E-3148A97D21A9}" destId="{B515A66B-7E42-41EC-A4C8-E1595D674634}" srcOrd="9" destOrd="0" presId="urn:microsoft.com/office/officeart/2005/8/layout/target3"/>
    <dgm:cxn modelId="{A95B084F-7D9D-4D0D-9923-B828249E3E2A}" type="presParOf" srcId="{EBCDD67E-9483-4474-A01E-3148A97D21A9}" destId="{0855E423-BA5D-46F6-AC62-D5C2B4BC2664}" srcOrd="10" destOrd="0" presId="urn:microsoft.com/office/officeart/2005/8/layout/target3"/>
    <dgm:cxn modelId="{5D834008-F7F6-4D16-A83F-D89FED792DCA}" type="presParOf" srcId="{EBCDD67E-9483-4474-A01E-3148A97D21A9}" destId="{9FC36A26-A994-4144-9F11-6415CDCF99E6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BC79DD-B60D-4DA5-A836-240C2B389841}">
      <dsp:nvSpPr>
        <dsp:cNvPr id="0" name=""/>
        <dsp:cNvSpPr/>
      </dsp:nvSpPr>
      <dsp:spPr>
        <a:xfrm>
          <a:off x="0" y="252027"/>
          <a:ext cx="5184576" cy="518457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A5F8ED-C4BD-4EC7-A5E0-E6EA0C545D17}">
      <dsp:nvSpPr>
        <dsp:cNvPr id="0" name=""/>
        <dsp:cNvSpPr/>
      </dsp:nvSpPr>
      <dsp:spPr>
        <a:xfrm>
          <a:off x="2592288" y="252028"/>
          <a:ext cx="6048672" cy="51845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6500" kern="1200" dirty="0"/>
        </a:p>
      </dsp:txBody>
      <dsp:txXfrm>
        <a:off x="2592288" y="252028"/>
        <a:ext cx="6048672" cy="1555376"/>
      </dsp:txXfrm>
    </dsp:sp>
    <dsp:sp modelId="{E2227C43-6BA6-4AD5-9E52-0101BD5FA7D9}">
      <dsp:nvSpPr>
        <dsp:cNvPr id="0" name=""/>
        <dsp:cNvSpPr/>
      </dsp:nvSpPr>
      <dsp:spPr>
        <a:xfrm>
          <a:off x="936115" y="1296145"/>
          <a:ext cx="3369971" cy="336997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21B3D7-EBCB-4346-8A94-B67E24C46B4B}">
      <dsp:nvSpPr>
        <dsp:cNvPr id="0" name=""/>
        <dsp:cNvSpPr/>
      </dsp:nvSpPr>
      <dsp:spPr>
        <a:xfrm>
          <a:off x="2592288" y="1807404"/>
          <a:ext cx="6048672" cy="33699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6500" kern="1200" dirty="0"/>
        </a:p>
      </dsp:txBody>
      <dsp:txXfrm>
        <a:off x="2592288" y="1807404"/>
        <a:ext cx="6048672" cy="1555370"/>
      </dsp:txXfrm>
    </dsp:sp>
    <dsp:sp modelId="{E2CEC505-93DD-4F36-A1B7-E7D38AE3D175}">
      <dsp:nvSpPr>
        <dsp:cNvPr id="0" name=""/>
        <dsp:cNvSpPr/>
      </dsp:nvSpPr>
      <dsp:spPr>
        <a:xfrm>
          <a:off x="1814602" y="3362775"/>
          <a:ext cx="1555371" cy="155537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26419A-8E33-452A-9FAD-9CC7A3E639E3}">
      <dsp:nvSpPr>
        <dsp:cNvPr id="0" name=""/>
        <dsp:cNvSpPr/>
      </dsp:nvSpPr>
      <dsp:spPr>
        <a:xfrm>
          <a:off x="2592288" y="3312365"/>
          <a:ext cx="6048672" cy="15553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6500" kern="1200" dirty="0"/>
        </a:p>
      </dsp:txBody>
      <dsp:txXfrm>
        <a:off x="2592288" y="3312365"/>
        <a:ext cx="6048672" cy="15553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سربرگ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نگهدارنده مکان تاری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4692036-5872-4601-A1A6-CCD1E11CB0F1}" type="datetimeFigureOut">
              <a:rPr lang="fa-IR" smtClean="0"/>
              <a:pPr/>
              <a:t>03/25/1436</a:t>
            </a:fld>
            <a:endParaRPr lang="fa-IR"/>
          </a:p>
        </p:txBody>
      </p:sp>
      <p:sp>
        <p:nvSpPr>
          <p:cNvPr id="4" name="نگهدارنده مکان تصویر اسلاید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نگهدارنده مکان نك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6" name="نگهدارنده مکان پانویس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نگهدارنده مکان شماره اسلاید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02F2108-1307-4E13-87B1-B3B9EF21D10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01810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تصویر اسلاید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گهدارنده مکان نك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نگهدارنده مکان شماره اسلاید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2F2108-1307-4E13-87B1-B3B9EF21D107}" type="slidenum">
              <a:rPr lang="fa-IR" smtClean="0"/>
              <a:pPr/>
              <a:t>20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07238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7D7949-46B2-4CE2-A1D7-2490A23FB361}" type="datetimeFigureOut">
              <a:rPr lang="fa-IR" smtClean="0"/>
              <a:pPr/>
              <a:t>03/25/1436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F2E7AD-4171-45CC-950E-79CB228F3F2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7D7949-46B2-4CE2-A1D7-2490A23FB361}" type="datetimeFigureOut">
              <a:rPr lang="fa-IR" smtClean="0"/>
              <a:pPr/>
              <a:t>03/25/1436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2E7AD-4171-45CC-950E-79CB228F3F2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7D7949-46B2-4CE2-A1D7-2490A23FB361}" type="datetimeFigureOut">
              <a:rPr lang="fa-IR" smtClean="0"/>
              <a:pPr/>
              <a:t>03/25/1436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2E7AD-4171-45CC-950E-79CB228F3F2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7D7949-46B2-4CE2-A1D7-2490A23FB361}" type="datetimeFigureOut">
              <a:rPr lang="fa-IR" smtClean="0"/>
              <a:pPr/>
              <a:t>03/25/1436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2E7AD-4171-45CC-950E-79CB228F3F2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7D7949-46B2-4CE2-A1D7-2490A23FB361}" type="datetimeFigureOut">
              <a:rPr lang="fa-IR" smtClean="0"/>
              <a:pPr/>
              <a:t>03/25/1436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2E7AD-4171-45CC-950E-79CB228F3F2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7D7949-46B2-4CE2-A1D7-2490A23FB361}" type="datetimeFigureOut">
              <a:rPr lang="fa-IR" smtClean="0"/>
              <a:pPr/>
              <a:t>03/25/1436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2E7AD-4171-45CC-950E-79CB228F3F2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7D7949-46B2-4CE2-A1D7-2490A23FB361}" type="datetimeFigureOut">
              <a:rPr lang="fa-IR" smtClean="0"/>
              <a:pPr/>
              <a:t>03/25/1436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2E7AD-4171-45CC-950E-79CB228F3F2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7D7949-46B2-4CE2-A1D7-2490A23FB361}" type="datetimeFigureOut">
              <a:rPr lang="fa-IR" smtClean="0"/>
              <a:pPr/>
              <a:t>03/25/1436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2E7AD-4171-45CC-950E-79CB228F3F2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7D7949-46B2-4CE2-A1D7-2490A23FB361}" type="datetimeFigureOut">
              <a:rPr lang="fa-IR" smtClean="0"/>
              <a:pPr/>
              <a:t>03/25/1436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2E7AD-4171-45CC-950E-79CB228F3F2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F7D7949-46B2-4CE2-A1D7-2490A23FB361}" type="datetimeFigureOut">
              <a:rPr lang="fa-IR" smtClean="0"/>
              <a:pPr/>
              <a:t>03/25/1436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2E7AD-4171-45CC-950E-79CB228F3F2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7D7949-46B2-4CE2-A1D7-2490A23FB361}" type="datetimeFigureOut">
              <a:rPr lang="fa-IR" smtClean="0"/>
              <a:pPr/>
              <a:t>03/25/1436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F2E7AD-4171-45CC-950E-79CB228F3F2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F7D7949-46B2-4CE2-A1D7-2490A23FB361}" type="datetimeFigureOut">
              <a:rPr lang="fa-IR" smtClean="0"/>
              <a:pPr/>
              <a:t>03/25/1436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FF2E7AD-4171-45CC-950E-79CB228F3F24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620688"/>
            <a:ext cx="8208912" cy="6048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353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fa-IR" dirty="0" smtClean="0"/>
              <a:t>1-افزایش چرخه زمانی </a:t>
            </a:r>
            <a:r>
              <a:rPr lang="fa-IR" dirty="0" err="1" smtClean="0"/>
              <a:t>مونتاژاز</a:t>
            </a:r>
            <a:r>
              <a:rPr lang="fa-IR" dirty="0" smtClean="0"/>
              <a:t> 30ثانیه به 2/5 دقیقه</a:t>
            </a:r>
          </a:p>
          <a:p>
            <a:pPr marL="0" indent="0">
              <a:buNone/>
            </a:pPr>
            <a:r>
              <a:rPr lang="fa-IR" dirty="0" smtClean="0"/>
              <a:t>2-ایجاد </a:t>
            </a:r>
            <a:r>
              <a:rPr lang="fa-IR" dirty="0" err="1" smtClean="0"/>
              <a:t>توقفگاه</a:t>
            </a:r>
            <a:r>
              <a:rPr lang="fa-IR" dirty="0" smtClean="0"/>
              <a:t> </a:t>
            </a:r>
            <a:r>
              <a:rPr lang="fa-IR" dirty="0" err="1" smtClean="0"/>
              <a:t>هایی</a:t>
            </a:r>
            <a:r>
              <a:rPr lang="fa-IR" dirty="0" smtClean="0"/>
              <a:t> برای ذخیره مواد و فرآورده ها</a:t>
            </a:r>
          </a:p>
          <a:p>
            <a:pPr marL="0" indent="0">
              <a:buNone/>
            </a:pPr>
            <a:r>
              <a:rPr lang="fa-IR" dirty="0" smtClean="0"/>
              <a:t>3-طراحی برنامه  وقفه استراحت</a:t>
            </a:r>
          </a:p>
          <a:p>
            <a:pPr marL="0" indent="0">
              <a:buNone/>
            </a:pPr>
            <a:r>
              <a:rPr lang="fa-IR" dirty="0" smtClean="0"/>
              <a:t>4-گردش شغلی</a:t>
            </a:r>
          </a:p>
          <a:p>
            <a:pPr marL="0" indent="0">
              <a:buNone/>
            </a:pPr>
            <a:r>
              <a:rPr lang="fa-IR" dirty="0" smtClean="0"/>
              <a:t>5-اقدام برای ایمنی کار</a:t>
            </a:r>
          </a:p>
          <a:p>
            <a:pPr marL="0" indent="0">
              <a:buNone/>
            </a:pPr>
            <a:r>
              <a:rPr lang="fa-IR" dirty="0" smtClean="0"/>
              <a:t>6-کاهش فاصله </a:t>
            </a:r>
            <a:r>
              <a:rPr lang="fa-IR" dirty="0" err="1" smtClean="0"/>
              <a:t>کاروران</a:t>
            </a:r>
            <a:r>
              <a:rPr lang="fa-IR" dirty="0" smtClean="0"/>
              <a:t> برای ارتباطات گفتاری</a:t>
            </a:r>
          </a:p>
          <a:p>
            <a:pPr marL="0" indent="0">
              <a:buNone/>
            </a:pPr>
            <a:r>
              <a:rPr lang="fa-IR" dirty="0" smtClean="0"/>
              <a:t>7-پس خورد عملکرد به </a:t>
            </a:r>
            <a:r>
              <a:rPr lang="fa-IR" dirty="0" err="1" smtClean="0"/>
              <a:t>کاروران</a:t>
            </a:r>
            <a:endParaRPr lang="fa-IR" dirty="0" smtClean="0"/>
          </a:p>
          <a:p>
            <a:pPr marL="0" indent="0">
              <a:buNone/>
            </a:pPr>
            <a:r>
              <a:rPr lang="fa-IR" dirty="0" smtClean="0"/>
              <a:t>8-ایجاد عنوان شغلی گوناگون برای </a:t>
            </a:r>
            <a:r>
              <a:rPr lang="fa-IR" dirty="0" err="1" smtClean="0"/>
              <a:t>کارور</a:t>
            </a:r>
            <a:endParaRPr lang="fa-IR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800" dirty="0" smtClean="0"/>
              <a:t>اقدام های انجام گرفته در زمینه ی طراحی نوع وظیفه برای بهبود وضعیت </a:t>
            </a:r>
            <a:r>
              <a:rPr lang="fa-IR" sz="2800" dirty="0" err="1" smtClean="0"/>
              <a:t>ارگونومی</a:t>
            </a:r>
            <a:r>
              <a:rPr lang="fa-IR" sz="2800" dirty="0" smtClean="0"/>
              <a:t> و رضایت شغلی</a:t>
            </a: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140400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a-IR" sz="2800" dirty="0" smtClean="0"/>
              <a:t>.</a:t>
            </a:r>
            <a:r>
              <a:rPr lang="fa-IR" sz="2400" dirty="0" smtClean="0"/>
              <a:t>استفاده از </a:t>
            </a:r>
            <a:r>
              <a:rPr lang="fa-IR" sz="2400" dirty="0" err="1" smtClean="0"/>
              <a:t>میزهایی</a:t>
            </a:r>
            <a:r>
              <a:rPr lang="fa-IR" sz="2400" dirty="0" smtClean="0"/>
              <a:t> با قابلیت تنظیم ارتفاع</a:t>
            </a:r>
          </a:p>
          <a:p>
            <a:pPr marL="0" indent="0">
              <a:buNone/>
            </a:pPr>
            <a:r>
              <a:rPr lang="fa-IR" sz="2400" dirty="0" smtClean="0"/>
              <a:t>.استفاده از </a:t>
            </a:r>
            <a:r>
              <a:rPr lang="fa-IR" sz="2400" dirty="0" err="1" smtClean="0"/>
              <a:t>بادکش</a:t>
            </a:r>
            <a:r>
              <a:rPr lang="fa-IR" sz="2400" dirty="0" smtClean="0"/>
              <a:t> </a:t>
            </a:r>
            <a:r>
              <a:rPr lang="fa-IR" sz="2400" dirty="0" err="1" smtClean="0"/>
              <a:t>هایی</a:t>
            </a:r>
            <a:r>
              <a:rPr lang="fa-IR" sz="2400" dirty="0" smtClean="0"/>
              <a:t> برای قرار گرفتن کیت ها در وضعیت مناسب</a:t>
            </a:r>
          </a:p>
          <a:p>
            <a:pPr marL="0" indent="0">
              <a:buNone/>
            </a:pPr>
            <a:r>
              <a:rPr lang="fa-IR" sz="2400" dirty="0" smtClean="0"/>
              <a:t>.</a:t>
            </a:r>
            <a:r>
              <a:rPr lang="fa-IR" sz="2400" dirty="0"/>
              <a:t> استفاده از </a:t>
            </a:r>
            <a:r>
              <a:rPr lang="fa-IR" sz="2400" dirty="0" smtClean="0"/>
              <a:t>وسیله نقلیه دستی برای انتقال قطعه</a:t>
            </a:r>
          </a:p>
          <a:p>
            <a:pPr marL="0" indent="0">
              <a:buNone/>
            </a:pPr>
            <a:r>
              <a:rPr lang="fa-IR" sz="2400" dirty="0" smtClean="0"/>
              <a:t>.</a:t>
            </a:r>
            <a:r>
              <a:rPr lang="fa-IR" sz="2400" dirty="0"/>
              <a:t> استفاده از </a:t>
            </a:r>
            <a:r>
              <a:rPr lang="fa-IR" sz="2400" dirty="0" smtClean="0"/>
              <a:t>صندلی </a:t>
            </a:r>
            <a:r>
              <a:rPr lang="fa-IR" sz="2400" dirty="0" err="1" smtClean="0"/>
              <a:t>ارگونومیک</a:t>
            </a:r>
            <a:r>
              <a:rPr lang="fa-IR" sz="2400" dirty="0" smtClean="0"/>
              <a:t> مناسب برای وضعیت ایستاده</a:t>
            </a:r>
          </a:p>
          <a:p>
            <a:pPr marL="0" indent="0">
              <a:buNone/>
            </a:pPr>
            <a:r>
              <a:rPr lang="fa-IR" sz="2400" dirty="0" smtClean="0"/>
              <a:t>.</a:t>
            </a:r>
            <a:r>
              <a:rPr lang="fa-IR" sz="2400" dirty="0"/>
              <a:t> استفاده </a:t>
            </a:r>
            <a:r>
              <a:rPr lang="fa-IR" sz="2400" dirty="0" smtClean="0"/>
              <a:t>از صفحه ای برای قرار دادن وسایل خصوصی</a:t>
            </a:r>
          </a:p>
          <a:p>
            <a:pPr marL="0" indent="0">
              <a:buNone/>
            </a:pPr>
            <a:r>
              <a:rPr lang="fa-IR" sz="2400" dirty="0" smtClean="0"/>
              <a:t>.فراهم آوردن کشو شخصی </a:t>
            </a:r>
          </a:p>
          <a:p>
            <a:pPr marL="0" indent="0">
              <a:buNone/>
            </a:pPr>
            <a:r>
              <a:rPr lang="fa-IR" sz="2400" dirty="0" smtClean="0"/>
              <a:t>.محصور کردن منبع صدا</a:t>
            </a:r>
          </a:p>
          <a:p>
            <a:pPr marL="0" indent="0">
              <a:buNone/>
            </a:pPr>
            <a:r>
              <a:rPr lang="fa-IR" sz="2400" dirty="0" smtClean="0"/>
              <a:t>.فراهم آوردن منبع مناسب روشنایی</a:t>
            </a:r>
          </a:p>
          <a:p>
            <a:pPr marL="0" indent="0">
              <a:buNone/>
            </a:pPr>
            <a:r>
              <a:rPr lang="fa-IR" sz="2400" dirty="0" smtClean="0"/>
              <a:t>.بهینه کردن شرایط </a:t>
            </a:r>
            <a:r>
              <a:rPr lang="fa-IR" sz="2400" dirty="0" err="1" smtClean="0"/>
              <a:t>گرمایشی</a:t>
            </a:r>
            <a:r>
              <a:rPr lang="fa-IR" sz="2400" dirty="0" smtClean="0"/>
              <a:t> و تهویه </a:t>
            </a:r>
            <a:endParaRPr lang="fa-IR" sz="2400" dirty="0"/>
          </a:p>
          <a:p>
            <a:pPr marL="0" indent="0">
              <a:buNone/>
            </a:pPr>
            <a:endParaRPr lang="fa-IR" sz="2800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/>
          <a:lstStyle/>
          <a:p>
            <a:pPr algn="ctr"/>
            <a:r>
              <a:rPr lang="fa-IR" dirty="0" err="1" smtClean="0"/>
              <a:t>ارگونومی</a:t>
            </a:r>
            <a:r>
              <a:rPr lang="fa-IR" dirty="0" smtClean="0"/>
              <a:t> ایستگاه کار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54493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1-استفاده از ابزارهای دستی الکتریکی سبک</a:t>
            </a:r>
          </a:p>
          <a:p>
            <a:r>
              <a:rPr lang="fa-IR" dirty="0" smtClean="0"/>
              <a:t>2-کاهش شمار کنترل ها در پانل کنترل </a:t>
            </a:r>
            <a:r>
              <a:rPr lang="fa-IR" dirty="0" err="1" smtClean="0"/>
              <a:t>روبوت</a:t>
            </a:r>
            <a:endParaRPr lang="fa-IR" dirty="0" smtClean="0"/>
          </a:p>
          <a:p>
            <a:r>
              <a:rPr lang="fa-IR" dirty="0" smtClean="0"/>
              <a:t>3-تهیه و رسم نقشه ی </a:t>
            </a:r>
            <a:r>
              <a:rPr lang="fa-IR" dirty="0" err="1" smtClean="0"/>
              <a:t>طرحواره</a:t>
            </a:r>
            <a:r>
              <a:rPr lang="fa-IR" dirty="0" smtClean="0"/>
              <a:t> ای برای مشخص کردن توالی عملیات کنترل</a:t>
            </a:r>
          </a:p>
          <a:p>
            <a:r>
              <a:rPr lang="fa-IR" dirty="0" smtClean="0"/>
              <a:t>4-استفاده از رمز گذاری رنگی و اختلاف رنگ</a:t>
            </a:r>
          </a:p>
          <a:p>
            <a:r>
              <a:rPr lang="fa-IR" dirty="0" smtClean="0"/>
              <a:t>5-استفاده از منابع روشنایی همیشگی در درون دستگاه ها و تجهیزات برای آسان سازی عملیات خدمات </a:t>
            </a:r>
            <a:r>
              <a:rPr lang="fa-IR" dirty="0" err="1" smtClean="0"/>
              <a:t>ونگهداری</a:t>
            </a:r>
            <a:r>
              <a:rPr lang="fa-IR" dirty="0" smtClean="0"/>
              <a:t> </a:t>
            </a:r>
            <a:endParaRPr lang="fa-IR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err="1" smtClean="0"/>
              <a:t>ارگونومی</a:t>
            </a:r>
            <a:r>
              <a:rPr lang="fa-IR" dirty="0" smtClean="0"/>
              <a:t> در طراحی ابزار و کنترل ها </a:t>
            </a:r>
            <a:r>
              <a:rPr lang="fa-IR" dirty="0" err="1" smtClean="0"/>
              <a:t>ونمایش</a:t>
            </a:r>
            <a:r>
              <a:rPr lang="fa-IR" dirty="0" smtClean="0"/>
              <a:t> گرها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65993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611560" y="2852936"/>
            <a:ext cx="8229600" cy="2260848"/>
          </a:xfrm>
        </p:spPr>
        <p:txBody>
          <a:bodyPr>
            <a:normAutofit/>
          </a:bodyPr>
          <a:lstStyle/>
          <a:p>
            <a:r>
              <a:rPr lang="fa-IR" sz="4000" dirty="0" smtClean="0"/>
              <a:t>کاربرد </a:t>
            </a:r>
            <a:r>
              <a:rPr lang="fa-IR" sz="4000" dirty="0" err="1" smtClean="0"/>
              <a:t>آنتروپومتری</a:t>
            </a:r>
            <a:r>
              <a:rPr lang="fa-IR" sz="4000" dirty="0" smtClean="0"/>
              <a:t> در طراحی ایستگاه کار</a:t>
            </a:r>
            <a:endParaRPr lang="fa-IR" sz="4000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فصل سوم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61877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5721499"/>
          </a:xfrm>
        </p:spPr>
        <p:txBody>
          <a:bodyPr>
            <a:normAutofit/>
          </a:bodyPr>
          <a:lstStyle/>
          <a:p>
            <a:r>
              <a:rPr lang="fa-IR" dirty="0" err="1" smtClean="0"/>
              <a:t>آنتروپومتری</a:t>
            </a:r>
            <a:r>
              <a:rPr lang="fa-IR" dirty="0" smtClean="0"/>
              <a:t> از واژه یونانی(</a:t>
            </a:r>
            <a:r>
              <a:rPr lang="en-US" dirty="0" err="1" smtClean="0"/>
              <a:t>Anthropos</a:t>
            </a:r>
            <a:r>
              <a:rPr lang="fa-IR" dirty="0" smtClean="0"/>
              <a:t>) به معنای انسان و (</a:t>
            </a:r>
            <a:r>
              <a:rPr lang="en-US" dirty="0" err="1" smtClean="0"/>
              <a:t>Metrin</a:t>
            </a:r>
            <a:r>
              <a:rPr lang="fa-IR" dirty="0" smtClean="0"/>
              <a:t>)به معنای اندازه گیری بر گرفته شده </a:t>
            </a:r>
          </a:p>
          <a:p>
            <a:endParaRPr lang="fa-IR" dirty="0"/>
          </a:p>
          <a:p>
            <a:r>
              <a:rPr lang="fa-IR" dirty="0" err="1" smtClean="0"/>
              <a:t>آنتروپومتری</a:t>
            </a:r>
            <a:r>
              <a:rPr lang="fa-IR" dirty="0" smtClean="0"/>
              <a:t> به عنوان شاخه ای از </a:t>
            </a:r>
            <a:r>
              <a:rPr lang="fa-IR" dirty="0" err="1" smtClean="0"/>
              <a:t>فیزیکال</a:t>
            </a:r>
            <a:r>
              <a:rPr lang="fa-IR" dirty="0" smtClean="0"/>
              <a:t> </a:t>
            </a:r>
            <a:r>
              <a:rPr lang="fa-IR" dirty="0" err="1" smtClean="0"/>
              <a:t>آنتروپولوژی</a:t>
            </a:r>
            <a:r>
              <a:rPr lang="fa-IR" dirty="0" smtClean="0"/>
              <a:t> تعریف شده. که به اندازه های بدن انسان میپردازد</a:t>
            </a:r>
          </a:p>
          <a:p>
            <a:endParaRPr lang="fa-IR" dirty="0"/>
          </a:p>
          <a:p>
            <a:r>
              <a:rPr lang="fa-IR" dirty="0" smtClean="0"/>
              <a:t>1- اندازه گیری ابعاد بدن </a:t>
            </a:r>
          </a:p>
          <a:p>
            <a:r>
              <a:rPr lang="fa-IR" dirty="0" smtClean="0"/>
              <a:t>ابعاد بدن انسانها متفاوت است و این مسئله ناشی از نژاد و ساختار ژنتیک افراد میباشد</a:t>
            </a:r>
          </a:p>
          <a:p>
            <a:r>
              <a:rPr lang="fa-IR" dirty="0" smtClean="0"/>
              <a:t>مردها بطور میانگین 13 سانتی متر (5اینچ) بلندتر از زنان هستند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524095742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80520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fa-IR" dirty="0" smtClean="0"/>
              <a:t>مثال : </a:t>
            </a:r>
            <a:r>
              <a:rPr lang="fa-IR" dirty="0" err="1" smtClean="0"/>
              <a:t>خودرویی</a:t>
            </a:r>
            <a:r>
              <a:rPr lang="fa-IR" dirty="0" smtClean="0"/>
              <a:t> که برای مردم آمریکا طراحی شده . تنها</a:t>
            </a:r>
          </a:p>
          <a:p>
            <a:pPr marL="0" indent="0">
              <a:buNone/>
            </a:pPr>
            <a:r>
              <a:rPr lang="fa-IR" dirty="0" smtClean="0"/>
              <a:t> برای 10 درصد </a:t>
            </a:r>
            <a:r>
              <a:rPr lang="fa-IR" dirty="0" err="1" smtClean="0"/>
              <a:t>ازمردم</a:t>
            </a:r>
            <a:r>
              <a:rPr lang="fa-IR" dirty="0" smtClean="0"/>
              <a:t> ویتنام مناسب خواهد بود(میانگین قد مردم آمریکا 68.9 اینچ در حالیکه میانگین مردم ویتنام 60)</a:t>
            </a:r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r>
              <a:rPr lang="fa-IR" dirty="0" smtClean="0"/>
              <a:t>نکته شایان توجه از دیدگاه </a:t>
            </a:r>
            <a:r>
              <a:rPr lang="fa-IR" dirty="0" err="1" smtClean="0"/>
              <a:t>ارگونومی</a:t>
            </a:r>
            <a:r>
              <a:rPr lang="fa-IR" dirty="0" smtClean="0"/>
              <a:t> این است که ممکن است چهار چوب بدنی مدیر. متفاوت با ابعاد افرادی باشد که زیر دست وی کار میکنند</a:t>
            </a:r>
          </a:p>
          <a:p>
            <a:pPr marL="0" indent="0">
              <a:buNone/>
            </a:pPr>
            <a:endParaRPr lang="fa-IR" dirty="0" smtClean="0"/>
          </a:p>
          <a:p>
            <a:pPr marL="0" indent="0">
              <a:buNone/>
            </a:pPr>
            <a:r>
              <a:rPr lang="fa-IR" dirty="0" smtClean="0"/>
              <a:t>ابعاد </a:t>
            </a:r>
            <a:r>
              <a:rPr lang="fa-IR" dirty="0" err="1" smtClean="0"/>
              <a:t>آنتروپومتریک</a:t>
            </a:r>
            <a:r>
              <a:rPr lang="fa-IR" dirty="0" smtClean="0"/>
              <a:t> اغلب به صورت </a:t>
            </a:r>
            <a:r>
              <a:rPr lang="fa-IR" dirty="0" err="1" smtClean="0"/>
              <a:t>صدکها</a:t>
            </a:r>
            <a:r>
              <a:rPr lang="fa-IR" dirty="0" smtClean="0"/>
              <a:t> بیان میشود </a:t>
            </a:r>
            <a:r>
              <a:rPr lang="fa-IR" dirty="0" err="1" smtClean="0"/>
              <a:t>ورایج</a:t>
            </a:r>
            <a:r>
              <a:rPr lang="fa-IR" dirty="0" smtClean="0"/>
              <a:t> ترین </a:t>
            </a:r>
            <a:r>
              <a:rPr lang="fa-IR" dirty="0" err="1" smtClean="0"/>
              <a:t>صدکها</a:t>
            </a:r>
            <a:r>
              <a:rPr lang="fa-IR" dirty="0" smtClean="0"/>
              <a:t> (</a:t>
            </a:r>
            <a:r>
              <a:rPr lang="fa-IR" dirty="0" err="1" smtClean="0"/>
              <a:t>صدکهای</a:t>
            </a:r>
            <a:r>
              <a:rPr lang="fa-IR" dirty="0" smtClean="0"/>
              <a:t> پنجم – پنجاهم – نود و پنجم)</a:t>
            </a:r>
          </a:p>
        </p:txBody>
      </p:sp>
    </p:spTree>
    <p:extLst>
      <p:ext uri="{BB962C8B-B14F-4D97-AF65-F5344CB8AC3E}">
        <p14:creationId xmlns:p14="http://schemas.microsoft.com/office/powerpoint/2010/main" val="166939168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251520" y="1628800"/>
            <a:ext cx="8219256" cy="4680520"/>
          </a:xfrm>
        </p:spPr>
        <p:txBody>
          <a:bodyPr/>
          <a:lstStyle/>
          <a:p>
            <a:r>
              <a:rPr lang="fa-IR" dirty="0" smtClean="0"/>
              <a:t>پراکنش طبیعی . با استفاده از میانگین </a:t>
            </a:r>
            <a:r>
              <a:rPr lang="fa-IR" dirty="0" err="1" smtClean="0"/>
              <a:t>وانحراف</a:t>
            </a:r>
            <a:r>
              <a:rPr lang="fa-IR" dirty="0" smtClean="0"/>
              <a:t> </a:t>
            </a:r>
            <a:r>
              <a:rPr lang="fa-IR" dirty="0" err="1" smtClean="0"/>
              <a:t>استانده</a:t>
            </a:r>
            <a:r>
              <a:rPr lang="en-US" dirty="0" smtClean="0"/>
              <a:t>(SD) </a:t>
            </a:r>
            <a:r>
              <a:rPr lang="fa-IR" dirty="0" smtClean="0"/>
              <a:t>تعیین میشود.</a:t>
            </a:r>
          </a:p>
          <a:p>
            <a:endParaRPr lang="fa-IR" dirty="0" smtClean="0"/>
          </a:p>
          <a:p>
            <a:pPr marL="0" indent="0">
              <a:buNone/>
            </a:pPr>
            <a:r>
              <a:rPr lang="fa-IR" dirty="0" smtClean="0"/>
              <a:t>برای نمونه</a:t>
            </a:r>
          </a:p>
          <a:p>
            <a:pPr marL="0" indent="0">
              <a:buNone/>
            </a:pPr>
            <a:r>
              <a:rPr lang="fa-IR" dirty="0" err="1" smtClean="0"/>
              <a:t>صدک</a:t>
            </a:r>
            <a:r>
              <a:rPr lang="fa-IR" dirty="0" smtClean="0"/>
              <a:t> </a:t>
            </a:r>
            <a:r>
              <a:rPr lang="fa-IR" dirty="0" err="1" smtClean="0"/>
              <a:t>نودو</a:t>
            </a:r>
            <a:r>
              <a:rPr lang="fa-IR" dirty="0" smtClean="0"/>
              <a:t> پنجم = میانگین +1/65(</a:t>
            </a:r>
            <a:r>
              <a:rPr lang="en-US" dirty="0" smtClean="0"/>
              <a:t>SD</a:t>
            </a:r>
            <a:r>
              <a:rPr lang="fa-IR" dirty="0" smtClean="0"/>
              <a:t>)</a:t>
            </a:r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r>
              <a:rPr lang="fa-IR" dirty="0" err="1" smtClean="0"/>
              <a:t>صدک</a:t>
            </a:r>
            <a:r>
              <a:rPr lang="fa-IR" dirty="0" smtClean="0"/>
              <a:t> پنجم = میانگین -1/65(</a:t>
            </a:r>
            <a:r>
              <a:rPr lang="en-US" dirty="0" smtClean="0"/>
              <a:t>SD</a:t>
            </a:r>
            <a:r>
              <a:rPr lang="fa-IR" dirty="0" smtClean="0"/>
              <a:t>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231227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نگهدارنده مکان محتوا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5271351"/>
              </p:ext>
            </p:extLst>
          </p:nvPr>
        </p:nvGraphicFramePr>
        <p:xfrm>
          <a:off x="323528" y="1124744"/>
          <a:ext cx="8229600" cy="460851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936104">
                <a:tc>
                  <a:txBody>
                    <a:bodyPr/>
                    <a:lstStyle/>
                    <a:p>
                      <a:pPr algn="ctr" rtl="1"/>
                      <a:r>
                        <a:rPr lang="fa-IR" sz="3200" dirty="0" err="1" smtClean="0"/>
                        <a:t>صدک</a:t>
                      </a:r>
                      <a:endParaRPr lang="fa-I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200" dirty="0" smtClean="0"/>
                        <a:t>تعریف</a:t>
                      </a:r>
                      <a:endParaRPr lang="fa-IR" sz="3200" dirty="0"/>
                    </a:p>
                  </a:txBody>
                  <a:tcPr/>
                </a:tc>
              </a:tr>
              <a:tr h="3672408"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/>
                        <a:t>پنجم</a:t>
                      </a:r>
                    </a:p>
                    <a:p>
                      <a:pPr rtl="1"/>
                      <a:endParaRPr lang="fa-IR" sz="2800" dirty="0" smtClean="0"/>
                    </a:p>
                    <a:p>
                      <a:pPr rtl="1"/>
                      <a:endParaRPr lang="fa-IR" sz="2800" dirty="0" smtClean="0"/>
                    </a:p>
                    <a:p>
                      <a:pPr rtl="1"/>
                      <a:r>
                        <a:rPr lang="fa-IR" sz="2800" dirty="0" smtClean="0"/>
                        <a:t>پنجاهم</a:t>
                      </a:r>
                    </a:p>
                    <a:p>
                      <a:pPr rtl="1"/>
                      <a:endParaRPr lang="fa-IR" sz="2800" dirty="0" smtClean="0"/>
                    </a:p>
                    <a:p>
                      <a:pPr rtl="1"/>
                      <a:r>
                        <a:rPr lang="fa-IR" sz="2800" dirty="0" smtClean="0"/>
                        <a:t>نود و پنجم</a:t>
                      </a:r>
                      <a:endParaRPr lang="fa-I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dirty="0" smtClean="0"/>
                        <a:t>پنج در صد از جمعیت کوچکتر از آنها هستند</a:t>
                      </a:r>
                    </a:p>
                    <a:p>
                      <a:pPr rtl="1"/>
                      <a:endParaRPr lang="fa-IR" sz="2400" dirty="0" smtClean="0"/>
                    </a:p>
                    <a:p>
                      <a:pPr rtl="1"/>
                      <a:endParaRPr lang="fa-IR" sz="2400" dirty="0" smtClean="0"/>
                    </a:p>
                    <a:p>
                      <a:pPr rtl="1"/>
                      <a:r>
                        <a:rPr lang="fa-IR" sz="2400" dirty="0" smtClean="0"/>
                        <a:t>میانگین</a:t>
                      </a:r>
                    </a:p>
                    <a:p>
                      <a:pPr rtl="1"/>
                      <a:endParaRPr lang="fa-IR" sz="2400" dirty="0" smtClean="0"/>
                    </a:p>
                    <a:p>
                      <a:pPr rtl="1"/>
                      <a:r>
                        <a:rPr lang="fa-IR" sz="2400" dirty="0" smtClean="0"/>
                        <a:t>نود و پنج درصد از جمعیت کوچکتر از آنها هستند</a:t>
                      </a:r>
                      <a:endParaRPr lang="fa-IR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368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525963"/>
          </a:xfrm>
        </p:spPr>
        <p:txBody>
          <a:bodyPr>
            <a:normAutofit/>
          </a:bodyPr>
          <a:lstStyle/>
          <a:p>
            <a:r>
              <a:rPr lang="fa-IR" dirty="0" smtClean="0"/>
              <a:t>شعار </a:t>
            </a:r>
            <a:r>
              <a:rPr lang="fa-IR" dirty="0" err="1" smtClean="0"/>
              <a:t>آنتروپومتری</a:t>
            </a:r>
            <a:r>
              <a:rPr lang="fa-IR" dirty="0" smtClean="0"/>
              <a:t> در طراحی :</a:t>
            </a:r>
          </a:p>
          <a:p>
            <a:endParaRPr lang="fa-IR" dirty="0"/>
          </a:p>
          <a:p>
            <a:r>
              <a:rPr lang="fa-IR" dirty="0" smtClean="0"/>
              <a:t>-به گونه ای طراحی کنید که وسایل .تجهیزات و کنترل ها در گستره ی دسترسی </a:t>
            </a:r>
            <a:r>
              <a:rPr lang="fa-IR" dirty="0" err="1" smtClean="0"/>
              <a:t>کوچیکترین</a:t>
            </a:r>
            <a:r>
              <a:rPr lang="fa-IR" dirty="0" smtClean="0"/>
              <a:t> فرد باشد</a:t>
            </a:r>
          </a:p>
          <a:p>
            <a:endParaRPr lang="fa-IR" dirty="0"/>
          </a:p>
          <a:p>
            <a:r>
              <a:rPr lang="fa-IR" dirty="0" smtClean="0"/>
              <a:t>-به گونه ای طراحی کنید که طرح به دست آمده با بزرگترین فرد همخوانی داشته باشد و برای وی مناسب باشد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43906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کامل ترین مرجع ابعاد </a:t>
            </a:r>
            <a:r>
              <a:rPr lang="fa-IR" dirty="0" err="1" smtClean="0"/>
              <a:t>آنتروپومتریک</a:t>
            </a:r>
            <a:r>
              <a:rPr lang="fa-IR" dirty="0" smtClean="0"/>
              <a:t> . به وسیله ی سازمان </a:t>
            </a:r>
            <a:r>
              <a:rPr lang="fa-IR" dirty="0" err="1" smtClean="0"/>
              <a:t>هوانوردی</a:t>
            </a:r>
            <a:r>
              <a:rPr lang="fa-IR" dirty="0" smtClean="0"/>
              <a:t> و فضایی آمریکا ( ناسا ) منتشر شده است</a:t>
            </a:r>
          </a:p>
          <a:p>
            <a:r>
              <a:rPr lang="fa-IR" dirty="0" smtClean="0"/>
              <a:t>1-ارتفاع درشت نی : در حمل و نقل دستی مواد اهمیت دارد</a:t>
            </a:r>
          </a:p>
          <a:p>
            <a:r>
              <a:rPr lang="fa-IR" dirty="0" smtClean="0"/>
              <a:t>2-ارتفاع برآمدگی بند انگشت. ایستاده : کمترین </a:t>
            </a:r>
            <a:r>
              <a:rPr lang="fa-IR" dirty="0" err="1" smtClean="0"/>
              <a:t>ارتفاعی</a:t>
            </a:r>
            <a:r>
              <a:rPr lang="fa-IR" dirty="0" smtClean="0"/>
              <a:t> است که کارگر میتواند بدون خم شدن زانو و کمر </a:t>
            </a:r>
            <a:r>
              <a:rPr lang="fa-IR" dirty="0" err="1" smtClean="0"/>
              <a:t>اشیاء</a:t>
            </a:r>
            <a:r>
              <a:rPr lang="fa-IR" dirty="0" smtClean="0"/>
              <a:t>  را بردارد</a:t>
            </a:r>
          </a:p>
          <a:p>
            <a:r>
              <a:rPr lang="fa-IR" dirty="0" smtClean="0"/>
              <a:t>3-ارتفاع آرنج: در تعیین ارتفاع سطح میز کار استفاده میشود</a:t>
            </a:r>
            <a:endParaRPr lang="fa-IR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تعریف ابعاد </a:t>
            </a:r>
            <a:r>
              <a:rPr lang="fa-IR" dirty="0" err="1" smtClean="0"/>
              <a:t>آنتروپومتریک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41425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8136904" cy="1728192"/>
          </a:xfr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فصل دوم</a:t>
            </a:r>
            <a:endParaRPr lang="fa-IR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زیر نویس 2"/>
          <p:cNvSpPr>
            <a:spLocks noGrp="1"/>
          </p:cNvSpPr>
          <p:nvPr>
            <p:ph type="subTitle" idx="1"/>
          </p:nvPr>
        </p:nvSpPr>
        <p:spPr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fa-IR" sz="4400" dirty="0" smtClean="0">
                <a:solidFill>
                  <a:schemeClr val="bg1"/>
                </a:solidFill>
              </a:rPr>
              <a:t>مطالعات موردی پیرامون کاربرد                               </a:t>
            </a:r>
            <a:r>
              <a:rPr lang="fa-IR" sz="4400" dirty="0" err="1" smtClean="0">
                <a:solidFill>
                  <a:schemeClr val="bg1"/>
                </a:solidFill>
              </a:rPr>
              <a:t>ارگونومی</a:t>
            </a:r>
            <a:r>
              <a:rPr lang="fa-IR" sz="4400" dirty="0" smtClean="0">
                <a:solidFill>
                  <a:schemeClr val="bg1"/>
                </a:solidFill>
              </a:rPr>
              <a:t> در تولید </a:t>
            </a:r>
            <a:r>
              <a:rPr lang="fa-IR" sz="4400" dirty="0" smtClean="0">
                <a:solidFill>
                  <a:schemeClr val="tx1"/>
                </a:solidFill>
              </a:rPr>
              <a:t>تولید</a:t>
            </a:r>
            <a:endParaRPr lang="fa-IR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15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323528" y="1772816"/>
            <a:ext cx="8229600" cy="4680520"/>
          </a:xfrm>
        </p:spPr>
        <p:txBody>
          <a:bodyPr/>
          <a:lstStyle/>
          <a:p>
            <a:r>
              <a:rPr lang="fa-IR" dirty="0" smtClean="0"/>
              <a:t>5-بلندی قد: تعیین کمترین فضای خالی بالای سر برای جلوگیری از برخورد </a:t>
            </a:r>
            <a:r>
              <a:rPr lang="fa-IR" dirty="0" err="1" smtClean="0"/>
              <a:t>سربا</a:t>
            </a:r>
            <a:r>
              <a:rPr lang="fa-IR" dirty="0" smtClean="0"/>
              <a:t> مانع استفاده میشود</a:t>
            </a:r>
          </a:p>
          <a:p>
            <a:r>
              <a:rPr lang="fa-IR" dirty="0" smtClean="0"/>
              <a:t>4- ارتفاع شانه (</a:t>
            </a:r>
            <a:r>
              <a:rPr lang="fa-IR" dirty="0" err="1" smtClean="0"/>
              <a:t>زایده</a:t>
            </a:r>
            <a:r>
              <a:rPr lang="fa-IR" dirty="0" smtClean="0"/>
              <a:t> ی </a:t>
            </a:r>
            <a:r>
              <a:rPr lang="fa-IR" dirty="0" err="1" smtClean="0"/>
              <a:t>اخرمی</a:t>
            </a:r>
            <a:r>
              <a:rPr lang="fa-IR" dirty="0" smtClean="0"/>
              <a:t> شانه)</a:t>
            </a:r>
          </a:p>
          <a:p>
            <a:r>
              <a:rPr lang="fa-IR" dirty="0" smtClean="0"/>
              <a:t>6-حد دسترسی عملی در بالای سر : تعیین بیشترین ارتفاع کنترلهای قرار گرفته در بالای سر</a:t>
            </a:r>
          </a:p>
          <a:p>
            <a:r>
              <a:rPr lang="fa-IR" dirty="0" smtClean="0"/>
              <a:t>7-حد دسترسی عملی به سمت جلو: </a:t>
            </a:r>
            <a:r>
              <a:rPr lang="fa-IR" dirty="0" err="1" smtClean="0"/>
              <a:t>اشیاء</a:t>
            </a:r>
            <a:r>
              <a:rPr lang="fa-IR" dirty="0" smtClean="0"/>
              <a:t> باید اغلب در حد دسترسی عملی قرار بگیرند</a:t>
            </a:r>
          </a:p>
          <a:p>
            <a:r>
              <a:rPr lang="fa-IR" dirty="0" smtClean="0"/>
              <a:t>8-عمق کفل- زانو : عمق سطح </a:t>
            </a:r>
            <a:r>
              <a:rPr lang="fa-IR" dirty="0" err="1" smtClean="0"/>
              <a:t>نشستنگاه</a:t>
            </a:r>
            <a:r>
              <a:rPr lang="fa-IR" dirty="0" smtClean="0"/>
              <a:t> صندلی و فضای خالی زیر میز کار</a:t>
            </a:r>
          </a:p>
          <a:p>
            <a:pPr marL="0" indent="0">
              <a:buNone/>
            </a:pPr>
            <a:r>
              <a:rPr lang="fa-IR" dirty="0" smtClean="0"/>
              <a:t>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3537753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fa-IR" dirty="0" smtClean="0"/>
              <a:t>9-عمق کفل – رکبی :عمق سطح </a:t>
            </a:r>
            <a:r>
              <a:rPr lang="fa-IR" dirty="0" err="1" smtClean="0"/>
              <a:t>نشستنگاه</a:t>
            </a:r>
            <a:r>
              <a:rPr lang="fa-IR" dirty="0" smtClean="0"/>
              <a:t> را مشخص میکند</a:t>
            </a:r>
          </a:p>
          <a:p>
            <a:r>
              <a:rPr lang="fa-IR" dirty="0" smtClean="0"/>
              <a:t>10-ارتفاع رکبی: گستره ی تنظیم ارتفاع صندلی </a:t>
            </a:r>
          </a:p>
          <a:p>
            <a:r>
              <a:rPr lang="fa-IR" dirty="0" smtClean="0"/>
              <a:t>11-فضایی مورد نیاز رانها: تعیین کننده ضخامت سطح رویی میز کار </a:t>
            </a:r>
            <a:r>
              <a:rPr lang="fa-IR" dirty="0" err="1" smtClean="0"/>
              <a:t>وکشوی</a:t>
            </a:r>
            <a:endParaRPr lang="fa-IR" dirty="0" smtClean="0"/>
          </a:p>
          <a:p>
            <a:r>
              <a:rPr lang="fa-IR" dirty="0" smtClean="0"/>
              <a:t>12-ارتفاع آرنج در حالت نشسته: تعیین ارتفاع میز کار</a:t>
            </a:r>
          </a:p>
          <a:p>
            <a:r>
              <a:rPr lang="fa-IR" dirty="0" smtClean="0"/>
              <a:t>13-ارتفاع چشم در حالت نشسته : نمایشگر تصویر می بایست در زیر خط افقی باشد</a:t>
            </a:r>
          </a:p>
          <a:p>
            <a:r>
              <a:rPr lang="fa-IR" dirty="0" smtClean="0"/>
              <a:t>14-ارتفاع نشسته : فضای عمودی مورد نیاز برای وضعیت نشسته</a:t>
            </a:r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7760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251520" y="1628800"/>
            <a:ext cx="8229600" cy="4392488"/>
          </a:xfrm>
        </p:spPr>
        <p:txBody>
          <a:bodyPr>
            <a:normAutofit lnSpcReduction="10000"/>
          </a:bodyPr>
          <a:lstStyle/>
          <a:p>
            <a:r>
              <a:rPr lang="fa-IR" dirty="0" smtClean="0"/>
              <a:t>15-پهنای کفل : پهنای صندلی .شکاف که بدن باید از آنها بگذرد</a:t>
            </a:r>
          </a:p>
          <a:p>
            <a:r>
              <a:rPr lang="fa-IR" dirty="0" smtClean="0"/>
              <a:t>16-پهنایی آرنج –آرنج : پهنای پشت صندلی ونیز فاصله میان تکیه گاه ها دست در صندلی</a:t>
            </a:r>
          </a:p>
          <a:p>
            <a:r>
              <a:rPr lang="fa-IR" dirty="0" smtClean="0"/>
              <a:t>17-پهنای  </a:t>
            </a:r>
            <a:r>
              <a:rPr lang="fa-IR" dirty="0" err="1" smtClean="0"/>
              <a:t>چنگش</a:t>
            </a:r>
            <a:r>
              <a:rPr lang="fa-IR" dirty="0" smtClean="0"/>
              <a:t> - قطر درونی : تعیین محیط دسته های ابزار دستی .قطر اهرم و .....</a:t>
            </a:r>
          </a:p>
          <a:p>
            <a:r>
              <a:rPr lang="fa-IR" dirty="0" smtClean="0"/>
              <a:t>18-فاصله میان مردمک های دو چشم : در تعیین گستره ی قابلیت تنظیم  فاصله ی میان دو عدسی چشمی در میکروسکوپ ها استفاده میشود</a:t>
            </a:r>
          </a:p>
          <a:p>
            <a:endParaRPr lang="fa-IR" dirty="0"/>
          </a:p>
          <a:p>
            <a:pPr marL="0" indent="0">
              <a:buNone/>
            </a:pPr>
            <a:r>
              <a:rPr lang="fa-IR" dirty="0" smtClean="0"/>
              <a:t> جدول 8- ابعاد بدن افراد غیر نظامی آمریکا در بخش صنعت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7282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نگهدارنده مکان محتوا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908720"/>
            <a:ext cx="8064896" cy="583264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نگهدارنده مکان محتوا 3"/>
          <p:cNvPicPr>
            <a:picLocks noChangeAspect="1"/>
          </p:cNvPicPr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0548" y="1"/>
            <a:ext cx="9482668" cy="6858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5743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fa-IR" sz="2400" dirty="0" smtClean="0"/>
              <a:t>1-جمعیت استفاده کننده را مشخص کنید</a:t>
            </a:r>
          </a:p>
          <a:p>
            <a:endParaRPr lang="fa-IR" sz="2400" dirty="0" smtClean="0"/>
          </a:p>
          <a:p>
            <a:r>
              <a:rPr lang="fa-IR" sz="2400" dirty="0" smtClean="0"/>
              <a:t>2-گستره </a:t>
            </a:r>
            <a:r>
              <a:rPr lang="fa-IR" sz="2400" dirty="0" err="1" smtClean="0"/>
              <a:t>صدکها</a:t>
            </a:r>
            <a:r>
              <a:rPr lang="fa-IR" sz="2400" dirty="0" smtClean="0"/>
              <a:t> را تعیین کنید</a:t>
            </a:r>
          </a:p>
          <a:p>
            <a:endParaRPr lang="fa-IR" sz="2400" dirty="0" smtClean="0"/>
          </a:p>
          <a:p>
            <a:r>
              <a:rPr lang="fa-IR" sz="2400" dirty="0" smtClean="0"/>
              <a:t>3-شعار </a:t>
            </a:r>
            <a:r>
              <a:rPr lang="fa-IR" sz="2400" dirty="0" err="1" smtClean="0"/>
              <a:t>آنتروپومتریک</a:t>
            </a:r>
            <a:r>
              <a:rPr lang="fa-IR" sz="2400" dirty="0" smtClean="0"/>
              <a:t> در طراحی را در نظر داشته باشید (ابعاد دسترسی برپایه </a:t>
            </a:r>
            <a:r>
              <a:rPr lang="fa-IR" sz="2400" dirty="0" err="1" smtClean="0"/>
              <a:t>صدک</a:t>
            </a:r>
            <a:r>
              <a:rPr lang="fa-IR" sz="2400" dirty="0" smtClean="0"/>
              <a:t> پنجم- و اندازه فضاهای اضافی بر پایه نود و پنجم )</a:t>
            </a:r>
          </a:p>
          <a:p>
            <a:endParaRPr lang="fa-IR" sz="2400" dirty="0" smtClean="0"/>
          </a:p>
          <a:p>
            <a:r>
              <a:rPr lang="fa-IR" sz="2400" dirty="0" smtClean="0"/>
              <a:t>4-اندازه های </a:t>
            </a:r>
            <a:r>
              <a:rPr lang="fa-IR" sz="2400" dirty="0" err="1" smtClean="0"/>
              <a:t>آنتروپومتریک</a:t>
            </a:r>
            <a:r>
              <a:rPr lang="fa-IR" sz="2400" dirty="0" smtClean="0"/>
              <a:t> ضروری را برای طراحی ایستگاه کار تعیین کنید</a:t>
            </a:r>
          </a:p>
          <a:p>
            <a:endParaRPr lang="fa-IR" sz="2400" dirty="0" smtClean="0"/>
          </a:p>
          <a:p>
            <a:r>
              <a:rPr lang="fa-IR" sz="2400" dirty="0" smtClean="0"/>
              <a:t>5-تشریح شرایط کار با استفاده از الگوی </a:t>
            </a:r>
            <a:r>
              <a:rPr lang="fa-IR" sz="2400" dirty="0" err="1" smtClean="0"/>
              <a:t>آنتروپومتریک</a:t>
            </a:r>
            <a:r>
              <a:rPr lang="fa-IR" sz="2400" dirty="0" smtClean="0"/>
              <a:t> دشوار است</a:t>
            </a:r>
            <a:endParaRPr lang="fa-IR" sz="2400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229600" cy="1008112"/>
          </a:xfrm>
        </p:spPr>
        <p:txBody>
          <a:bodyPr/>
          <a:lstStyle/>
          <a:p>
            <a:pPr algn="ctr"/>
            <a:r>
              <a:rPr lang="fa-IR" dirty="0" smtClean="0"/>
              <a:t>روند طراحی </a:t>
            </a:r>
            <a:r>
              <a:rPr lang="fa-IR" dirty="0" err="1" smtClean="0"/>
              <a:t>آنتروپومتریک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8249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نگهدارنده مکان محتوا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412481"/>
              </p:ext>
            </p:extLst>
          </p:nvPr>
        </p:nvGraphicFramePr>
        <p:xfrm>
          <a:off x="251520" y="908720"/>
          <a:ext cx="864096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247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BC79DD-B60D-4DA5-A836-240C2B3898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88BC79DD-B60D-4DA5-A836-240C2B3898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EA5F8ED-C4BD-4EC7-A5E0-E6EA0C545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graphicEl>
                                              <a:dgm id="{4EA5F8ED-C4BD-4EC7-A5E0-E6EA0C545D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2227C43-6BA6-4AD5-9E52-0101BD5FA7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E2227C43-6BA6-4AD5-9E52-0101BD5FA7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21B3D7-EBCB-4346-8A94-B67E24C46B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graphicEl>
                                              <a:dgm id="{8721B3D7-EBCB-4346-8A94-B67E24C46B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2CEC505-93DD-4F36-A1B7-E7D38AE3D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E2CEC505-93DD-4F36-A1B7-E7D38AE3D1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26419A-8E33-452A-9FAD-9CC7A3E63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>
                                            <p:graphicEl>
                                              <a:dgm id="{8B26419A-8E33-452A-9FAD-9CC7A3E639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lnSpcReduction="10000"/>
          </a:bodyPr>
          <a:lstStyle/>
          <a:p>
            <a:r>
              <a:rPr lang="fa-IR" dirty="0" err="1" smtClean="0"/>
              <a:t>ارگونومی</a:t>
            </a:r>
            <a:r>
              <a:rPr lang="fa-IR" dirty="0" smtClean="0"/>
              <a:t> : آمیزه ای از دو واژه ی یونانی </a:t>
            </a:r>
            <a:r>
              <a:rPr lang="fa-IR" dirty="0" err="1" smtClean="0"/>
              <a:t>ارگو</a:t>
            </a:r>
            <a:r>
              <a:rPr lang="fa-IR" dirty="0" smtClean="0"/>
              <a:t> ( به معنای کار) و </a:t>
            </a:r>
            <a:r>
              <a:rPr lang="fa-IR" dirty="0" err="1" smtClean="0"/>
              <a:t>نوموس</a:t>
            </a:r>
            <a:r>
              <a:rPr lang="fa-IR" dirty="0" smtClean="0"/>
              <a:t> ( به معنای قانون) است </a:t>
            </a:r>
          </a:p>
          <a:p>
            <a:endParaRPr lang="fa-IR" dirty="0" smtClean="0"/>
          </a:p>
          <a:p>
            <a:endParaRPr lang="fa-IR" dirty="0" smtClean="0"/>
          </a:p>
          <a:p>
            <a:r>
              <a:rPr lang="fa-IR" dirty="0" smtClean="0"/>
              <a:t>این واژه نخستین بار در سال 1857 از سوی فردی به نام </a:t>
            </a:r>
            <a:r>
              <a:rPr lang="fa-IR" dirty="0" err="1" smtClean="0"/>
              <a:t>وجسیچ</a:t>
            </a:r>
            <a:r>
              <a:rPr lang="fa-IR" dirty="0" smtClean="0"/>
              <a:t> </a:t>
            </a:r>
            <a:r>
              <a:rPr lang="fa-IR" dirty="0" err="1" smtClean="0"/>
              <a:t>جاسترزبوسکی</a:t>
            </a:r>
            <a:r>
              <a:rPr lang="fa-IR" dirty="0" smtClean="0"/>
              <a:t> در یک روزنامه ی لهستانی به کار برده شد </a:t>
            </a:r>
          </a:p>
          <a:p>
            <a:endParaRPr lang="fa-IR" dirty="0" smtClean="0"/>
          </a:p>
          <a:p>
            <a:endParaRPr lang="fa-IR" dirty="0" smtClean="0"/>
          </a:p>
          <a:p>
            <a:r>
              <a:rPr lang="fa-IR" dirty="0" smtClean="0"/>
              <a:t>در آمریکا مهندسی عوامل انسانی یا عوامل انسانی مترادف این واژه است</a:t>
            </a:r>
          </a:p>
          <a:p>
            <a:r>
              <a:rPr lang="fa-IR" dirty="0" err="1" smtClean="0"/>
              <a:t>ارگونومی</a:t>
            </a:r>
            <a:r>
              <a:rPr lang="fa-IR" dirty="0" smtClean="0"/>
              <a:t> در اروپا ریشه در فیزیولوژی کار . </a:t>
            </a:r>
            <a:r>
              <a:rPr lang="fa-IR" dirty="0" err="1" smtClean="0"/>
              <a:t>بیومکانیک</a:t>
            </a:r>
            <a:r>
              <a:rPr lang="fa-IR" dirty="0" smtClean="0"/>
              <a:t> و طراحی ایستگاه کار دارد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58229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89120"/>
          </a:xfrm>
        </p:spPr>
        <p:txBody>
          <a:bodyPr/>
          <a:lstStyle/>
          <a:p>
            <a:endParaRPr lang="fa-IR" dirty="0"/>
          </a:p>
          <a:p>
            <a:r>
              <a:rPr lang="fa-IR" dirty="0"/>
              <a:t>1-بهبود بخشی </a:t>
            </a:r>
            <a:r>
              <a:rPr lang="fa-IR" dirty="0" err="1"/>
              <a:t>ارگونومی</a:t>
            </a:r>
            <a:r>
              <a:rPr lang="fa-IR" dirty="0"/>
              <a:t> در مونتاژ صفحه مدار</a:t>
            </a:r>
          </a:p>
          <a:p>
            <a:endParaRPr lang="fa-IR" dirty="0" smtClean="0"/>
          </a:p>
          <a:p>
            <a:endParaRPr lang="fa-IR" dirty="0"/>
          </a:p>
          <a:p>
            <a:pPr marL="0" indent="0">
              <a:buNone/>
            </a:pPr>
            <a:r>
              <a:rPr lang="fa-IR" dirty="0" smtClean="0"/>
              <a:t>2-بهبود بخشی </a:t>
            </a:r>
            <a:r>
              <a:rPr lang="fa-IR" dirty="0" err="1" smtClean="0"/>
              <a:t>ارگونومی</a:t>
            </a:r>
            <a:r>
              <a:rPr lang="fa-IR" dirty="0" smtClean="0"/>
              <a:t> در واحد مونتاژ چاپگر</a:t>
            </a:r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endParaRPr lang="fa-IR" dirty="0" smtClean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dirty="0" smtClean="0"/>
              <a:t>در این فصل دو مطالعه در مورد پیشرفت های </a:t>
            </a:r>
            <a:r>
              <a:rPr lang="fa-IR" sz="3200" dirty="0" err="1" smtClean="0"/>
              <a:t>ارگونومی</a:t>
            </a:r>
            <a:r>
              <a:rPr lang="fa-IR" sz="3200" dirty="0" smtClean="0"/>
              <a:t> داریم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3579776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نگهدارنده مکان محتوا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000" dirty="0" smtClean="0"/>
              <a:t>در شرکت آی بی ام واقع در </a:t>
            </a:r>
            <a:r>
              <a:rPr lang="fa-IR" sz="2000" dirty="0" err="1" smtClean="0"/>
              <a:t>اُستین</a:t>
            </a:r>
            <a:r>
              <a:rPr lang="fa-IR" sz="2000" dirty="0" smtClean="0"/>
              <a:t> تگزاس صفحه های چاپ شده ی رایانه ای تولید میشود</a:t>
            </a:r>
          </a:p>
          <a:p>
            <a:endParaRPr lang="fa-IR" sz="2000" dirty="0" smtClean="0"/>
          </a:p>
          <a:p>
            <a:r>
              <a:rPr lang="fa-IR" sz="2000" dirty="0" smtClean="0"/>
              <a:t>یکی از </a:t>
            </a:r>
            <a:r>
              <a:rPr lang="fa-IR" sz="2000" dirty="0" err="1" smtClean="0"/>
              <a:t>سنجه</a:t>
            </a:r>
            <a:r>
              <a:rPr lang="fa-IR" sz="2000" dirty="0" smtClean="0"/>
              <a:t> های  مهم کیفیت در فراهم آوری و تولید صفحه های الکترونیکی درصد بازدهی تولید می باشد که بازدهی تولید همواره 5 تا 10 درصد کمتر از بازدهی از پیش تعیین شده بود</a:t>
            </a:r>
          </a:p>
          <a:p>
            <a:endParaRPr lang="fa-IR" sz="2000" dirty="0" smtClean="0"/>
          </a:p>
          <a:p>
            <a:r>
              <a:rPr lang="fa-IR" sz="2000" dirty="0" smtClean="0"/>
              <a:t>در این شرکت برای ارزیابی روند تولید اطلاعات مورد نیاز به شیوه زیر گرد آوری شده </a:t>
            </a:r>
            <a:r>
              <a:rPr lang="fa-IR" sz="2000" dirty="0" err="1" smtClean="0"/>
              <a:t>اند</a:t>
            </a:r>
            <a:r>
              <a:rPr lang="fa-IR" sz="2000" dirty="0" smtClean="0"/>
              <a:t> </a:t>
            </a:r>
          </a:p>
          <a:p>
            <a:r>
              <a:rPr lang="fa-IR" sz="2000" dirty="0" smtClean="0"/>
              <a:t>1-گفتگو با مدیریت</a:t>
            </a:r>
          </a:p>
          <a:p>
            <a:r>
              <a:rPr lang="fa-IR" sz="2000" dirty="0" smtClean="0"/>
              <a:t>2-گفتگو با </a:t>
            </a:r>
            <a:r>
              <a:rPr lang="fa-IR" sz="2000" dirty="0" err="1" smtClean="0"/>
              <a:t>کاروران</a:t>
            </a:r>
            <a:r>
              <a:rPr lang="fa-IR" sz="2000" dirty="0" smtClean="0"/>
              <a:t> </a:t>
            </a:r>
          </a:p>
          <a:p>
            <a:r>
              <a:rPr lang="fa-IR" sz="2000" dirty="0" smtClean="0"/>
              <a:t>3-گفتگو با سرپرستان</a:t>
            </a:r>
          </a:p>
          <a:p>
            <a:r>
              <a:rPr lang="fa-IR" sz="2000" dirty="0" smtClean="0"/>
              <a:t>4-بازنگری فنی .بازرسی و یادداشت برداری</a:t>
            </a:r>
          </a:p>
          <a:p>
            <a:r>
              <a:rPr lang="fa-IR" sz="2000" dirty="0" smtClean="0"/>
              <a:t>5-اندازه گیری روشنایی. صدا و ارزیابی طراحی ایستگاه کار در محیط کار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dirty="0" smtClean="0"/>
              <a:t>بهبود بخشی </a:t>
            </a:r>
            <a:r>
              <a:rPr lang="fa-IR" sz="3200" dirty="0" err="1" smtClean="0"/>
              <a:t>ارگونومی</a:t>
            </a:r>
            <a:r>
              <a:rPr lang="fa-IR" sz="3200" dirty="0" smtClean="0"/>
              <a:t> در مونتاژ صفحه ی مدار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3925650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1 – توزیع یکنواخت روشنایی با شدت 1000 لوکس</a:t>
            </a:r>
          </a:p>
          <a:p>
            <a:r>
              <a:rPr lang="fa-IR" dirty="0" smtClean="0"/>
              <a:t>2-نصب منابع روشنایی ویژه برای انجام عملیات بازرسی </a:t>
            </a:r>
          </a:p>
          <a:p>
            <a:r>
              <a:rPr lang="fa-IR" dirty="0" smtClean="0"/>
              <a:t>3-گردش شغلی برای جلوگیری از یکنواختی</a:t>
            </a:r>
          </a:p>
          <a:p>
            <a:r>
              <a:rPr lang="fa-IR" dirty="0" smtClean="0"/>
              <a:t>4-موسیقی : پخش موسیقی در محیط کار عامل مخدوش کننده در تولید تشخیص داده و پخش آن باید قطع شود</a:t>
            </a:r>
          </a:p>
          <a:p>
            <a:r>
              <a:rPr lang="fa-IR" dirty="0" smtClean="0"/>
              <a:t>5-صندلی </a:t>
            </a:r>
            <a:r>
              <a:rPr lang="fa-IR" dirty="0" err="1" smtClean="0"/>
              <a:t>ارگونومیک</a:t>
            </a:r>
            <a:r>
              <a:rPr lang="fa-IR" dirty="0" smtClean="0"/>
              <a:t> : باعث بهره </a:t>
            </a:r>
            <a:r>
              <a:rPr lang="fa-IR" dirty="0" err="1" smtClean="0"/>
              <a:t>وری</a:t>
            </a:r>
            <a:r>
              <a:rPr lang="fa-IR" dirty="0" smtClean="0"/>
              <a:t> میشود</a:t>
            </a:r>
          </a:p>
          <a:p>
            <a:r>
              <a:rPr lang="fa-IR" dirty="0" smtClean="0"/>
              <a:t>6-ارتباطات کاربر و پس خورد : برای بهبود ارتباطات گفتاری و پس خورد در میان </a:t>
            </a:r>
            <a:r>
              <a:rPr lang="fa-IR" dirty="0" err="1" smtClean="0"/>
              <a:t>کاروران</a:t>
            </a:r>
            <a:r>
              <a:rPr lang="fa-IR" dirty="0" smtClean="0"/>
              <a:t>. روزنه های در برخی ایستگاه ها تعبیه شده </a:t>
            </a:r>
          </a:p>
          <a:p>
            <a:endParaRPr lang="fa-IR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اقدام های </a:t>
            </a:r>
            <a:r>
              <a:rPr lang="fa-IR" dirty="0" err="1" smtClean="0"/>
              <a:t>ارگونومیک</a:t>
            </a:r>
            <a:r>
              <a:rPr lang="fa-IR" dirty="0" smtClean="0"/>
              <a:t> در شرکت آی بی ام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765132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385192" y="1268760"/>
            <a:ext cx="8219256" cy="5361459"/>
          </a:xfrm>
        </p:spPr>
        <p:txBody>
          <a:bodyPr>
            <a:normAutofit/>
          </a:bodyPr>
          <a:lstStyle/>
          <a:p>
            <a:r>
              <a:rPr lang="fa-IR" sz="3200" dirty="0" smtClean="0">
                <a:cs typeface="B Nazanin" pitchFamily="2" charset="-78"/>
              </a:rPr>
              <a:t>7-حمل و نقل مواد </a:t>
            </a:r>
          </a:p>
          <a:p>
            <a:r>
              <a:rPr lang="fa-IR" sz="3200" dirty="0" smtClean="0">
                <a:cs typeface="B Nazanin" pitchFamily="2" charset="-78"/>
              </a:rPr>
              <a:t>8-خودکار سازی کارهای یکنواخت</a:t>
            </a:r>
          </a:p>
          <a:p>
            <a:r>
              <a:rPr lang="fa-IR" sz="3200" dirty="0" smtClean="0">
                <a:cs typeface="B Nazanin" pitchFamily="2" charset="-78"/>
              </a:rPr>
              <a:t>9-جدول های تبدیل اعداد متریک به اعشار</a:t>
            </a:r>
          </a:p>
          <a:p>
            <a:r>
              <a:rPr lang="fa-IR" sz="3200" dirty="0" smtClean="0">
                <a:cs typeface="B Nazanin" pitchFamily="2" charset="-78"/>
              </a:rPr>
              <a:t>10-نظم و نظافت کارگاهی </a:t>
            </a:r>
          </a:p>
          <a:p>
            <a:r>
              <a:rPr lang="fa-IR" sz="3200" dirty="0" smtClean="0">
                <a:cs typeface="B Nazanin" pitchFamily="2" charset="-78"/>
              </a:rPr>
              <a:t>11-کاهش صدا در محیط کار </a:t>
            </a:r>
          </a:p>
          <a:p>
            <a:r>
              <a:rPr lang="fa-IR" sz="3200" dirty="0" smtClean="0">
                <a:cs typeface="B Nazanin" pitchFamily="2" charset="-78"/>
              </a:rPr>
              <a:t>12-آموزش  ارگونومیک</a:t>
            </a:r>
          </a:p>
          <a:p>
            <a:r>
              <a:rPr lang="fa-IR" sz="3200" dirty="0" smtClean="0">
                <a:cs typeface="B Nazanin" pitchFamily="2" charset="-78"/>
              </a:rPr>
              <a:t>13-جریان پیوسته تولید</a:t>
            </a:r>
          </a:p>
          <a:p>
            <a:r>
              <a:rPr lang="fa-IR" sz="3200" dirty="0" smtClean="0">
                <a:cs typeface="B Nazanin" pitchFamily="2" charset="-78"/>
              </a:rPr>
              <a:t>14-ارزیابی دستکش های حفاظتی </a:t>
            </a:r>
            <a:endParaRPr lang="fa-IR" sz="32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028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نگهدارنده مکان محتوا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119302"/>
              </p:ext>
            </p:extLst>
          </p:nvPr>
        </p:nvGraphicFramePr>
        <p:xfrm>
          <a:off x="457190" y="1481138"/>
          <a:ext cx="8229610" cy="4663440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1645922"/>
                <a:gridCol w="1645922"/>
                <a:gridCol w="1645922"/>
                <a:gridCol w="1645922"/>
                <a:gridCol w="1645922"/>
              </a:tblGrid>
              <a:tr h="794657"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4000" dirty="0" smtClean="0">
                          <a:cs typeface="B Titr" pitchFamily="2" charset="-78"/>
                        </a:rPr>
                        <a:t>شرح</a:t>
                      </a:r>
                      <a:endParaRPr lang="fa-IR" sz="4000" dirty="0">
                        <a:cs typeface="B Titr" pitchFamily="2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Titr" pitchFamily="2" charset="-78"/>
                        </a:rPr>
                        <a:t>بهبود ایجاد شده(درصد)</a:t>
                      </a:r>
                      <a:endParaRPr lang="fa-IR" dirty="0">
                        <a:cs typeface="B Titr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Titr" pitchFamily="2" charset="-78"/>
                        </a:rPr>
                        <a:t>کاهش هزینه ها(دلار)</a:t>
                      </a:r>
                      <a:endParaRPr lang="fa-IR" dirty="0">
                        <a:cs typeface="B Titr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1034143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cs typeface="B Nazanin" pitchFamily="2" charset="-78"/>
                        </a:rPr>
                        <a:t>پیش بینی شده </a:t>
                      </a:r>
                      <a:endParaRPr lang="fa-IR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cs typeface="B Nazanin" pitchFamily="2" charset="-78"/>
                        </a:rPr>
                        <a:t>نتیجه بدست آمده</a:t>
                      </a:r>
                      <a:endParaRPr lang="fa-IR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b="1" dirty="0" smtClean="0">
                          <a:cs typeface="B Nazanin" pitchFamily="2" charset="-78"/>
                        </a:rPr>
                        <a:t>پیش بینی شده </a:t>
                      </a:r>
                    </a:p>
                    <a:p>
                      <a:pPr algn="ctr"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b="1" dirty="0" smtClean="0">
                          <a:cs typeface="B Nazanin" pitchFamily="2" charset="-78"/>
                        </a:rPr>
                        <a:t>نتیجه بدست آمده</a:t>
                      </a:r>
                    </a:p>
                    <a:p>
                      <a:pPr algn="ctr"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2808312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Nazanin" pitchFamily="2" charset="-78"/>
                        </a:rPr>
                        <a:t>افزایش بازدهی</a:t>
                      </a:r>
                    </a:p>
                    <a:p>
                      <a:pPr algn="r" rtl="1"/>
                      <a:endParaRPr lang="fa-IR" dirty="0" smtClean="0">
                        <a:cs typeface="B Nazanin" pitchFamily="2" charset="-78"/>
                      </a:endParaRPr>
                    </a:p>
                    <a:p>
                      <a:pPr algn="r" rtl="1"/>
                      <a:endParaRPr lang="fa-IR" dirty="0" smtClean="0">
                        <a:cs typeface="B Nazanin" pitchFamily="2" charset="-78"/>
                      </a:endParaRPr>
                    </a:p>
                    <a:p>
                      <a:pPr algn="r" rtl="1"/>
                      <a:r>
                        <a:rPr lang="fa-IR" dirty="0" smtClean="0">
                          <a:cs typeface="B Nazanin" pitchFamily="2" charset="-78"/>
                        </a:rPr>
                        <a:t>بهره وری کارور</a:t>
                      </a:r>
                    </a:p>
                    <a:p>
                      <a:pPr algn="r" rtl="1"/>
                      <a:endParaRPr lang="fa-IR" dirty="0" smtClean="0">
                        <a:cs typeface="B Nazanin" pitchFamily="2" charset="-78"/>
                      </a:endParaRPr>
                    </a:p>
                    <a:p>
                      <a:pPr algn="r" rtl="1"/>
                      <a:endParaRPr lang="fa-IR" dirty="0" smtClean="0">
                        <a:cs typeface="B Nazanin" pitchFamily="2" charset="-78"/>
                      </a:endParaRPr>
                    </a:p>
                    <a:p>
                      <a:pPr algn="r" rtl="1"/>
                      <a:r>
                        <a:rPr lang="fa-IR" dirty="0" smtClean="0">
                          <a:cs typeface="B Nazanin" pitchFamily="2" charset="-78"/>
                        </a:rPr>
                        <a:t>کاهش آسیب شغلی</a:t>
                      </a:r>
                    </a:p>
                    <a:p>
                      <a:pPr algn="r" rtl="1"/>
                      <a:endParaRPr lang="fa-IR" dirty="0" smtClean="0">
                        <a:cs typeface="B Nazanin" pitchFamily="2" charset="-78"/>
                      </a:endParaRPr>
                    </a:p>
                    <a:p>
                      <a:pPr algn="r" rtl="1"/>
                      <a:r>
                        <a:rPr lang="fa-IR" b="1" dirty="0" smtClean="0">
                          <a:cs typeface="B Nazanin" pitchFamily="2" charset="-78"/>
                        </a:rPr>
                        <a:t>جمع</a:t>
                      </a:r>
                    </a:p>
                    <a:p>
                      <a:pPr algn="r" rtl="1"/>
                      <a:endParaRPr lang="fa-IR" dirty="0" smtClean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>
                          <a:cs typeface="B Nazanin" pitchFamily="2" charset="-78"/>
                        </a:rPr>
                        <a:t>20</a:t>
                      </a:r>
                    </a:p>
                    <a:p>
                      <a:pPr algn="ctr" rtl="1"/>
                      <a:endParaRPr lang="fa-IR" sz="2800" dirty="0" smtClean="0">
                        <a:cs typeface="B Nazanin" pitchFamily="2" charset="-78"/>
                      </a:endParaRPr>
                    </a:p>
                    <a:p>
                      <a:pPr algn="ctr" rtl="1"/>
                      <a:r>
                        <a:rPr lang="fa-IR" sz="3200" dirty="0" smtClean="0">
                          <a:cs typeface="B Nazanin" pitchFamily="2" charset="-78"/>
                        </a:rPr>
                        <a:t>25</a:t>
                      </a:r>
                    </a:p>
                    <a:p>
                      <a:pPr algn="ctr" rtl="1"/>
                      <a:endParaRPr lang="fa-IR" sz="3200" dirty="0" smtClean="0">
                        <a:cs typeface="B Nazanin" pitchFamily="2" charset="-78"/>
                      </a:endParaRPr>
                    </a:p>
                    <a:p>
                      <a:pPr algn="ctr" rtl="1"/>
                      <a:r>
                        <a:rPr lang="fa-IR" sz="3200" dirty="0" smtClean="0">
                          <a:cs typeface="B Nazanin" pitchFamily="2" charset="-78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>
                          <a:cs typeface="B Nazanin" pitchFamily="2" charset="-78"/>
                        </a:rPr>
                        <a:t>18</a:t>
                      </a:r>
                    </a:p>
                    <a:p>
                      <a:pPr algn="ctr" rtl="1"/>
                      <a:endParaRPr lang="fa-IR" sz="2800" dirty="0" smtClean="0">
                        <a:cs typeface="B Nazanin" pitchFamily="2" charset="-78"/>
                      </a:endParaRPr>
                    </a:p>
                    <a:p>
                      <a:pPr algn="ctr" rtl="1"/>
                      <a:r>
                        <a:rPr lang="fa-IR" sz="2800" dirty="0" smtClean="0">
                          <a:cs typeface="B Nazanin" pitchFamily="2" charset="-78"/>
                        </a:rPr>
                        <a:t>23</a:t>
                      </a:r>
                    </a:p>
                    <a:p>
                      <a:pPr algn="ctr" rtl="1"/>
                      <a:endParaRPr lang="fa-IR" sz="2800" dirty="0" smtClean="0">
                        <a:cs typeface="B Nazanin" pitchFamily="2" charset="-78"/>
                      </a:endParaRPr>
                    </a:p>
                    <a:p>
                      <a:pPr algn="ctr" rtl="1"/>
                      <a:r>
                        <a:rPr lang="fa-IR" sz="2800" dirty="0" smtClean="0">
                          <a:cs typeface="B Nazanin" pitchFamily="2" charset="-78"/>
                        </a:rPr>
                        <a:t>19</a:t>
                      </a:r>
                      <a:endParaRPr lang="fa-IR" sz="280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itchFamily="2" charset="-78"/>
                        </a:rPr>
                        <a:t>2268800</a:t>
                      </a:r>
                    </a:p>
                    <a:p>
                      <a:pPr algn="ctr" rtl="1"/>
                      <a:endParaRPr lang="fa-IR" dirty="0" smtClean="0">
                        <a:cs typeface="B Nazanin" pitchFamily="2" charset="-78"/>
                      </a:endParaRPr>
                    </a:p>
                    <a:p>
                      <a:pPr algn="ctr" rtl="1"/>
                      <a:endParaRPr lang="fa-IR" dirty="0" smtClean="0">
                        <a:cs typeface="B Nazanin" pitchFamily="2" charset="-78"/>
                      </a:endParaRPr>
                    </a:p>
                    <a:p>
                      <a:pPr algn="ctr" rtl="1"/>
                      <a:r>
                        <a:rPr lang="fa-IR" dirty="0" smtClean="0">
                          <a:cs typeface="B Nazanin" pitchFamily="2" charset="-78"/>
                        </a:rPr>
                        <a:t>5647500</a:t>
                      </a:r>
                    </a:p>
                    <a:p>
                      <a:pPr algn="ctr" rtl="1"/>
                      <a:endParaRPr lang="fa-IR" dirty="0" smtClean="0">
                        <a:cs typeface="B Nazanin" pitchFamily="2" charset="-78"/>
                      </a:endParaRPr>
                    </a:p>
                    <a:p>
                      <a:pPr algn="ctr" rtl="1"/>
                      <a:endParaRPr lang="fa-IR" dirty="0" smtClean="0">
                        <a:cs typeface="B Nazanin" pitchFamily="2" charset="-78"/>
                      </a:endParaRPr>
                    </a:p>
                    <a:p>
                      <a:pPr algn="ctr" rtl="1"/>
                      <a:r>
                        <a:rPr lang="fa-IR" dirty="0" smtClean="0">
                          <a:cs typeface="B Nazanin" pitchFamily="2" charset="-78"/>
                        </a:rPr>
                        <a:t>73400</a:t>
                      </a:r>
                    </a:p>
                    <a:p>
                      <a:pPr algn="ctr" rtl="1"/>
                      <a:endParaRPr lang="fa-IR" dirty="0" smtClean="0">
                        <a:cs typeface="B Nazanin" pitchFamily="2" charset="-78"/>
                      </a:endParaRPr>
                    </a:p>
                    <a:p>
                      <a:pPr algn="ctr" rtl="1"/>
                      <a:r>
                        <a:rPr lang="fa-IR" b="1" dirty="0" smtClean="0">
                          <a:cs typeface="B Nazanin" pitchFamily="2" charset="-78"/>
                        </a:rPr>
                        <a:t>7987700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itchFamily="2" charset="-78"/>
                        </a:rPr>
                        <a:t>2094000</a:t>
                      </a:r>
                    </a:p>
                    <a:p>
                      <a:pPr algn="ctr" rtl="1"/>
                      <a:endParaRPr lang="fa-IR" dirty="0" smtClean="0">
                        <a:cs typeface="B Nazanin" pitchFamily="2" charset="-78"/>
                      </a:endParaRPr>
                    </a:p>
                    <a:p>
                      <a:pPr algn="ctr" rtl="1"/>
                      <a:endParaRPr lang="fa-IR" dirty="0" smtClean="0">
                        <a:cs typeface="B Nazanin" pitchFamily="2" charset="-78"/>
                      </a:endParaRPr>
                    </a:p>
                    <a:p>
                      <a:pPr algn="ctr" rtl="1"/>
                      <a:r>
                        <a:rPr lang="fa-IR" dirty="0" smtClean="0">
                          <a:cs typeface="B Nazanin" pitchFamily="2" charset="-78"/>
                        </a:rPr>
                        <a:t>5213000</a:t>
                      </a:r>
                    </a:p>
                    <a:p>
                      <a:pPr algn="ctr" rtl="1"/>
                      <a:endParaRPr lang="fa-IR" dirty="0" smtClean="0">
                        <a:cs typeface="B Nazanin" pitchFamily="2" charset="-78"/>
                      </a:endParaRPr>
                    </a:p>
                    <a:p>
                      <a:pPr algn="ctr" rtl="1"/>
                      <a:endParaRPr lang="fa-IR" dirty="0" smtClean="0">
                        <a:cs typeface="B Nazanin" pitchFamily="2" charset="-78"/>
                      </a:endParaRPr>
                    </a:p>
                    <a:p>
                      <a:pPr algn="ctr" rtl="1"/>
                      <a:r>
                        <a:rPr lang="fa-IR" dirty="0" smtClean="0">
                          <a:cs typeface="B Nazanin" pitchFamily="2" charset="-78"/>
                        </a:rPr>
                        <a:t>68000</a:t>
                      </a:r>
                    </a:p>
                    <a:p>
                      <a:pPr algn="ctr" rtl="1"/>
                      <a:endParaRPr lang="fa-IR" dirty="0" smtClean="0">
                        <a:cs typeface="B Nazanin" pitchFamily="2" charset="-78"/>
                      </a:endParaRPr>
                    </a:p>
                    <a:p>
                      <a:pPr algn="ctr" rtl="1"/>
                      <a:r>
                        <a:rPr lang="fa-IR" b="1" dirty="0" smtClean="0">
                          <a:cs typeface="B Nazanin" pitchFamily="2" charset="-78"/>
                        </a:rPr>
                        <a:t>7375000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/>
          </a:bodyPr>
          <a:lstStyle/>
          <a:p>
            <a:r>
              <a:rPr lang="fa-IR" dirty="0" smtClean="0">
                <a:cs typeface="B Titr" pitchFamily="2" charset="-78"/>
              </a:rPr>
              <a:t>سود اقتصادی ناشی از بهبود شرایط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7319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200" dirty="0" smtClean="0">
                <a:cs typeface="B Nazanin" pitchFamily="2" charset="-78"/>
              </a:rPr>
              <a:t>اولین خط تولید چاپگر در شرکت آی بی ام </a:t>
            </a:r>
            <a:r>
              <a:rPr lang="fa-IR" sz="3200" dirty="0" err="1" smtClean="0">
                <a:cs typeface="B Nazanin" pitchFamily="2" charset="-78"/>
              </a:rPr>
              <a:t>شارلوت</a:t>
            </a:r>
            <a:endParaRPr lang="fa-IR" sz="3200" dirty="0" smtClean="0">
              <a:cs typeface="B Nazanin" pitchFamily="2" charset="-78"/>
            </a:endParaRPr>
          </a:p>
          <a:p>
            <a:r>
              <a:rPr lang="fa-IR" sz="3200" dirty="0" smtClean="0">
                <a:cs typeface="B Nazanin" pitchFamily="2" charset="-78"/>
              </a:rPr>
              <a:t>در این شرکت مشخص شد که خودکار سازی همه جانبه امکان پذیر نیست</a:t>
            </a:r>
          </a:p>
          <a:p>
            <a:r>
              <a:rPr lang="fa-IR" sz="3200" dirty="0" smtClean="0">
                <a:cs typeface="B Nazanin" pitchFamily="2" charset="-78"/>
              </a:rPr>
              <a:t>از دیدگاه ارگونومی. چالش موجود آن بود که سامانه ای طراحی شود که با نیازمندی ها و قابلیت ها نیروی کارساز و کار و هماهنگ باشد</a:t>
            </a:r>
          </a:p>
          <a:p>
            <a:endParaRPr lang="fa-IR" sz="3200" dirty="0">
              <a:cs typeface="B Nazanin" pitchFamily="2" charset="-78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بهبود بخشی  ارگونومی در واحد مونتاژ چاپگر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12222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طرح زمینه Office">
  <a:themeElements>
    <a:clrScheme name="دفتر کار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دفتر کار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فتر کا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674</TotalTime>
  <Words>1252</Words>
  <Application>Microsoft Office PowerPoint</Application>
  <PresentationFormat>On-screen Show (4:3)</PresentationFormat>
  <Paragraphs>191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PowerPoint Presentation</vt:lpstr>
      <vt:lpstr>فصل دوم</vt:lpstr>
      <vt:lpstr>PowerPoint Presentation</vt:lpstr>
      <vt:lpstr>در این فصل دو مطالعه در مورد پیشرفت های ارگونومی داریم</vt:lpstr>
      <vt:lpstr>بهبود بخشی ارگونومی در مونتاژ صفحه ی مدار</vt:lpstr>
      <vt:lpstr>اقدام های ارگونومیک در شرکت آی بی ام</vt:lpstr>
      <vt:lpstr>PowerPoint Presentation</vt:lpstr>
      <vt:lpstr>سود اقتصادی ناشی از بهبود شرایط</vt:lpstr>
      <vt:lpstr>بهبود بخشی  ارگونومی در واحد مونتاژ چاپگر</vt:lpstr>
      <vt:lpstr>اقدام های انجام گرفته در زمینه ی طراحی نوع وظیفه برای بهبود وضعیت ارگونومی و رضایت شغلی</vt:lpstr>
      <vt:lpstr>ارگونومی ایستگاه کار</vt:lpstr>
      <vt:lpstr>ارگونومی در طراحی ابزار و کنترل ها ونمایش گرها </vt:lpstr>
      <vt:lpstr>فصل سوم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تعریف ابعاد آنتروپومتریک</vt:lpstr>
      <vt:lpstr>PowerPoint Presentation</vt:lpstr>
      <vt:lpstr>PowerPoint Presentation</vt:lpstr>
      <vt:lpstr>PowerPoint Presentation</vt:lpstr>
      <vt:lpstr>PowerPoint Presentation</vt:lpstr>
      <vt:lpstr>روند طراحی آنتروپومتریک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فصل دوم</dc:title>
  <dc:creator>zare</dc:creator>
  <cp:lastModifiedBy>MOHAMMAD</cp:lastModifiedBy>
  <cp:revision>58</cp:revision>
  <dcterms:created xsi:type="dcterms:W3CDTF">2014-10-18T11:50:07Z</dcterms:created>
  <dcterms:modified xsi:type="dcterms:W3CDTF">2015-01-15T22:57:02Z</dcterms:modified>
</cp:coreProperties>
</file>