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256" r:id="rId2"/>
    <p:sldId id="270" r:id="rId3"/>
    <p:sldId id="271" r:id="rId4"/>
    <p:sldId id="257" r:id="rId5"/>
    <p:sldId id="272" r:id="rId6"/>
    <p:sldId id="273" r:id="rId7"/>
    <p:sldId id="274" r:id="rId8"/>
    <p:sldId id="275" r:id="rId9"/>
    <p:sldId id="276" r:id="rId10"/>
    <p:sldId id="277" r:id="rId11"/>
    <p:sldId id="278" r:id="rId12"/>
    <p:sldId id="279" r:id="rId13"/>
    <p:sldId id="280" r:id="rId1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7" autoAdjust="0"/>
    <p:restoredTop sz="94669" autoAdjust="0"/>
  </p:normalViewPr>
  <p:slideViewPr>
    <p:cSldViewPr>
      <p:cViewPr varScale="1">
        <p:scale>
          <a:sx n="87" d="100"/>
          <a:sy n="87" d="100"/>
        </p:scale>
        <p:origin x="-1434" y="-78"/>
      </p:cViewPr>
      <p:guideLst>
        <p:guide orient="horz" pos="2160"/>
        <p:guide pos="2880"/>
      </p:guideLst>
    </p:cSldViewPr>
  </p:slideViewPr>
  <p:outlineViewPr>
    <p:cViewPr>
      <p:scale>
        <a:sx n="33" d="100"/>
        <a:sy n="33" d="100"/>
      </p:scale>
      <p:origin x="0" y="474"/>
    </p:cViewPr>
  </p:outlineViewPr>
  <p:notesTextViewPr>
    <p:cViewPr>
      <p:scale>
        <a:sx n="1" d="1"/>
        <a:sy n="1" d="1"/>
      </p:scale>
      <p:origin x="0" y="0"/>
    </p:cViewPr>
  </p:notesTextViewPr>
  <p:notesViewPr>
    <p:cSldViewPr>
      <p:cViewPr varScale="1">
        <p:scale>
          <a:sx n="70" d="100"/>
          <a:sy n="70" d="100"/>
        </p:scale>
        <p:origin x="-321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BD2D200-A3CF-467F-85A0-B0CD45D935CA}" type="datetimeFigureOut">
              <a:rPr lang="fa-IR" smtClean="0"/>
              <a:t>08/01/1436</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EE8949D-75EF-44BA-91A7-0FB1D4571F22}" type="slidenum">
              <a:rPr lang="fa-IR" smtClean="0"/>
              <a:t>‹#›</a:t>
            </a:fld>
            <a:endParaRPr lang="fa-IR"/>
          </a:p>
        </p:txBody>
      </p:sp>
    </p:spTree>
    <p:extLst>
      <p:ext uri="{BB962C8B-B14F-4D97-AF65-F5344CB8AC3E}">
        <p14:creationId xmlns:p14="http://schemas.microsoft.com/office/powerpoint/2010/main" val="169632500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F903AD5B-511C-4FF7-97A3-0BD63C2DA5B4}" type="datetimeFigureOut">
              <a:rPr lang="fa-IR" smtClean="0"/>
              <a:t>08/01/1436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58ECBEA-6497-410D-8913-3C51AFD96689}" type="slidenum">
              <a:rPr lang="fa-IR" smtClean="0"/>
              <a:t>‹#›</a:t>
            </a:fld>
            <a:endParaRPr lang="fa-IR"/>
          </a:p>
        </p:txBody>
      </p:sp>
    </p:spTree>
    <p:extLst>
      <p:ext uri="{BB962C8B-B14F-4D97-AF65-F5344CB8AC3E}">
        <p14:creationId xmlns:p14="http://schemas.microsoft.com/office/powerpoint/2010/main" val="1559745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903AD5B-511C-4FF7-97A3-0BD63C2DA5B4}" type="datetimeFigureOut">
              <a:rPr lang="fa-IR" smtClean="0"/>
              <a:t>08/01/1436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58ECBEA-6497-410D-8913-3C51AFD96689}" type="slidenum">
              <a:rPr lang="fa-IR" smtClean="0"/>
              <a:t>‹#›</a:t>
            </a:fld>
            <a:endParaRPr lang="fa-IR"/>
          </a:p>
        </p:txBody>
      </p:sp>
    </p:spTree>
    <p:extLst>
      <p:ext uri="{BB962C8B-B14F-4D97-AF65-F5344CB8AC3E}">
        <p14:creationId xmlns:p14="http://schemas.microsoft.com/office/powerpoint/2010/main" val="2293062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903AD5B-511C-4FF7-97A3-0BD63C2DA5B4}" type="datetimeFigureOut">
              <a:rPr lang="fa-IR" smtClean="0"/>
              <a:t>08/01/1436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58ECBEA-6497-410D-8913-3C51AFD96689}" type="slidenum">
              <a:rPr lang="fa-IR" smtClean="0"/>
              <a:t>‹#›</a:t>
            </a:fld>
            <a:endParaRPr lang="fa-IR"/>
          </a:p>
        </p:txBody>
      </p:sp>
    </p:spTree>
    <p:extLst>
      <p:ext uri="{BB962C8B-B14F-4D97-AF65-F5344CB8AC3E}">
        <p14:creationId xmlns:p14="http://schemas.microsoft.com/office/powerpoint/2010/main" val="4223793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903AD5B-511C-4FF7-97A3-0BD63C2DA5B4}" type="datetimeFigureOut">
              <a:rPr lang="fa-IR" smtClean="0"/>
              <a:t>08/01/1436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58ECBEA-6497-410D-8913-3C51AFD96689}" type="slidenum">
              <a:rPr lang="fa-IR" smtClean="0"/>
              <a:t>‹#›</a:t>
            </a:fld>
            <a:endParaRPr lang="fa-IR"/>
          </a:p>
        </p:txBody>
      </p:sp>
    </p:spTree>
    <p:extLst>
      <p:ext uri="{BB962C8B-B14F-4D97-AF65-F5344CB8AC3E}">
        <p14:creationId xmlns:p14="http://schemas.microsoft.com/office/powerpoint/2010/main" val="4016361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03AD5B-511C-4FF7-97A3-0BD63C2DA5B4}" type="datetimeFigureOut">
              <a:rPr lang="fa-IR" smtClean="0"/>
              <a:t>08/01/1436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58ECBEA-6497-410D-8913-3C51AFD96689}" type="slidenum">
              <a:rPr lang="fa-IR" smtClean="0"/>
              <a:t>‹#›</a:t>
            </a:fld>
            <a:endParaRPr lang="fa-IR"/>
          </a:p>
        </p:txBody>
      </p:sp>
    </p:spTree>
    <p:extLst>
      <p:ext uri="{BB962C8B-B14F-4D97-AF65-F5344CB8AC3E}">
        <p14:creationId xmlns:p14="http://schemas.microsoft.com/office/powerpoint/2010/main" val="2994985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F903AD5B-511C-4FF7-97A3-0BD63C2DA5B4}" type="datetimeFigureOut">
              <a:rPr lang="fa-IR" smtClean="0"/>
              <a:t>08/01/1436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58ECBEA-6497-410D-8913-3C51AFD96689}" type="slidenum">
              <a:rPr lang="fa-IR" smtClean="0"/>
              <a:t>‹#›</a:t>
            </a:fld>
            <a:endParaRPr lang="fa-IR"/>
          </a:p>
        </p:txBody>
      </p:sp>
    </p:spTree>
    <p:extLst>
      <p:ext uri="{BB962C8B-B14F-4D97-AF65-F5344CB8AC3E}">
        <p14:creationId xmlns:p14="http://schemas.microsoft.com/office/powerpoint/2010/main" val="3815923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F903AD5B-511C-4FF7-97A3-0BD63C2DA5B4}" type="datetimeFigureOut">
              <a:rPr lang="fa-IR" smtClean="0"/>
              <a:t>08/01/1436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58ECBEA-6497-410D-8913-3C51AFD96689}" type="slidenum">
              <a:rPr lang="fa-IR" smtClean="0"/>
              <a:t>‹#›</a:t>
            </a:fld>
            <a:endParaRPr lang="fa-IR"/>
          </a:p>
        </p:txBody>
      </p:sp>
    </p:spTree>
    <p:extLst>
      <p:ext uri="{BB962C8B-B14F-4D97-AF65-F5344CB8AC3E}">
        <p14:creationId xmlns:p14="http://schemas.microsoft.com/office/powerpoint/2010/main" val="2118375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F903AD5B-511C-4FF7-97A3-0BD63C2DA5B4}" type="datetimeFigureOut">
              <a:rPr lang="fa-IR" smtClean="0"/>
              <a:t>08/01/1436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658ECBEA-6497-410D-8913-3C51AFD96689}" type="slidenum">
              <a:rPr lang="fa-IR" smtClean="0"/>
              <a:t>‹#›</a:t>
            </a:fld>
            <a:endParaRPr lang="fa-IR"/>
          </a:p>
        </p:txBody>
      </p:sp>
    </p:spTree>
    <p:extLst>
      <p:ext uri="{BB962C8B-B14F-4D97-AF65-F5344CB8AC3E}">
        <p14:creationId xmlns:p14="http://schemas.microsoft.com/office/powerpoint/2010/main" val="1933271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03AD5B-511C-4FF7-97A3-0BD63C2DA5B4}" type="datetimeFigureOut">
              <a:rPr lang="fa-IR" smtClean="0"/>
              <a:t>08/01/1436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58ECBEA-6497-410D-8913-3C51AFD96689}" type="slidenum">
              <a:rPr lang="fa-IR" smtClean="0"/>
              <a:t>‹#›</a:t>
            </a:fld>
            <a:endParaRPr lang="fa-IR"/>
          </a:p>
        </p:txBody>
      </p:sp>
    </p:spTree>
    <p:extLst>
      <p:ext uri="{BB962C8B-B14F-4D97-AF65-F5344CB8AC3E}">
        <p14:creationId xmlns:p14="http://schemas.microsoft.com/office/powerpoint/2010/main" val="2482800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03AD5B-511C-4FF7-97A3-0BD63C2DA5B4}" type="datetimeFigureOut">
              <a:rPr lang="fa-IR" smtClean="0"/>
              <a:t>08/01/1436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58ECBEA-6497-410D-8913-3C51AFD96689}" type="slidenum">
              <a:rPr lang="fa-IR" smtClean="0"/>
              <a:t>‹#›</a:t>
            </a:fld>
            <a:endParaRPr lang="fa-IR"/>
          </a:p>
        </p:txBody>
      </p:sp>
    </p:spTree>
    <p:extLst>
      <p:ext uri="{BB962C8B-B14F-4D97-AF65-F5344CB8AC3E}">
        <p14:creationId xmlns:p14="http://schemas.microsoft.com/office/powerpoint/2010/main" val="2530347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03AD5B-511C-4FF7-97A3-0BD63C2DA5B4}" type="datetimeFigureOut">
              <a:rPr lang="fa-IR" smtClean="0"/>
              <a:t>08/01/1436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58ECBEA-6497-410D-8913-3C51AFD96689}" type="slidenum">
              <a:rPr lang="fa-IR" smtClean="0"/>
              <a:t>‹#›</a:t>
            </a:fld>
            <a:endParaRPr lang="fa-IR"/>
          </a:p>
        </p:txBody>
      </p:sp>
    </p:spTree>
    <p:extLst>
      <p:ext uri="{BB962C8B-B14F-4D97-AF65-F5344CB8AC3E}">
        <p14:creationId xmlns:p14="http://schemas.microsoft.com/office/powerpoint/2010/main" val="3960441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903AD5B-511C-4FF7-97A3-0BD63C2DA5B4}" type="datetimeFigureOut">
              <a:rPr lang="fa-IR" smtClean="0"/>
              <a:t>08/01/1436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58ECBEA-6497-410D-8913-3C51AFD96689}" type="slidenum">
              <a:rPr lang="fa-IR" smtClean="0"/>
              <a:t>‹#›</a:t>
            </a:fld>
            <a:endParaRPr lang="fa-IR"/>
          </a:p>
        </p:txBody>
      </p:sp>
    </p:spTree>
    <p:extLst>
      <p:ext uri="{BB962C8B-B14F-4D97-AF65-F5344CB8AC3E}">
        <p14:creationId xmlns:p14="http://schemas.microsoft.com/office/powerpoint/2010/main" val="3477571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A Afsaneh" pitchFamily="2" charset="-78"/>
              </a:rPr>
              <a:t>بسم الله الرحمن الرحیم</a:t>
            </a:r>
            <a:endParaRPr lang="fa-IR" dirty="0">
              <a:cs typeface="A Afsaneh" pitchFamily="2" charset="-78"/>
            </a:endParaRPr>
          </a:p>
        </p:txBody>
      </p:sp>
      <p:sp>
        <p:nvSpPr>
          <p:cNvPr id="3" name="Subtitle 2"/>
          <p:cNvSpPr>
            <a:spLocks noGrp="1"/>
          </p:cNvSpPr>
          <p:nvPr>
            <p:ph type="subTitle" idx="1"/>
          </p:nvPr>
        </p:nvSpPr>
        <p:spPr>
          <a:xfrm>
            <a:off x="1331640" y="3789040"/>
            <a:ext cx="6440760" cy="3384376"/>
          </a:xfrm>
        </p:spPr>
        <p:txBody>
          <a:bodyPr>
            <a:noAutofit/>
          </a:bodyPr>
          <a:lstStyle/>
          <a:p>
            <a:r>
              <a:rPr lang="fa-IR" sz="2800" dirty="0" smtClean="0">
                <a:solidFill>
                  <a:schemeClr val="tx1"/>
                </a:solidFill>
              </a:rPr>
              <a:t>فصل دوازدهم</a:t>
            </a:r>
          </a:p>
          <a:p>
            <a:r>
              <a:rPr lang="fa-IR" sz="2800" dirty="0" smtClean="0">
                <a:solidFill>
                  <a:schemeClr val="tx1"/>
                </a:solidFill>
              </a:rPr>
              <a:t>طراحی نمادها , برچسبها و نمایشگرهای چشمی . </a:t>
            </a:r>
          </a:p>
          <a:p>
            <a:endParaRPr lang="fa-IR" sz="2800" dirty="0">
              <a:solidFill>
                <a:schemeClr val="tx1"/>
              </a:solidFill>
            </a:endParaRPr>
          </a:p>
          <a:p>
            <a:r>
              <a:rPr lang="fa-IR" sz="2800" dirty="0" smtClean="0">
                <a:solidFill>
                  <a:schemeClr val="tx1"/>
                </a:solidFill>
              </a:rPr>
              <a:t>در این فصل به مشکلات طراحی علایم و دلایل بی توجهی کارگان به علایم ایمنی میپردازیم . </a:t>
            </a:r>
          </a:p>
          <a:p>
            <a:endParaRPr lang="fa-IR" sz="2800" dirty="0"/>
          </a:p>
          <a:p>
            <a:endParaRPr lang="fa-IR" sz="2800" dirty="0" smtClean="0"/>
          </a:p>
          <a:p>
            <a:endParaRPr lang="fa-IR" sz="2800" dirty="0"/>
          </a:p>
          <a:p>
            <a:endParaRPr lang="fa-IR" sz="2800" dirty="0" smtClean="0"/>
          </a:p>
          <a:p>
            <a:endParaRPr lang="fa-IR" sz="2800" dirty="0"/>
          </a:p>
          <a:p>
            <a:endParaRPr lang="fa-IR" sz="2800" dirty="0" smtClean="0"/>
          </a:p>
          <a:p>
            <a:endParaRPr lang="fa-IR" sz="2800" dirty="0"/>
          </a:p>
          <a:p>
            <a:endParaRPr lang="fa-IR" sz="2800" dirty="0" smtClean="0"/>
          </a:p>
          <a:p>
            <a:endParaRPr lang="fa-IR" sz="2800" dirty="0"/>
          </a:p>
          <a:p>
            <a:endParaRPr lang="fa-IR" sz="2800" dirty="0" smtClean="0"/>
          </a:p>
          <a:p>
            <a:endParaRPr lang="fa-IR" sz="4000" dirty="0"/>
          </a:p>
          <a:p>
            <a:endParaRPr lang="fa-IR" sz="4000" dirty="0"/>
          </a:p>
          <a:p>
            <a:endParaRPr lang="fa-IR" sz="4000" dirty="0" smtClean="0"/>
          </a:p>
          <a:p>
            <a:endParaRPr lang="fa-IR" sz="4000" dirty="0"/>
          </a:p>
          <a:p>
            <a:endParaRPr lang="fa-IR" sz="4000" dirty="0" smtClean="0"/>
          </a:p>
          <a:p>
            <a:endParaRPr lang="fa-IR" sz="4000" dirty="0"/>
          </a:p>
          <a:p>
            <a:endParaRPr lang="fa-IR" sz="4000" dirty="0" smtClean="0"/>
          </a:p>
          <a:p>
            <a:endParaRPr lang="fa-IR" sz="4000" dirty="0"/>
          </a:p>
          <a:p>
            <a:endParaRPr lang="fa-IR" sz="4000" dirty="0"/>
          </a:p>
        </p:txBody>
      </p:sp>
    </p:spTree>
    <p:extLst>
      <p:ext uri="{BB962C8B-B14F-4D97-AF65-F5344CB8AC3E}">
        <p14:creationId xmlns:p14="http://schemas.microsoft.com/office/powerpoint/2010/main" val="36157828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476672"/>
            <a:ext cx="7776864" cy="5832648"/>
          </a:xfrm>
        </p:spPr>
        <p:txBody>
          <a:bodyPr>
            <a:normAutofit lnSpcReduction="10000"/>
          </a:bodyPr>
          <a:lstStyle/>
          <a:p>
            <a:r>
              <a:rPr lang="fa-IR" sz="2400" dirty="0" smtClean="0">
                <a:solidFill>
                  <a:schemeClr val="tx1"/>
                </a:solidFill>
              </a:rPr>
              <a:t>بسیاری از رانندگان مرتکب اشتباه میشوند زیرا وقت کافی برای خواندن تمامی مطالب روی علامت را ندارند و میکوشند که بر پایه اطلاعات ناقص واکنش نشان دهند</a:t>
            </a:r>
          </a:p>
          <a:p>
            <a:pPr algn="r"/>
            <a:r>
              <a:rPr lang="fa-IR" dirty="0" smtClean="0">
                <a:solidFill>
                  <a:schemeClr val="tx1"/>
                </a:solidFill>
              </a:rPr>
              <a:t>    </a:t>
            </a:r>
          </a:p>
          <a:p>
            <a:pPr algn="r"/>
            <a:endParaRPr lang="fa-IR" dirty="0">
              <a:solidFill>
                <a:schemeClr val="tx1"/>
              </a:solidFill>
            </a:endParaRPr>
          </a:p>
          <a:p>
            <a:pPr algn="r"/>
            <a:r>
              <a:rPr lang="fa-IR" sz="2400" dirty="0" smtClean="0">
                <a:solidFill>
                  <a:schemeClr val="tx1"/>
                </a:solidFill>
              </a:rPr>
              <a:t>افرادهنگامی به علایم توجه می کنندکه انهارامتناسب باشرایط دریابند .</a:t>
            </a:r>
          </a:p>
          <a:p>
            <a:pPr algn="r"/>
            <a:r>
              <a:rPr lang="fa-IR" sz="2400" dirty="0" smtClean="0">
                <a:solidFill>
                  <a:schemeClr val="tx1"/>
                </a:solidFill>
              </a:rPr>
              <a:t>متاسفانه بسیاری از افراد عیلیم هشدار دهنده را نا متناسب میپندارند.</a:t>
            </a:r>
            <a:r>
              <a:rPr lang="fa-IR" sz="2400" dirty="0">
                <a:solidFill>
                  <a:schemeClr val="tx1"/>
                </a:solidFill>
              </a:rPr>
              <a:t> </a:t>
            </a:r>
            <a:r>
              <a:rPr lang="fa-IR" sz="2400" dirty="0" smtClean="0">
                <a:solidFill>
                  <a:schemeClr val="tx1"/>
                </a:solidFill>
              </a:rPr>
              <a:t>وبه دلیل دیده نشدن خطر به علایم هشدار دهنده توجه نمیکنند این موضوع در بر انگیختن کارگران به ایمن کار کردن نیز یکی از مشکلات اصلی است .</a:t>
            </a:r>
          </a:p>
          <a:p>
            <a:pPr algn="r"/>
            <a:r>
              <a:rPr lang="fa-IR" sz="2400" dirty="0" smtClean="0">
                <a:solidFill>
                  <a:schemeClr val="tx1"/>
                </a:solidFill>
              </a:rPr>
              <a:t>این امکان وجود دارد که کارگران ساز و کار انطباقی نیرومندی را در خود به وجود آورند که موجب میشود خطر ها را دست کم بگیرند به ویژه اگر این خطر ها ذاتی کار باشند . که این مشکل در آموزش ایمنی وجود دارد دیگر مشکل اساسی این است که حوادث پی درپی روی نمیدهند به همین دلیل موارد هشدار دهنده ایمنی وجود ندارد که این مسئله در مورد کارگران جوان وبی تجربه بیشتر است .</a:t>
            </a:r>
            <a:r>
              <a:rPr lang="fa-IR" dirty="0" smtClean="0">
                <a:solidFill>
                  <a:schemeClr val="tx1"/>
                </a:solidFill>
              </a:rPr>
              <a:t>               </a:t>
            </a:r>
            <a:endParaRPr lang="fa-IR" dirty="0">
              <a:solidFill>
                <a:schemeClr val="tx1"/>
              </a:solidFill>
            </a:endParaRPr>
          </a:p>
        </p:txBody>
      </p:sp>
      <p:sp>
        <p:nvSpPr>
          <p:cNvPr id="4" name="Rounded Rectangle 3"/>
          <p:cNvSpPr/>
          <p:nvPr/>
        </p:nvSpPr>
        <p:spPr>
          <a:xfrm>
            <a:off x="6012160" y="1844824"/>
            <a:ext cx="2448272" cy="792088"/>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sz="2800" dirty="0" smtClean="0"/>
              <a:t>2-دقت و پردازش فعال</a:t>
            </a:r>
            <a:endParaRPr lang="fa-IR" sz="2800" dirty="0"/>
          </a:p>
        </p:txBody>
      </p:sp>
    </p:spTree>
    <p:extLst>
      <p:ext uri="{BB962C8B-B14F-4D97-AF65-F5344CB8AC3E}">
        <p14:creationId xmlns:p14="http://schemas.microsoft.com/office/powerpoint/2010/main" val="3004244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548680"/>
            <a:ext cx="7776864" cy="6192688"/>
          </a:xfrm>
        </p:spPr>
        <p:txBody>
          <a:bodyPr>
            <a:normAutofit lnSpcReduction="10000"/>
          </a:bodyPr>
          <a:lstStyle/>
          <a:p>
            <a:pPr algn="r"/>
            <a:endParaRPr lang="fa-IR" dirty="0" smtClean="0"/>
          </a:p>
          <a:p>
            <a:pPr algn="r"/>
            <a:endParaRPr lang="fa-IR" dirty="0">
              <a:solidFill>
                <a:schemeClr val="tx1"/>
              </a:solidFill>
            </a:endParaRPr>
          </a:p>
          <a:p>
            <a:pPr algn="r"/>
            <a:r>
              <a:rPr lang="fa-IR" sz="2400" dirty="0" smtClean="0">
                <a:solidFill>
                  <a:schemeClr val="tx1"/>
                </a:solidFill>
              </a:rPr>
              <a:t>در درک یک متن نقطه موازنه ای به تفصیل بیان کردن مطلب و استفاده از واژه های ساده وجود دارد از سویی ممکن است جمله های ساده رسا نباشند و از سوی دیگر مطالب مفصل اصلا خوانده نشوند بر اساس این نقطه موازنه  وگالتر و همکاران وجود 4 عنصر اصلی را در هر علامت هشدار دهنده ضروری میدانند  : </a:t>
            </a:r>
          </a:p>
          <a:p>
            <a:pPr algn="r"/>
            <a:r>
              <a:rPr lang="fa-IR" sz="2400" dirty="0">
                <a:solidFill>
                  <a:schemeClr val="tx1"/>
                </a:solidFill>
              </a:rPr>
              <a:t>-</a:t>
            </a:r>
            <a:r>
              <a:rPr lang="fa-IR" dirty="0" smtClean="0">
                <a:solidFill>
                  <a:schemeClr val="tx1"/>
                </a:solidFill>
              </a:rPr>
              <a:t>واژه کلیدی : </a:t>
            </a:r>
            <a:r>
              <a:rPr lang="fa-IR" sz="2400" dirty="0" smtClean="0">
                <a:solidFill>
                  <a:schemeClr val="tx1"/>
                </a:solidFill>
              </a:rPr>
              <a:t>برای انتقال میزان خطر کردن مثل هشدار یا احتیاط </a:t>
            </a:r>
          </a:p>
          <a:p>
            <a:pPr algn="r"/>
            <a:r>
              <a:rPr lang="fa-IR" sz="2400" dirty="0" smtClean="0">
                <a:solidFill>
                  <a:schemeClr val="tx1"/>
                </a:solidFill>
              </a:rPr>
              <a:t>-</a:t>
            </a:r>
            <a:r>
              <a:rPr lang="fa-IR" dirty="0" smtClean="0">
                <a:solidFill>
                  <a:schemeClr val="tx1"/>
                </a:solidFill>
              </a:rPr>
              <a:t>نوع خطر : </a:t>
            </a:r>
            <a:r>
              <a:rPr lang="fa-IR" sz="2400" dirty="0" smtClean="0">
                <a:solidFill>
                  <a:schemeClr val="tx1"/>
                </a:solidFill>
              </a:rPr>
              <a:t>بیان ماهیت خطر</a:t>
            </a:r>
          </a:p>
          <a:p>
            <a:pPr algn="r"/>
            <a:r>
              <a:rPr lang="fa-IR" dirty="0" smtClean="0">
                <a:solidFill>
                  <a:schemeClr val="tx1"/>
                </a:solidFill>
              </a:rPr>
              <a:t>-پیامد : </a:t>
            </a:r>
            <a:r>
              <a:rPr lang="fa-IR" sz="2400" dirty="0" smtClean="0">
                <a:solidFill>
                  <a:schemeClr val="tx1"/>
                </a:solidFill>
              </a:rPr>
              <a:t>رخداد احتمالی در صورت بی توجهی به هشدار </a:t>
            </a:r>
          </a:p>
          <a:p>
            <a:pPr algn="r"/>
            <a:r>
              <a:rPr lang="fa-IR" dirty="0" smtClean="0">
                <a:solidFill>
                  <a:schemeClr val="tx1"/>
                </a:solidFill>
              </a:rPr>
              <a:t>-دستور کار : </a:t>
            </a:r>
            <a:r>
              <a:rPr lang="fa-IR" sz="2400" dirty="0" smtClean="0">
                <a:solidFill>
                  <a:schemeClr val="tx1"/>
                </a:solidFill>
              </a:rPr>
              <a:t>واکنش مناسبی که برای کاهش خطر ضروری است </a:t>
            </a:r>
          </a:p>
          <a:p>
            <a:pPr algn="r"/>
            <a:r>
              <a:rPr lang="fa-IR" sz="2000" dirty="0" smtClean="0">
                <a:solidFill>
                  <a:schemeClr val="tx1"/>
                </a:solidFill>
              </a:rPr>
              <a:t>نمونه ای از یک هشدار کوتاه و موثر :   </a:t>
            </a:r>
          </a:p>
          <a:p>
            <a:pPr algn="r"/>
            <a:r>
              <a:rPr lang="fa-IR" sz="3000" dirty="0" smtClean="0">
                <a:solidFill>
                  <a:schemeClr val="tx1"/>
                </a:solidFill>
              </a:rPr>
              <a:t>خطر !  خطوط برق پر فشار میتواند کشنده باشد فاصله بگیرید.</a:t>
            </a:r>
          </a:p>
          <a:p>
            <a:pPr marL="457200" indent="-457200" algn="r">
              <a:buFontTx/>
              <a:buChar char="-"/>
            </a:pPr>
            <a:endParaRPr lang="fa-IR" dirty="0"/>
          </a:p>
        </p:txBody>
      </p:sp>
      <p:sp>
        <p:nvSpPr>
          <p:cNvPr id="4" name="Rounded Rectangle 3"/>
          <p:cNvSpPr/>
          <p:nvPr/>
        </p:nvSpPr>
        <p:spPr>
          <a:xfrm>
            <a:off x="5220072" y="620688"/>
            <a:ext cx="3102024" cy="1008112"/>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sz="3600" dirty="0" smtClean="0"/>
              <a:t>3- درک وتوافق</a:t>
            </a:r>
            <a:endParaRPr lang="fa-IR" sz="3600" dirty="0"/>
          </a:p>
        </p:txBody>
      </p:sp>
    </p:spTree>
    <p:extLst>
      <p:ext uri="{BB962C8B-B14F-4D97-AF65-F5344CB8AC3E}">
        <p14:creationId xmlns:p14="http://schemas.microsoft.com/office/powerpoint/2010/main" val="4081220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476672"/>
            <a:ext cx="7920880" cy="6120680"/>
          </a:xfrm>
        </p:spPr>
        <p:txBody>
          <a:bodyPr>
            <a:normAutofit/>
          </a:bodyPr>
          <a:lstStyle/>
          <a:p>
            <a:r>
              <a:rPr lang="fa-IR" sz="2400" dirty="0" smtClean="0">
                <a:solidFill>
                  <a:schemeClr val="tx1"/>
                </a:solidFill>
              </a:rPr>
              <a:t>دلیل اصلی ضرورت  کوتاه بودن هشدار محدود بودن ظرفیت حافظه کوتاه مدت انسان است که ظرفیت ذخیره بیش از 7 مفهوم را ندارد بنابراین فرد باید برای انجام ندادن یک کار به سرعت تصمیم بگیرد .</a:t>
            </a:r>
          </a:p>
          <a:p>
            <a:endParaRPr lang="fa-IR" sz="2400" dirty="0">
              <a:solidFill>
                <a:schemeClr val="tx1"/>
              </a:solidFill>
            </a:endParaRPr>
          </a:p>
          <a:p>
            <a:endParaRPr lang="fa-IR" sz="2400" dirty="0" smtClean="0">
              <a:solidFill>
                <a:schemeClr val="tx1"/>
              </a:solidFill>
            </a:endParaRPr>
          </a:p>
          <a:p>
            <a:r>
              <a:rPr lang="fa-IR" sz="2400" dirty="0" smtClean="0">
                <a:solidFill>
                  <a:schemeClr val="tx1"/>
                </a:solidFill>
              </a:rPr>
              <a:t>فرد ممکن است پیام علامت هشدار دهنده را درک کرده باشد و با آن موافق باشد اما کاری متفاوت انجام دهد زیرا براوردن پیام ممکن است پر زحمت یا هزینه ساز باشد به طور مثال اقدام به فشار دادن کلید متوقف کننده روبوت  صنعتی مکن است تحت تاثیر این واقعیت قرار گیرد .</a:t>
            </a:r>
          </a:p>
          <a:p>
            <a:r>
              <a:rPr lang="fa-IR" sz="2400" dirty="0" smtClean="0">
                <a:solidFill>
                  <a:schemeClr val="tx1"/>
                </a:solidFill>
              </a:rPr>
              <a:t>کارگران اغلب روشهای نا ایمن را بر میگزینند کارگران عینک های حفاظتی ، کفش های ایمنی پنجه فولادی ، ماسک های تنفسی و دیگر وسایل را مزاحم میدانند .</a:t>
            </a:r>
          </a:p>
          <a:p>
            <a:r>
              <a:rPr lang="fa-IR" sz="2400" dirty="0" smtClean="0">
                <a:solidFill>
                  <a:schemeClr val="tx1"/>
                </a:solidFill>
              </a:rPr>
              <a:t>مسئله دیگر این است که ایا کاری که به وسیله علامت هشدار دهنده مشخص شده میتواند با وظیفه تعیین شده آمیخته شود؟</a:t>
            </a:r>
          </a:p>
          <a:p>
            <a:r>
              <a:rPr lang="fa-IR" sz="2400" dirty="0" smtClean="0"/>
              <a:t> </a:t>
            </a:r>
          </a:p>
          <a:p>
            <a:endParaRPr lang="fa-IR" sz="2400" dirty="0"/>
          </a:p>
          <a:p>
            <a:endParaRPr lang="fa-IR" sz="2400" dirty="0" smtClean="0"/>
          </a:p>
          <a:p>
            <a:endParaRPr lang="fa-IR" sz="2400" dirty="0"/>
          </a:p>
        </p:txBody>
      </p:sp>
      <p:sp>
        <p:nvSpPr>
          <p:cNvPr id="5" name="Rounded Rectangle 4"/>
          <p:cNvSpPr/>
          <p:nvPr/>
        </p:nvSpPr>
        <p:spPr>
          <a:xfrm>
            <a:off x="5724128" y="1772816"/>
            <a:ext cx="2664296" cy="864096"/>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sz="2400" dirty="0" smtClean="0"/>
              <a:t>4- گزینش و عملکرد</a:t>
            </a:r>
            <a:endParaRPr lang="fa-IR" sz="2400" dirty="0"/>
          </a:p>
        </p:txBody>
      </p:sp>
    </p:spTree>
    <p:extLst>
      <p:ext uri="{BB962C8B-B14F-4D97-AF65-F5344CB8AC3E}">
        <p14:creationId xmlns:p14="http://schemas.microsoft.com/office/powerpoint/2010/main" val="1835053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476672"/>
            <a:ext cx="8064896" cy="5976664"/>
          </a:xfrm>
        </p:spPr>
        <p:txBody>
          <a:bodyPr>
            <a:normAutofit/>
          </a:bodyPr>
          <a:lstStyle/>
          <a:p>
            <a:r>
              <a:rPr lang="fa-IR" sz="2400" dirty="0" smtClean="0">
                <a:solidFill>
                  <a:schemeClr val="tx1"/>
                </a:solidFill>
              </a:rPr>
              <a:t>برای بسیاری از رانندگان ، رفتار ایمن جزئی جدایی ناپذیر از رانندگی شده است برای مثال رانندگان بدون این که توجهی به خرج دهند در تقاطع ها با دیدن علامت ایست توقف میکنند این وضعیت هنگامی ایجاد میشود که کارگر تازه کار به وسیله مربی کار آزموده آموزش مناسب ببیند رفتارایمن  را به عنوان جزو جدایی ناپذیر از کار خود بپذیرد .</a:t>
            </a:r>
          </a:p>
          <a:p>
            <a:endParaRPr lang="fa-IR" sz="2400" dirty="0">
              <a:solidFill>
                <a:schemeClr val="tx1"/>
              </a:solidFill>
            </a:endParaRPr>
          </a:p>
          <a:p>
            <a:r>
              <a:rPr lang="fa-IR" sz="4000" dirty="0" smtClean="0">
                <a:solidFill>
                  <a:schemeClr val="tx1"/>
                </a:solidFill>
              </a:rPr>
              <a:t>پایان</a:t>
            </a:r>
            <a:endParaRPr lang="fa-IR" sz="4000" dirty="0">
              <a:solidFill>
                <a:schemeClr val="tx1"/>
              </a:solidFill>
            </a:endParaRPr>
          </a:p>
        </p:txBody>
      </p:sp>
    </p:spTree>
    <p:extLst>
      <p:ext uri="{BB962C8B-B14F-4D97-AF65-F5344CB8AC3E}">
        <p14:creationId xmlns:p14="http://schemas.microsoft.com/office/powerpoint/2010/main" val="1381109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60848"/>
            <a:ext cx="7774632" cy="2448272"/>
          </a:xfrm>
        </p:spPr>
        <p:txBody>
          <a:bodyPr>
            <a:normAutofit fontScale="90000"/>
          </a:bodyPr>
          <a:lstStyle/>
          <a:p>
            <a:pPr algn="r"/>
            <a:r>
              <a:rPr lang="fa-IR" sz="3600" dirty="0" smtClean="0"/>
              <a:t>نمایشگرهای چشمی به انواع گوناگون هستند که از نمایشگرها وپوسترها و علایم تا صفحه نمایش رایانه میباشند.</a:t>
            </a:r>
            <a:br>
              <a:rPr lang="fa-IR" sz="3600" dirty="0" smtClean="0"/>
            </a:br>
            <a:r>
              <a:rPr lang="fa-IR" sz="3600" dirty="0" smtClean="0"/>
              <a:t>که نکته مشترک در این نمایشگرها انتقال اطلاعات چشمی است که باید طوری باشد که خواننده پیام را درک کند و دریابد که باید چه کاری را انجام دهد . </a:t>
            </a:r>
            <a:br>
              <a:rPr lang="fa-IR" sz="3600" dirty="0" smtClean="0"/>
            </a:br>
            <a:r>
              <a:rPr lang="fa-IR" sz="3600" dirty="0" smtClean="0"/>
              <a:t/>
            </a:r>
            <a:br>
              <a:rPr lang="fa-IR" sz="3600" dirty="0" smtClean="0"/>
            </a:br>
            <a:r>
              <a:rPr lang="fa-IR" sz="3600" dirty="0" smtClean="0"/>
              <a:t>1 - نمادها </a:t>
            </a:r>
            <a:br>
              <a:rPr lang="fa-IR" sz="3600" dirty="0" smtClean="0"/>
            </a:br>
            <a:r>
              <a:rPr lang="fa-IR" sz="3600" dirty="0" smtClean="0"/>
              <a:t>اغلب در صنعت برای مشخص کردن کنترل ها , عملکرد ماشینها و وضعیت فرایند از نمادها استفاده میشود. </a:t>
            </a:r>
            <a:br>
              <a:rPr lang="fa-IR" sz="3600" dirty="0" smtClean="0"/>
            </a:br>
            <a:r>
              <a:rPr lang="fa-IR" sz="3600" dirty="0" smtClean="0"/>
              <a:t>وهمچنین ب طور گسترده تر به عنوان علایم راهنمایی و رانندگی و اطلاع رسانی در فرودگاه ها و راه آهن مورد استفاده قرار میگیرد.</a:t>
            </a:r>
            <a:endParaRPr lang="fa-IR" sz="3600" dirty="0"/>
          </a:p>
        </p:txBody>
      </p:sp>
      <p:sp>
        <p:nvSpPr>
          <p:cNvPr id="3" name="Subtitle 2"/>
          <p:cNvSpPr>
            <a:spLocks noGrp="1"/>
          </p:cNvSpPr>
          <p:nvPr>
            <p:ph type="subTitle" idx="1"/>
          </p:nvPr>
        </p:nvSpPr>
        <p:spPr>
          <a:xfrm>
            <a:off x="683568" y="116632"/>
            <a:ext cx="7704856" cy="6552728"/>
          </a:xfrm>
        </p:spPr>
        <p:txBody>
          <a:bodyPr>
            <a:normAutofit/>
          </a:bodyPr>
          <a:lstStyle/>
          <a:p>
            <a:endParaRPr lang="fa-IR" sz="2000" dirty="0" smtClean="0"/>
          </a:p>
        </p:txBody>
      </p:sp>
    </p:spTree>
    <p:extLst>
      <p:ext uri="{BB962C8B-B14F-4D97-AF65-F5344CB8AC3E}">
        <p14:creationId xmlns:p14="http://schemas.microsoft.com/office/powerpoint/2010/main" val="18124839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sz="3600" dirty="0" smtClean="0"/>
              <a:t>برتری های نمادها این است که مفهوم بسیار زیادی از واژه ها را منتقل میکند و نیازی به ترجمه هم نیست . اما از سویی درک بسیاری از نمادها مشکل است. به ویژه آنهایی که به عملکرد انتزاعی ماشین مربوط میشوند و به تصویر کشیدن و تصور آنها چندان ساده نیست .  در این گونه موارد بهتر است از برچسب ها استفاده شود.</a:t>
            </a:r>
            <a:br>
              <a:rPr lang="fa-IR" sz="3600" dirty="0" smtClean="0"/>
            </a:br>
            <a:endParaRPr lang="fa-IR" sz="3600" dirty="0"/>
          </a:p>
        </p:txBody>
      </p:sp>
    </p:spTree>
    <p:extLst>
      <p:ext uri="{BB962C8B-B14F-4D97-AF65-F5344CB8AC3E}">
        <p14:creationId xmlns:p14="http://schemas.microsoft.com/office/powerpoint/2010/main" val="549980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1371600" y="548680"/>
            <a:ext cx="6400800" cy="5090120"/>
          </a:xfrm>
          <a:prstGeom prst="rect">
            <a:avLst/>
          </a:prstGeom>
        </p:spPr>
        <p:txBody>
          <a:bodyPr>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fa-IR" dirty="0" smtClean="0"/>
              <a:t>* نمونه :استانده کردن نمادها</a:t>
            </a:r>
          </a:p>
          <a:p>
            <a:r>
              <a:rPr lang="fa-IR" sz="2000" dirty="0" smtClean="0"/>
              <a:t>در یکی از نخستین پژوهش هایی که بر روی علایم راهنمایی و رانندگی در کشور سوئد انجام گرفت ,درصدی از رانندگان که میتوانستند یک دقیقه پس از کذشتن از آخرین علامت ,آن را به یاد آورند , مورد بررسی قرار گرفت . تنها 26 درصداز افراد , علامت خطر رابه یاد می آوردند, احتمالا به این دلیل که این علامت نشانه ای عمومی است و می تواند به شرایط گوناگون باز گردد. برای نمونه در کشور سوئد , استفاده از علامت خطر برای نشان دادن تخریب ناشی از سرما بسیار رایج است . از سویی , رانندگان علایمی بااطلاعات ویژه یا مهم رابه خوبی به یاد می آورند . این بررسی نشان میدهد که افراد ,علایمی را به یاد می آورند که مناسب و همگام با شرایط موجود باشند .</a:t>
            </a:r>
          </a:p>
          <a:p>
            <a:r>
              <a:rPr lang="fa-IR" sz="2000" smtClean="0"/>
              <a:t>اگر بخواهیم یافته ها را به محیط های صنعتی تعمیم دهیم عمی توان گفت که علایم هشدار دهنده ی عمومی مانند «خطر» یا «ایمنی را رعایت کنید» , به اندازه ی کافی مشخص و گویا نیستند , زیرا بدون هرگونه اطلاعاتی هستند , که به افراد , شیوه درست انجام کار را بازگو می کند.</a:t>
            </a:r>
            <a:endParaRPr lang="fa-IR" sz="2000" dirty="0"/>
          </a:p>
        </p:txBody>
      </p:sp>
    </p:spTree>
    <p:extLst>
      <p:ext uri="{BB962C8B-B14F-4D97-AF65-F5344CB8AC3E}">
        <p14:creationId xmlns:p14="http://schemas.microsoft.com/office/powerpoint/2010/main" val="3540137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548680"/>
            <a:ext cx="7488832" cy="5760640"/>
          </a:xfrm>
        </p:spPr>
        <p:txBody>
          <a:bodyPr/>
          <a:lstStyle/>
          <a:p>
            <a:pPr algn="r"/>
            <a:r>
              <a:rPr lang="fa-IR" dirty="0" smtClean="0">
                <a:solidFill>
                  <a:schemeClr val="tx1"/>
                </a:solidFill>
              </a:rPr>
              <a:t>2- برچسب ها و علایم نوشتاری</a:t>
            </a:r>
          </a:p>
          <a:p>
            <a:r>
              <a:rPr lang="fa-IR" sz="2400" dirty="0" smtClean="0">
                <a:solidFill>
                  <a:schemeClr val="tx1"/>
                </a:solidFill>
              </a:rPr>
              <a:t>درطراحی برچسب ها ,عامل محدود کننده اصلی , ضرورت کوتاه بودن پیام است , زیرا در غیر این صورت , خوانده نخواهند شد .</a:t>
            </a:r>
          </a:p>
          <a:p>
            <a:r>
              <a:rPr lang="fa-IR" sz="2400" dirty="0" smtClean="0">
                <a:solidFill>
                  <a:schemeClr val="tx1"/>
                </a:solidFill>
              </a:rPr>
              <a:t>به طور مثال: در محوطه دانشگاه سانی بوفالو امریکا , علایمی در کنار همه ی کلیدهای برق چراغ ها وجود دارد که دارای چنین پیامی است:</a:t>
            </a:r>
          </a:p>
          <a:p>
            <a:r>
              <a:rPr lang="fa-IR" dirty="0" smtClean="0">
                <a:solidFill>
                  <a:schemeClr val="tx1"/>
                </a:solidFill>
              </a:rPr>
              <a:t>لطفا هنگام نیاز نداشتن, </a:t>
            </a:r>
          </a:p>
          <a:p>
            <a:r>
              <a:rPr lang="fa-IR" dirty="0" smtClean="0">
                <a:solidFill>
                  <a:schemeClr val="tx1"/>
                </a:solidFill>
              </a:rPr>
              <a:t>چراغها را خاموش کنید .</a:t>
            </a:r>
          </a:p>
          <a:p>
            <a:r>
              <a:rPr lang="fa-IR" sz="2400" dirty="0" smtClean="0">
                <a:solidFill>
                  <a:schemeClr val="tx1"/>
                </a:solidFill>
              </a:rPr>
              <a:t>بیشتر افراد تنها سطر نخست را میخوانند , زیرا به هر ترتیب پیام را میگیرند. اما بسیاری نیز توجهی به آن نمیکنند زیرا بسیار طولانی است . بنابراین بهتر است که پیام به صورت زیر باشد :</a:t>
            </a:r>
          </a:p>
          <a:p>
            <a:r>
              <a:rPr lang="fa-IR" dirty="0" smtClean="0">
                <a:solidFill>
                  <a:schemeClr val="tx1"/>
                </a:solidFill>
              </a:rPr>
              <a:t>لطفا چراغ ها را خاموش کنید.</a:t>
            </a:r>
          </a:p>
          <a:p>
            <a:endParaRPr lang="fa-IR" sz="2400" dirty="0"/>
          </a:p>
        </p:txBody>
      </p:sp>
    </p:spTree>
    <p:extLst>
      <p:ext uri="{BB962C8B-B14F-4D97-AF65-F5344CB8AC3E}">
        <p14:creationId xmlns:p14="http://schemas.microsoft.com/office/powerpoint/2010/main" val="386233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620688"/>
            <a:ext cx="7776864" cy="5616624"/>
          </a:xfrm>
        </p:spPr>
        <p:txBody>
          <a:bodyPr>
            <a:normAutofit/>
          </a:bodyPr>
          <a:lstStyle/>
          <a:p>
            <a:r>
              <a:rPr lang="fa-IR" sz="2400" dirty="0" smtClean="0">
                <a:solidFill>
                  <a:schemeClr val="tx1"/>
                </a:solidFill>
              </a:rPr>
              <a:t>برودینت بیان داشت که </a:t>
            </a:r>
            <a:r>
              <a:rPr lang="fa-IR" sz="2400" dirty="0" smtClean="0">
                <a:solidFill>
                  <a:schemeClr val="tx1"/>
                </a:solidFill>
              </a:rPr>
              <a:t>بسیاری از عبارت ها را می توان به صورت جمله های مثبت , مجهول یا منفی بیان کرد , به گونه ای که در زیر توضیح داده شده است :</a:t>
            </a:r>
          </a:p>
          <a:p>
            <a:r>
              <a:rPr lang="fa-IR" sz="2400" dirty="0" smtClean="0">
                <a:solidFill>
                  <a:schemeClr val="tx1"/>
                </a:solidFill>
              </a:rPr>
              <a:t>مثبت : اهرم بزرگ ,عمق برش را کنترل می کند .</a:t>
            </a:r>
          </a:p>
          <a:p>
            <a:r>
              <a:rPr lang="fa-IR" sz="2400" dirty="0" smtClean="0">
                <a:solidFill>
                  <a:schemeClr val="tx1"/>
                </a:solidFill>
              </a:rPr>
              <a:t>مجهول : عمق برش , به وسیله اهرم بزرگ , کنترل می شود.</a:t>
            </a:r>
          </a:p>
          <a:p>
            <a:r>
              <a:rPr lang="fa-IR" sz="2400" dirty="0" smtClean="0">
                <a:solidFill>
                  <a:schemeClr val="tx1"/>
                </a:solidFill>
              </a:rPr>
              <a:t>برودینت یادآور شد که درک عبارت های مثبت معلوم , آسانتر از عبارت های مجهول است. زمان واکنش در برابر عبارت های منفی , دو برابر است , زیرا خواننده در آغاز , باید بفهمد که چه نباید بکند و سپس , تنها به وسیله دریافت شخصی , کار درست را تشخیص دهد . چنین نکته ای , در مورد علایم راهنمایی و رانندگی نیز وجود دارد. درک علایم مثبت که کار درست را بیان میکنند , سریع تر از علایم منع کننده است.</a:t>
            </a:r>
            <a:endParaRPr lang="fa-IR" sz="2400" dirty="0">
              <a:solidFill>
                <a:schemeClr val="tx1"/>
              </a:solidFill>
            </a:endParaRPr>
          </a:p>
        </p:txBody>
      </p:sp>
    </p:spTree>
    <p:extLst>
      <p:ext uri="{BB962C8B-B14F-4D97-AF65-F5344CB8AC3E}">
        <p14:creationId xmlns:p14="http://schemas.microsoft.com/office/powerpoint/2010/main" val="2089722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764704"/>
            <a:ext cx="7776864" cy="6048672"/>
          </a:xfrm>
        </p:spPr>
        <p:txBody>
          <a:bodyPr/>
          <a:lstStyle/>
          <a:p>
            <a:pPr algn="r"/>
            <a:r>
              <a:rPr lang="fa-IR" dirty="0" smtClean="0">
                <a:solidFill>
                  <a:schemeClr val="tx1"/>
                </a:solidFill>
              </a:rPr>
              <a:t>3 – علایم هشدار دهنده</a:t>
            </a:r>
          </a:p>
          <a:p>
            <a:r>
              <a:rPr lang="fa-IR" sz="2400" dirty="0" smtClean="0">
                <a:solidFill>
                  <a:schemeClr val="tx1"/>
                </a:solidFill>
              </a:rPr>
              <a:t>پردازش اطلاعات علایم هشدار دهنده , دارای چندین گامه های متمایز است.</a:t>
            </a:r>
          </a:p>
          <a:p>
            <a:endParaRPr lang="fa-IR" sz="2400" dirty="0" smtClean="0">
              <a:solidFill>
                <a:schemeClr val="tx1"/>
              </a:solidFill>
            </a:endParaRPr>
          </a:p>
          <a:p>
            <a:endParaRPr lang="fa-IR" sz="2400" dirty="0">
              <a:solidFill>
                <a:schemeClr val="tx1"/>
              </a:solidFill>
            </a:endParaRPr>
          </a:p>
          <a:p>
            <a:endParaRPr lang="fa-IR" sz="2400" dirty="0" smtClean="0">
              <a:solidFill>
                <a:schemeClr val="tx1"/>
              </a:solidFill>
            </a:endParaRPr>
          </a:p>
          <a:p>
            <a:endParaRPr lang="fa-IR" sz="2400" dirty="0">
              <a:solidFill>
                <a:schemeClr val="tx1"/>
              </a:solidFill>
            </a:endParaRPr>
          </a:p>
          <a:p>
            <a:endParaRPr lang="fa-IR" sz="2400" dirty="0" smtClean="0">
              <a:solidFill>
                <a:schemeClr val="tx1"/>
              </a:solidFill>
            </a:endParaRPr>
          </a:p>
          <a:p>
            <a:endParaRPr lang="fa-IR" sz="2400" dirty="0">
              <a:solidFill>
                <a:schemeClr val="tx1"/>
              </a:solidFill>
            </a:endParaRPr>
          </a:p>
          <a:p>
            <a:r>
              <a:rPr lang="fa-IR" sz="2400" dirty="0" smtClean="0">
                <a:solidFill>
                  <a:schemeClr val="tx1"/>
                </a:solidFill>
              </a:rPr>
              <a:t>در آغاز شخص با علامت هشدار دهنده روبرو میشود در نتیجه تصویری از علامت بر روی شبکیه چشم تشکیل میشود اما هنوز پیام را درک نکرده است  </a:t>
            </a:r>
          </a:p>
          <a:p>
            <a:r>
              <a:rPr lang="fa-IR" sz="2400" dirty="0" smtClean="0">
                <a:solidFill>
                  <a:schemeClr val="tx1"/>
                </a:solidFill>
              </a:rPr>
              <a:t>چند عامل وجود دارد که باعث نگاه کردن شخص به علامت میشود </a:t>
            </a:r>
          </a:p>
          <a:p>
            <a:pPr algn="r"/>
            <a:endParaRPr lang="fa-IR" sz="2400" dirty="0"/>
          </a:p>
        </p:txBody>
      </p:sp>
      <p:sp>
        <p:nvSpPr>
          <p:cNvPr id="8" name="Rectangle 7"/>
          <p:cNvSpPr/>
          <p:nvPr/>
        </p:nvSpPr>
        <p:spPr>
          <a:xfrm>
            <a:off x="791580" y="1985762"/>
            <a:ext cx="1728192" cy="792088"/>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نمایانی و خوانایی</a:t>
            </a:r>
            <a:endParaRPr lang="fa-IR" dirty="0"/>
          </a:p>
        </p:txBody>
      </p:sp>
      <p:sp>
        <p:nvSpPr>
          <p:cNvPr id="9" name="Rectangle 8"/>
          <p:cNvSpPr/>
          <p:nvPr/>
        </p:nvSpPr>
        <p:spPr>
          <a:xfrm>
            <a:off x="2699792" y="3235559"/>
            <a:ext cx="1800200" cy="72008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توجه و پردازش فعال</a:t>
            </a:r>
            <a:endParaRPr lang="fa-IR" dirty="0"/>
          </a:p>
        </p:txBody>
      </p:sp>
      <p:sp>
        <p:nvSpPr>
          <p:cNvPr id="10" name="Rectangle 9"/>
          <p:cNvSpPr/>
          <p:nvPr/>
        </p:nvSpPr>
        <p:spPr>
          <a:xfrm>
            <a:off x="4644008" y="3230556"/>
            <a:ext cx="1800200" cy="72008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درک و توافق</a:t>
            </a:r>
            <a:endParaRPr lang="fa-IR" dirty="0"/>
          </a:p>
        </p:txBody>
      </p:sp>
      <p:sp>
        <p:nvSpPr>
          <p:cNvPr id="11" name="Rectangle 10"/>
          <p:cNvSpPr/>
          <p:nvPr/>
        </p:nvSpPr>
        <p:spPr>
          <a:xfrm>
            <a:off x="6588224" y="3212976"/>
            <a:ext cx="1800200" cy="72008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گزینش واکنش     (باز تاب)</a:t>
            </a:r>
            <a:endParaRPr lang="fa-IR" dirty="0"/>
          </a:p>
        </p:txBody>
      </p:sp>
      <p:sp>
        <p:nvSpPr>
          <p:cNvPr id="12" name="Rectangle 11"/>
          <p:cNvSpPr/>
          <p:nvPr/>
        </p:nvSpPr>
        <p:spPr>
          <a:xfrm>
            <a:off x="4644008" y="1985762"/>
            <a:ext cx="1800200" cy="72008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نتیجه گیری روشن</a:t>
            </a:r>
            <a:endParaRPr lang="fa-IR" dirty="0"/>
          </a:p>
        </p:txBody>
      </p:sp>
      <p:sp>
        <p:nvSpPr>
          <p:cNvPr id="13" name="Rectangle 12"/>
          <p:cNvSpPr/>
          <p:nvPr/>
        </p:nvSpPr>
        <p:spPr>
          <a:xfrm>
            <a:off x="6588224" y="1949758"/>
            <a:ext cx="1800200" cy="72008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تجربه و انگیزش</a:t>
            </a:r>
            <a:endParaRPr lang="fa-IR" dirty="0"/>
          </a:p>
        </p:txBody>
      </p:sp>
      <p:sp>
        <p:nvSpPr>
          <p:cNvPr id="14" name="Rectangle 13"/>
          <p:cNvSpPr/>
          <p:nvPr/>
        </p:nvSpPr>
        <p:spPr>
          <a:xfrm>
            <a:off x="2699792" y="1981061"/>
            <a:ext cx="1800200" cy="72008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تناسب وهماهنگی با شرایط موجود</a:t>
            </a:r>
            <a:endParaRPr lang="fa-IR" dirty="0"/>
          </a:p>
        </p:txBody>
      </p:sp>
      <p:sp>
        <p:nvSpPr>
          <p:cNvPr id="15" name="Rectangle 14"/>
          <p:cNvSpPr/>
          <p:nvPr/>
        </p:nvSpPr>
        <p:spPr>
          <a:xfrm>
            <a:off x="755576" y="3248946"/>
            <a:ext cx="1800200" cy="72008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روبرو شدن با علامت هشدار دهنده</a:t>
            </a:r>
            <a:endParaRPr lang="fa-IR" dirty="0"/>
          </a:p>
        </p:txBody>
      </p:sp>
      <p:sp>
        <p:nvSpPr>
          <p:cNvPr id="16" name="Down Arrow 15"/>
          <p:cNvSpPr/>
          <p:nvPr/>
        </p:nvSpPr>
        <p:spPr>
          <a:xfrm>
            <a:off x="1655676" y="2777850"/>
            <a:ext cx="108012" cy="2911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2" name="Down Arrow 21"/>
          <p:cNvSpPr/>
          <p:nvPr/>
        </p:nvSpPr>
        <p:spPr>
          <a:xfrm>
            <a:off x="3491880" y="2701141"/>
            <a:ext cx="108012" cy="2222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3" name="Down Arrow 22"/>
          <p:cNvSpPr/>
          <p:nvPr/>
        </p:nvSpPr>
        <p:spPr>
          <a:xfrm>
            <a:off x="5544108" y="2705842"/>
            <a:ext cx="108012" cy="3631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4" name="Down Arrow 23"/>
          <p:cNvSpPr/>
          <p:nvPr/>
        </p:nvSpPr>
        <p:spPr>
          <a:xfrm>
            <a:off x="7488324" y="2701141"/>
            <a:ext cx="108012" cy="186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5" name="Right Arrow 24"/>
          <p:cNvSpPr/>
          <p:nvPr/>
        </p:nvSpPr>
        <p:spPr>
          <a:xfrm>
            <a:off x="2555776" y="3573016"/>
            <a:ext cx="144016"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6" name="Right Arrow 25"/>
          <p:cNvSpPr/>
          <p:nvPr/>
        </p:nvSpPr>
        <p:spPr>
          <a:xfrm>
            <a:off x="4499992" y="3618735"/>
            <a:ext cx="144016"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7" name="Right Arrow 26"/>
          <p:cNvSpPr/>
          <p:nvPr/>
        </p:nvSpPr>
        <p:spPr>
          <a:xfrm>
            <a:off x="6444208" y="3590596"/>
            <a:ext cx="144016" cy="738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4120593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404664"/>
            <a:ext cx="7776864" cy="6192688"/>
          </a:xfrm>
        </p:spPr>
        <p:txBody>
          <a:bodyPr/>
          <a:lstStyle/>
          <a:p>
            <a:pPr algn="r"/>
            <a:r>
              <a:rPr lang="fa-IR" dirty="0" smtClean="0">
                <a:solidFill>
                  <a:schemeClr val="tx1"/>
                </a:solidFill>
              </a:rPr>
              <a:t>1- اندازه علامت که باید بزرگ باشد.</a:t>
            </a:r>
          </a:p>
          <a:p>
            <a:pPr algn="r"/>
            <a:r>
              <a:rPr lang="fa-IR" dirty="0" smtClean="0">
                <a:solidFill>
                  <a:schemeClr val="tx1"/>
                </a:solidFill>
              </a:rPr>
              <a:t>2- جای نصب علامت : </a:t>
            </a:r>
            <a:r>
              <a:rPr lang="fa-IR" sz="2400" dirty="0" smtClean="0">
                <a:solidFill>
                  <a:schemeClr val="tx1"/>
                </a:solidFill>
              </a:rPr>
              <a:t>به طور مثال رانندگان میکوشند تا نقطه ای در دور دست جاده نگاه کنند این به آن معناست که نگاه خود را به مسیر منحنی سمت راست جاده گسیل کنند پس باید علامت سمت راست جاده قرار گیرد .</a:t>
            </a:r>
          </a:p>
          <a:p>
            <a:pPr algn="r"/>
            <a:r>
              <a:rPr lang="fa-IR" dirty="0" smtClean="0">
                <a:solidFill>
                  <a:schemeClr val="tx1"/>
                </a:solidFill>
              </a:rPr>
              <a:t>3- باید تا اندازه ای زیاد با شرایط هماهنگی داشته باشد :</a:t>
            </a:r>
          </a:p>
          <a:p>
            <a:pPr algn="r"/>
            <a:r>
              <a:rPr lang="fa-IR" sz="2400" dirty="0" smtClean="0">
                <a:solidFill>
                  <a:schemeClr val="tx1"/>
                </a:solidFill>
              </a:rPr>
              <a:t>علایمی که هیچگونه تناسب وهماهنگی با شرایط کار ندارند مورد توجه قرار نمیگیرند .</a:t>
            </a:r>
          </a:p>
          <a:p>
            <a:pPr algn="r"/>
            <a:r>
              <a:rPr lang="fa-IR" sz="2400" dirty="0" smtClean="0">
                <a:solidFill>
                  <a:schemeClr val="tx1"/>
                </a:solidFill>
              </a:rPr>
              <a:t>بعد از تشکیل تصویر بر روی شبکیه نوبت به گامه ی توجه میرسد </a:t>
            </a:r>
          </a:p>
          <a:p>
            <a:pPr algn="r"/>
            <a:r>
              <a:rPr lang="fa-IR" sz="2400" dirty="0" smtClean="0">
                <a:solidFill>
                  <a:schemeClr val="tx1"/>
                </a:solidFill>
              </a:rPr>
              <a:t>انتظار میرود که معنی و مفهوم علامت نتیجه گیری روشنی را برای شخص امکان پذیر سازد و سپس باید با نتیجه گیری ایجاد شده توافق داشته باشد در غیر این صورت هیچ اقدامی انجام نخواهد شد و باید شخص از بین واکنش های ممکن یکی را برگزیند واجرا کند که گزینش هر واکنش به تجربه  پیشین بستگی دارد. </a:t>
            </a:r>
          </a:p>
        </p:txBody>
      </p:sp>
    </p:spTree>
    <p:extLst>
      <p:ext uri="{BB962C8B-B14F-4D97-AF65-F5344CB8AC3E}">
        <p14:creationId xmlns:p14="http://schemas.microsoft.com/office/powerpoint/2010/main" val="2135553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1439" y="166936"/>
            <a:ext cx="7774632" cy="5688632"/>
          </a:xfrm>
        </p:spPr>
        <p:txBody>
          <a:bodyPr>
            <a:normAutofit/>
          </a:bodyPr>
          <a:lstStyle/>
          <a:p>
            <a:pPr algn="r"/>
            <a:r>
              <a:rPr lang="fa-IR" sz="3200" dirty="0" smtClean="0"/>
              <a:t>1-3 – پردازش اطلاعات علایم هشدار دهنده :</a:t>
            </a:r>
            <a:br>
              <a:rPr lang="fa-IR" sz="3200" dirty="0" smtClean="0"/>
            </a:br>
            <a:r>
              <a:rPr lang="fa-IR" sz="2400" dirty="0" smtClean="0"/>
              <a:t>عوامل دیگری هم هستند که در ارزیابی میزان اثر علایم مهم هستند </a:t>
            </a:r>
            <a:br>
              <a:rPr lang="fa-IR" sz="2400" dirty="0" smtClean="0"/>
            </a:br>
            <a:r>
              <a:rPr lang="fa-IR" sz="2400" dirty="0" smtClean="0"/>
              <a:t>1- حجم زیاد اطلاعات </a:t>
            </a:r>
            <a:br>
              <a:rPr lang="fa-IR" sz="2400" dirty="0" smtClean="0"/>
            </a:br>
            <a:r>
              <a:rPr lang="fa-IR" sz="2400" dirty="0" smtClean="0"/>
              <a:t>2- دقت و پردازش فعال </a:t>
            </a:r>
            <a:br>
              <a:rPr lang="fa-IR" sz="2400" dirty="0" smtClean="0"/>
            </a:br>
            <a:r>
              <a:rPr lang="fa-IR" sz="2400" dirty="0" smtClean="0"/>
              <a:t>3- درک و توافق</a:t>
            </a:r>
            <a:endParaRPr lang="fa-IR" sz="3200" dirty="0"/>
          </a:p>
        </p:txBody>
      </p:sp>
      <p:sp>
        <p:nvSpPr>
          <p:cNvPr id="3" name="Subtitle 2"/>
          <p:cNvSpPr>
            <a:spLocks noGrp="1"/>
          </p:cNvSpPr>
          <p:nvPr>
            <p:ph type="subTitle" idx="1"/>
          </p:nvPr>
        </p:nvSpPr>
        <p:spPr>
          <a:xfrm>
            <a:off x="611561" y="332656"/>
            <a:ext cx="7992888" cy="6264696"/>
          </a:xfrm>
        </p:spPr>
        <p:txBody>
          <a:bodyPr/>
          <a:lstStyle/>
          <a:p>
            <a:endParaRPr lang="fa-IR" dirty="0" smtClean="0"/>
          </a:p>
          <a:p>
            <a:endParaRPr lang="fa-IR" dirty="0" smtClean="0"/>
          </a:p>
          <a:p>
            <a:endParaRPr lang="fa-IR" dirty="0"/>
          </a:p>
          <a:p>
            <a:endParaRPr lang="fa-IR" dirty="0" smtClean="0"/>
          </a:p>
          <a:p>
            <a:endParaRPr lang="fa-IR" dirty="0" smtClean="0"/>
          </a:p>
          <a:p>
            <a:endParaRPr lang="fa-IR" dirty="0" smtClean="0"/>
          </a:p>
          <a:p>
            <a:pPr algn="r"/>
            <a:r>
              <a:rPr lang="fa-IR" sz="2400" dirty="0" smtClean="0">
                <a:solidFill>
                  <a:schemeClr val="tx1"/>
                </a:solidFill>
              </a:rPr>
              <a:t>4- گزینش و عملکرد</a:t>
            </a:r>
          </a:p>
          <a:p>
            <a:pPr algn="r"/>
            <a:endParaRPr lang="fa-IR" sz="2400" dirty="0" smtClean="0">
              <a:solidFill>
                <a:schemeClr val="tx1"/>
              </a:solidFill>
            </a:endParaRPr>
          </a:p>
          <a:p>
            <a:pPr algn="r"/>
            <a:endParaRPr lang="fa-IR" sz="2400" dirty="0" smtClean="0">
              <a:solidFill>
                <a:schemeClr val="tx1"/>
              </a:solidFill>
            </a:endParaRPr>
          </a:p>
          <a:p>
            <a:pPr algn="r"/>
            <a:r>
              <a:rPr lang="fa-IR" sz="2400" dirty="0" smtClean="0">
                <a:solidFill>
                  <a:schemeClr val="tx1"/>
                </a:solidFill>
              </a:rPr>
              <a:t>هنگام رانندگی حجم اطلاعات منتقله بر راننده بسیار زیاد است هنگام رانندگی در شهری نا آشنا شمار زیادی علایم راهنمایی و رانندگی برای جلب توجه وجود دارند . </a:t>
            </a:r>
          </a:p>
          <a:p>
            <a:pPr algn="r"/>
            <a:endParaRPr lang="fa-IR" sz="2400" dirty="0">
              <a:solidFill>
                <a:schemeClr val="tx1"/>
              </a:solidFill>
            </a:endParaRPr>
          </a:p>
          <a:p>
            <a:pPr algn="r"/>
            <a:endParaRPr lang="fa-IR" sz="2400" dirty="0" smtClean="0">
              <a:solidFill>
                <a:schemeClr val="tx1"/>
              </a:solidFill>
            </a:endParaRPr>
          </a:p>
          <a:p>
            <a:pPr algn="r"/>
            <a:endParaRPr lang="fa-IR" sz="2400" dirty="0" smtClean="0">
              <a:solidFill>
                <a:schemeClr val="tx1"/>
              </a:solidFill>
            </a:endParaRPr>
          </a:p>
        </p:txBody>
      </p:sp>
      <p:sp>
        <p:nvSpPr>
          <p:cNvPr id="5" name="Rounded Rectangle 4"/>
          <p:cNvSpPr/>
          <p:nvPr/>
        </p:nvSpPr>
        <p:spPr>
          <a:xfrm>
            <a:off x="5673824" y="4293096"/>
            <a:ext cx="3074640" cy="914400"/>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sz="2800" dirty="0"/>
              <a:t>1- حجم زیاد </a:t>
            </a:r>
            <a:r>
              <a:rPr lang="fa-IR" sz="2800" dirty="0" smtClean="0"/>
              <a:t>اطلاعات</a:t>
            </a:r>
            <a:endParaRPr lang="fa-IR" sz="2800" dirty="0"/>
          </a:p>
        </p:txBody>
      </p:sp>
    </p:spTree>
    <p:extLst>
      <p:ext uri="{BB962C8B-B14F-4D97-AF65-F5344CB8AC3E}">
        <p14:creationId xmlns:p14="http://schemas.microsoft.com/office/powerpoint/2010/main" val="2704699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1353</Words>
  <Application>Microsoft Office PowerPoint</Application>
  <PresentationFormat>On-screen Show (4:3)</PresentationFormat>
  <Paragraphs>104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بسم الله الرحمن الرحیم</vt:lpstr>
      <vt:lpstr>نمایشگرهای چشمی به انواع گوناگون هستند که از نمایشگرها وپوسترها و علایم تا صفحه نمایش رایانه میباشند. که نکته مشترک در این نمایشگرها انتقال اطلاعات چشمی است که باید طوری باشد که خواننده پیام را درک کند و دریابد که باید چه کاری را انجام دهد .   1 - نمادها  اغلب در صنعت برای مشخص کردن کنترل ها , عملکرد ماشینها و وضعیت فرایند از نمادها استفاده میشود.  وهمچنین ب طور گسترده تر به عنوان علایم راهنمایی و رانندگی و اطلاع رسانی در فرودگاه ها و راه آهن مورد استفاده قرار میگیرد.</vt:lpstr>
      <vt:lpstr>برتری های نمادها این است که مفهوم بسیار زیادی از واژه ها را منتقل میکند و نیازی به ترجمه هم نیست . اما از سویی درک بسیاری از نمادها مشکل است. به ویژه آنهایی که به عملکرد انتزاعی ماشین مربوط میشوند و به تصویر کشیدن و تصور آنها چندان ساده نیست .  در این گونه موارد بهتر است از برچسب ها استفاده شود. </vt:lpstr>
      <vt:lpstr>PowerPoint Presentation</vt:lpstr>
      <vt:lpstr>PowerPoint Presentation</vt:lpstr>
      <vt:lpstr>PowerPoint Presentation</vt:lpstr>
      <vt:lpstr>PowerPoint Presentation</vt:lpstr>
      <vt:lpstr>PowerPoint Presentation</vt:lpstr>
      <vt:lpstr>1-3 – پردازش اطلاعات علایم هشدار دهنده : عوامل دیگری هم هستند که در ارزیابی میزان اثر علایم مهم هستند  1- حجم زیاد اطلاعات  2- دقت و پردازش فعال  3- درک و توافق</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OA</dc:creator>
  <cp:lastModifiedBy>OA</cp:lastModifiedBy>
  <cp:revision>22</cp:revision>
  <dcterms:created xsi:type="dcterms:W3CDTF">2014-10-30T21:40:55Z</dcterms:created>
  <dcterms:modified xsi:type="dcterms:W3CDTF">2014-10-31T14:03:48Z</dcterms:modified>
</cp:coreProperties>
</file>