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3504" y="1905000"/>
            <a:ext cx="7854696" cy="3581400"/>
          </a:xfrm>
        </p:spPr>
        <p:txBody>
          <a:bodyPr>
            <a:normAutofit/>
          </a:bodyPr>
          <a:lstStyle/>
          <a:p>
            <a:pPr algn="ctr" rtl="1"/>
            <a:r>
              <a:rPr lang="fa-IR" dirty="0" smtClean="0">
                <a:cs typeface="B Nazanin" pitchFamily="2" charset="-78"/>
              </a:rPr>
              <a:t>طراحی کنترل ها</a:t>
            </a:r>
            <a:endParaRPr lang="en-US" dirty="0" smtClean="0">
              <a:cs typeface="B Nazanin" pitchFamily="2" charset="-78"/>
            </a:endParaRPr>
          </a:p>
          <a:p>
            <a:pPr algn="just" rtl="1"/>
            <a:endParaRPr lang="en-US" dirty="0" smtClean="0">
              <a:cs typeface="B Nazanin" pitchFamily="2" charset="-78"/>
            </a:endParaRPr>
          </a:p>
          <a:p>
            <a:pPr algn="just" rtl="1"/>
            <a:r>
              <a:rPr lang="fa-IR" dirty="0" smtClean="0">
                <a:cs typeface="B Nazanin" pitchFamily="2" charset="-78"/>
              </a:rPr>
              <a:t>پژوهش ها در زمینه طراحی کنترل به وسیله وزارت امریکا طراحی و پشتیبانی شده است . هدف اصلی این پژوهش ها وضع کردن و رشد بخشیدن به اصول طراحی بوده تا بتوان طراحی کنترل </a:t>
            </a:r>
            <a:r>
              <a:rPr lang="fa-IR" dirty="0" smtClean="0">
                <a:cs typeface="B Nazanin" pitchFamily="2" charset="-78"/>
              </a:rPr>
              <a:t>را </a:t>
            </a:r>
            <a:r>
              <a:rPr lang="fa-IR" dirty="0" err="1" smtClean="0">
                <a:cs typeface="B Nazanin" pitchFamily="2" charset="-78"/>
              </a:rPr>
              <a:t>استانده</a:t>
            </a:r>
            <a:r>
              <a:rPr lang="fa-IR" dirty="0" smtClean="0">
                <a:cs typeface="B Nazanin" pitchFamily="2" charset="-78"/>
              </a:rPr>
              <a:t> </a:t>
            </a:r>
            <a:r>
              <a:rPr lang="fa-IR" dirty="0" smtClean="0">
                <a:cs typeface="B Nazanin" pitchFamily="2" charset="-78"/>
              </a:rPr>
              <a:t>کرد .</a:t>
            </a:r>
            <a:endParaRPr lang="en-US" dirty="0" smtClean="0">
              <a:cs typeface="B Nazanin" pitchFamily="2" charset="-78"/>
            </a:endParaRPr>
          </a:p>
          <a:p>
            <a:pPr algn="just"/>
            <a:endParaRPr lang="en-US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3504" y="1905000"/>
            <a:ext cx="7854696" cy="3581400"/>
          </a:xfrm>
        </p:spPr>
        <p:txBody>
          <a:bodyPr>
            <a:normAutofit/>
          </a:bodyPr>
          <a:lstStyle/>
          <a:p>
            <a:pPr algn="ctr" rtl="1">
              <a:lnSpc>
                <a:spcPct val="150000"/>
              </a:lnSpc>
            </a:pPr>
            <a:r>
              <a:rPr lang="fa-IR" b="1" dirty="0" smtClean="0">
                <a:cs typeface="B Nazanin" pitchFamily="2" charset="-78"/>
              </a:rPr>
              <a:t>5 – رمز گذاری کنترل ها :</a:t>
            </a:r>
            <a:endParaRPr lang="en-US" b="1" dirty="0" smtClean="0">
              <a:cs typeface="B Nazanin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b="1" dirty="0" smtClean="0">
                <a:cs typeface="B Nazanin" pitchFamily="2" charset="-78"/>
              </a:rPr>
              <a:t>1 – جای استقرار  2- رنگ 3- اندازه 4- شکل 5- برچسب زدن 6- حالت کاربرد </a:t>
            </a:r>
            <a:endParaRPr lang="en-US" b="1" dirty="0" smtClean="0">
              <a:cs typeface="B Nazanin" pitchFamily="2" charset="-78"/>
            </a:endParaRPr>
          </a:p>
          <a:p>
            <a:pPr algn="ctr">
              <a:lnSpc>
                <a:spcPct val="150000"/>
              </a:lnSpc>
            </a:pPr>
            <a:endParaRPr lang="en-US" b="1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3504" y="1295400"/>
            <a:ext cx="7854696" cy="4876800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fa-IR" dirty="0" smtClean="0">
                <a:cs typeface="B Nazanin" pitchFamily="2" charset="-78"/>
              </a:rPr>
              <a:t> </a:t>
            </a:r>
            <a:endParaRPr lang="en-US" dirty="0" smtClean="0">
              <a:cs typeface="B Nazanin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dirty="0" smtClean="0">
                <a:cs typeface="B Nazanin" pitchFamily="2" charset="-78"/>
              </a:rPr>
              <a:t>1- محکم ترین و قوی ترین راه است  </a:t>
            </a:r>
          </a:p>
          <a:p>
            <a:pPr algn="just" rtl="1">
              <a:lnSpc>
                <a:spcPct val="150000"/>
              </a:lnSpc>
            </a:pPr>
            <a:r>
              <a:rPr lang="fa-IR" dirty="0" smtClean="0">
                <a:cs typeface="B Nazanin" pitchFamily="2" charset="-78"/>
              </a:rPr>
              <a:t> 2- رنگ : بر حسب نوع و شیوه های کار به رنگ های مختلف رنگ آمیزی می شود . در این روش زمان واکنش طولانی تر می شود . رمز گذرای رنگی برای ماشین ها در معادن بی معنی است .</a:t>
            </a:r>
            <a:endParaRPr lang="en-US" dirty="0" smtClean="0">
              <a:cs typeface="B Nazanin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dirty="0" smtClean="0">
                <a:cs typeface="B Nazanin" pitchFamily="2" charset="-78"/>
              </a:rPr>
              <a:t>3- اندازه : به این مفهوم است که برای تشخیص کنترل ها برخی از کنترل ها را می توان به کوچک ، متوسط و بزرگ در نظر گرفت. </a:t>
            </a:r>
            <a:endParaRPr lang="en-US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57200"/>
            <a:ext cx="7854696" cy="5562600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fa-IR" dirty="0" smtClean="0">
                <a:cs typeface="B Nazanin" pitchFamily="2" charset="-78"/>
              </a:rPr>
              <a:t> </a:t>
            </a:r>
            <a:endParaRPr lang="en-US" dirty="0" smtClean="0">
              <a:cs typeface="B Nazanin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dirty="0" smtClean="0">
                <a:cs typeface="B Nazanin" pitchFamily="2" charset="-78"/>
              </a:rPr>
              <a:t>4- شکل : در کابین خلبان اساسا دارای شکل های متفاوتی است ولی وجود چنین رابطه ای در هوای </a:t>
            </a:r>
            <a:r>
              <a:rPr lang="fa-IR" dirty="0" err="1" smtClean="0">
                <a:cs typeface="B Nazanin" pitchFamily="2" charset="-78"/>
              </a:rPr>
              <a:t>کاربراتور</a:t>
            </a:r>
            <a:r>
              <a:rPr lang="fa-IR" dirty="0" smtClean="0">
                <a:cs typeface="B Nazanin" pitchFamily="2" charset="-78"/>
              </a:rPr>
              <a:t> و دود موتور موثر نیست .</a:t>
            </a:r>
            <a:endParaRPr lang="en-US" dirty="0" smtClean="0">
              <a:cs typeface="B Nazanin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dirty="0" smtClean="0">
                <a:cs typeface="B Nazanin" pitchFamily="2" charset="-78"/>
              </a:rPr>
              <a:t>5- برچسب زدن : برای شرح و توضیح کار کنترل استفاده می شود . از برچسب عمودی نباید استفاده کرد چون به زمان بیشتری نیاز دارد . عیب آن این است که مقاومت اندکی دارد و به سرعت آسیب می بیند .</a:t>
            </a:r>
            <a:endParaRPr lang="en-US" dirty="0" smtClean="0">
              <a:cs typeface="B Nazanin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dirty="0" smtClean="0">
                <a:cs typeface="B Nazanin" pitchFamily="2" charset="-78"/>
              </a:rPr>
              <a:t>6- حالت کارکرد : راننده پدال گاز و ترمز را می تواند تشخیص دهد چون نوع فشاری که وارد می کند فرق دارد . </a:t>
            </a:r>
            <a:endParaRPr lang="en-US" dirty="0" smtClean="0">
              <a:cs typeface="B Nazanin" pitchFamily="2" charset="-78"/>
            </a:endParaRPr>
          </a:p>
          <a:p>
            <a:pPr algn="just">
              <a:lnSpc>
                <a:spcPct val="150000"/>
              </a:lnSpc>
            </a:pPr>
            <a:endParaRPr lang="en-US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3504" y="1143000"/>
            <a:ext cx="7854696" cy="5486400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fa-IR" dirty="0" smtClean="0">
                <a:cs typeface="B Nazanin" pitchFamily="2" charset="-78"/>
              </a:rPr>
              <a:t>6- کنترل های اضطراری باید از طراحی مناسبی برخوردار باشند .</a:t>
            </a:r>
            <a:endParaRPr lang="en-US" dirty="0" smtClean="0">
              <a:cs typeface="B Nazanin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dirty="0" smtClean="0">
                <a:cs typeface="B Nazanin" pitchFamily="2" charset="-78"/>
              </a:rPr>
              <a:t>انواع کنترل های اضطراری 1- دکمه فشاری که با کف دست کار می کند 2- سیم اضطراری 3- کلید </a:t>
            </a:r>
            <a:r>
              <a:rPr lang="fa-IR" dirty="0" smtClean="0">
                <a:cs typeface="B Nazanin" pitchFamily="2" charset="-78"/>
              </a:rPr>
              <a:t>مرد مرده </a:t>
            </a:r>
            <a:r>
              <a:rPr lang="fa-IR" dirty="0" smtClean="0">
                <a:cs typeface="B Nazanin" pitchFamily="2" charset="-78"/>
              </a:rPr>
              <a:t>برای کنترل ماشین الکتریکی استفاده می شود که اگر </a:t>
            </a:r>
            <a:r>
              <a:rPr lang="fa-IR" dirty="0" err="1" smtClean="0">
                <a:cs typeface="B Nazanin" pitchFamily="2" charset="-78"/>
              </a:rPr>
              <a:t>کارور</a:t>
            </a:r>
            <a:r>
              <a:rPr lang="fa-IR" dirty="0" smtClean="0">
                <a:cs typeface="B Nazanin" pitchFamily="2" charset="-78"/>
              </a:rPr>
              <a:t> به علت شوک ناگهانی یا هر پیشامد دیگری فشار به آن وارد نیاورد جریان ماشین قطع شده و </a:t>
            </a:r>
            <a:r>
              <a:rPr lang="fa-IR" dirty="0" err="1" smtClean="0">
                <a:cs typeface="B Nazanin" pitchFamily="2" charset="-78"/>
              </a:rPr>
              <a:t>رترنر</a:t>
            </a:r>
            <a:r>
              <a:rPr lang="fa-IR" dirty="0" smtClean="0">
                <a:cs typeface="B Nazanin" pitchFamily="2" charset="-78"/>
              </a:rPr>
              <a:t> ها به کار می افتند </a:t>
            </a:r>
            <a:endParaRPr lang="en-US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3504" y="1905000"/>
            <a:ext cx="7854696" cy="3581400"/>
          </a:xfrm>
        </p:spPr>
        <p:txBody>
          <a:bodyPr>
            <a:normAutofit lnSpcReduction="10000"/>
          </a:bodyPr>
          <a:lstStyle/>
          <a:p>
            <a:pPr algn="ctr" rtl="1">
              <a:lnSpc>
                <a:spcPct val="150000"/>
              </a:lnSpc>
            </a:pPr>
            <a:r>
              <a:rPr lang="fa-IR" b="1" dirty="0" smtClean="0">
                <a:cs typeface="B Nazanin" pitchFamily="2" charset="-78"/>
              </a:rPr>
              <a:t>پیشنهاد </a:t>
            </a:r>
            <a:r>
              <a:rPr lang="fa-IR" b="1" dirty="0" err="1" smtClean="0">
                <a:cs typeface="B Nazanin" pitchFamily="2" charset="-78"/>
              </a:rPr>
              <a:t>هایی</a:t>
            </a:r>
            <a:r>
              <a:rPr lang="fa-IR" b="1" dirty="0" smtClean="0">
                <a:cs typeface="B Nazanin" pitchFamily="2" charset="-78"/>
              </a:rPr>
              <a:t> برای طرح کنترل اضطراری : </a:t>
            </a:r>
          </a:p>
          <a:p>
            <a:pPr algn="just" rtl="1">
              <a:lnSpc>
                <a:spcPct val="150000"/>
              </a:lnSpc>
            </a:pPr>
            <a:r>
              <a:rPr lang="fa-IR" dirty="0" smtClean="0">
                <a:cs typeface="B Nazanin" pitchFamily="2" charset="-78"/>
              </a:rPr>
              <a:t>1- کنترل اضطراری را دور از دیگر کنترل های دستگاه قرار دهید چون خطر به کار اندازی </a:t>
            </a:r>
            <a:r>
              <a:rPr lang="fa-IR" dirty="0" smtClean="0">
                <a:cs typeface="B Nazanin" pitchFamily="2" charset="-78"/>
              </a:rPr>
              <a:t>سهوی کنترل کاهش </a:t>
            </a:r>
            <a:r>
              <a:rPr lang="fa-IR" dirty="0" smtClean="0">
                <a:cs typeface="B Nazanin" pitchFamily="2" charset="-78"/>
              </a:rPr>
              <a:t>می یابد.  2- باید در جایی قرار بگیرد که </a:t>
            </a:r>
            <a:r>
              <a:rPr lang="fa-IR" dirty="0" err="1" smtClean="0">
                <a:cs typeface="B Nazanin" pitchFamily="2" charset="-78"/>
              </a:rPr>
              <a:t>کارور</a:t>
            </a:r>
            <a:r>
              <a:rPr lang="fa-IR" dirty="0" smtClean="0">
                <a:cs typeface="B Nazanin" pitchFamily="2" charset="-78"/>
              </a:rPr>
              <a:t> به راحتی به آن دسترسی داشته باشد 3- باید بزرگ باشد و به کار اندازی آنها آسان باشد . برای نمونه از دکمه های کف دست استفاده شود نه از دکمه های شستی 4- کنترل اضطراری باید قرمز رنگ باشد . </a:t>
            </a:r>
            <a:endParaRPr lang="en-US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3504" y="1371600"/>
            <a:ext cx="7854696" cy="4114800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fa-IR" dirty="0" smtClean="0">
                <a:cs typeface="B Nazanin" pitchFamily="2" charset="-78"/>
              </a:rPr>
              <a:t> </a:t>
            </a:r>
            <a:endParaRPr lang="en-US" dirty="0" smtClean="0">
              <a:cs typeface="B Nazanin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dirty="0" smtClean="0">
                <a:cs typeface="B Nazanin" pitchFamily="2" charset="-78"/>
              </a:rPr>
              <a:t>7- سازماندهی اجزاء قطعه : همه ی اجزا باید سازماندهی شود . در این مسئله کنترل ها ، ابزار دستی ، قطعه ها و </a:t>
            </a:r>
            <a:r>
              <a:rPr lang="fa-IR" dirty="0" err="1" smtClean="0">
                <a:cs typeface="B Nazanin" pitchFamily="2" charset="-78"/>
              </a:rPr>
              <a:t>لاوک</a:t>
            </a:r>
            <a:r>
              <a:rPr lang="fa-IR" dirty="0" smtClean="0">
                <a:cs typeface="B Nazanin" pitchFamily="2" charset="-78"/>
              </a:rPr>
              <a:t> ها را نیز در بر می گیرد .  برای پیش بینی زمان لازم برای مونتاژ هر </a:t>
            </a:r>
            <a:r>
              <a:rPr lang="fa-IR" dirty="0" err="1" smtClean="0">
                <a:cs typeface="B Nazanin" pitchFamily="2" charset="-78"/>
              </a:rPr>
              <a:t>فرآوره</a:t>
            </a:r>
            <a:r>
              <a:rPr lang="fa-IR" dirty="0" smtClean="0">
                <a:cs typeface="B Nazanin" pitchFamily="2" charset="-78"/>
              </a:rPr>
              <a:t> از مطالعات زمان و حرکت سنجی (</a:t>
            </a:r>
            <a:r>
              <a:rPr lang="en-US" dirty="0" smtClean="0">
                <a:cs typeface="B Nazanin" pitchFamily="2" charset="-78"/>
              </a:rPr>
              <a:t>TM</a:t>
            </a:r>
            <a:r>
              <a:rPr lang="fa-IR" dirty="0" smtClean="0">
                <a:cs typeface="B Nazanin" pitchFamily="2" charset="-78"/>
              </a:rPr>
              <a:t>) استفاده می شود از این دو به عنوان پایه و اساس حقوق کارگران استفاده می شود .</a:t>
            </a:r>
            <a:endParaRPr lang="en-US" dirty="0" smtClean="0">
              <a:cs typeface="B Nazanin" pitchFamily="2" charset="-78"/>
            </a:endParaRPr>
          </a:p>
          <a:p>
            <a:pPr algn="just">
              <a:lnSpc>
                <a:spcPct val="150000"/>
              </a:lnSpc>
            </a:pPr>
            <a:endParaRPr lang="en-US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676400"/>
            <a:ext cx="7854696" cy="4267200"/>
          </a:xfrm>
        </p:spPr>
        <p:txBody>
          <a:bodyPr>
            <a:normAutofit/>
          </a:bodyPr>
          <a:lstStyle/>
          <a:p>
            <a:pPr rtl="1">
              <a:lnSpc>
                <a:spcPct val="160000"/>
              </a:lnSpc>
            </a:pPr>
            <a:r>
              <a:rPr lang="fa-IR" dirty="0" smtClean="0"/>
              <a:t> </a:t>
            </a:r>
            <a:endParaRPr lang="en-US" dirty="0" smtClean="0"/>
          </a:p>
          <a:p>
            <a:pPr algn="ctr" rtl="1">
              <a:lnSpc>
                <a:spcPct val="160000"/>
              </a:lnSpc>
            </a:pPr>
            <a:r>
              <a:rPr lang="fa-IR" b="1" dirty="0" smtClean="0">
                <a:cs typeface="B Nazanin" pitchFamily="2" charset="-78"/>
              </a:rPr>
              <a:t>8- اصولی برای طراح ایستگاه کار :	</a:t>
            </a:r>
            <a:endParaRPr lang="en-US" b="1" dirty="0" smtClean="0">
              <a:cs typeface="B Nazanin" pitchFamily="2" charset="-78"/>
            </a:endParaRPr>
          </a:p>
          <a:p>
            <a:pPr algn="just" rtl="1">
              <a:lnSpc>
                <a:spcPct val="160000"/>
              </a:lnSpc>
            </a:pPr>
            <a:r>
              <a:rPr lang="fa-IR" dirty="0" smtClean="0"/>
              <a:t>1- شماره قطعه ها و اجزایی را که به وسیله دست استفاده می شوند به کمترین میزان ممکن برسانید . شمار آنها به فرآورده ها بستگی دارد .</a:t>
            </a:r>
            <a:endParaRPr lang="en-US" dirty="0" smtClean="0"/>
          </a:p>
          <a:p>
            <a:pPr algn="just" rtl="1">
              <a:lnSpc>
                <a:spcPct val="160000"/>
              </a:lnSpc>
            </a:pPr>
            <a:r>
              <a:rPr lang="fa-IR" dirty="0" smtClean="0"/>
              <a:t>2- اجزا و قطعه ها در ایستگاه کار را به گونه ای سازمان دهید که </a:t>
            </a:r>
            <a:r>
              <a:rPr lang="fa-IR" dirty="0" err="1" smtClean="0"/>
              <a:t>کارور</a:t>
            </a:r>
            <a:r>
              <a:rPr lang="fa-IR" dirty="0" smtClean="0"/>
              <a:t> بتواند وضعیت بدنی خود را به طور متناوب تغییر دهد .</a:t>
            </a:r>
            <a:endParaRPr lang="en-US" dirty="0" smtClean="0"/>
          </a:p>
          <a:p>
            <a:pPr algn="just">
              <a:lnSpc>
                <a:spcPct val="160000"/>
              </a:lnSpc>
            </a:pPr>
            <a:endParaRPr lang="en-US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3504" y="1905000"/>
            <a:ext cx="7854696" cy="3581400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fa-IR" dirty="0" smtClean="0">
                <a:cs typeface="B Nazanin" pitchFamily="2" charset="-78"/>
              </a:rPr>
              <a:t>3- به حرکت دست راست دستی و چپ دستی توجه کنید . حرکت دست به صورت قوسی ، سریعتر و دقیق تر از حرکت افقی و عمودی است .</a:t>
            </a:r>
            <a:endParaRPr lang="en-US" dirty="0" smtClean="0">
              <a:cs typeface="B Nazanin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dirty="0" smtClean="0">
                <a:cs typeface="B Nazanin" pitchFamily="2" charset="-78"/>
              </a:rPr>
              <a:t>4- اجزا و قطعات را سازمان دهی کنیم .</a:t>
            </a:r>
            <a:endParaRPr lang="en-US" dirty="0" smtClean="0">
              <a:cs typeface="B Nazanin" pitchFamily="2" charset="-78"/>
            </a:endParaRPr>
          </a:p>
          <a:p>
            <a:pPr algn="just">
              <a:lnSpc>
                <a:spcPct val="150000"/>
              </a:lnSpc>
            </a:pPr>
            <a:endParaRPr lang="en-US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3504" y="304800"/>
            <a:ext cx="7854696" cy="6324600"/>
          </a:xfrm>
        </p:spPr>
        <p:txBody>
          <a:bodyPr>
            <a:normAutofit fontScale="92500" lnSpcReduction="20000"/>
          </a:bodyPr>
          <a:lstStyle/>
          <a:p>
            <a:pPr algn="just" rtl="1">
              <a:lnSpc>
                <a:spcPct val="160000"/>
              </a:lnSpc>
            </a:pPr>
            <a:r>
              <a:rPr lang="fa-IR" dirty="0" smtClean="0">
                <a:cs typeface="B Nazanin" pitchFamily="2" charset="-78"/>
              </a:rPr>
              <a:t>الف ) اجزای اولیه و ثانویه را از یکدیگر جدا کرده . اجزای اولیه آنهایی هستند که به طور پیاپی استفاده می شوند ثانویه اجزایی هستند که به طور پیاپی استفاده </a:t>
            </a:r>
            <a:r>
              <a:rPr lang="fa-IR" dirty="0" err="1" smtClean="0">
                <a:cs typeface="B Nazanin" pitchFamily="2" charset="-78"/>
              </a:rPr>
              <a:t>نمی</a:t>
            </a:r>
            <a:r>
              <a:rPr lang="fa-IR" dirty="0" smtClean="0">
                <a:cs typeface="B Nazanin" pitchFamily="2" charset="-78"/>
              </a:rPr>
              <a:t> شوند .</a:t>
            </a:r>
            <a:endParaRPr lang="en-US" dirty="0" smtClean="0">
              <a:cs typeface="B Nazanin" pitchFamily="2" charset="-78"/>
            </a:endParaRPr>
          </a:p>
          <a:p>
            <a:pPr algn="just" rtl="1">
              <a:lnSpc>
                <a:spcPct val="160000"/>
              </a:lnSpc>
            </a:pPr>
            <a:r>
              <a:rPr lang="fa-IR" dirty="0" smtClean="0">
                <a:cs typeface="B Nazanin" pitchFamily="2" charset="-78"/>
              </a:rPr>
              <a:t>ب) وظایف را به چند زیر وظیفه تقسیم کنیم . </a:t>
            </a:r>
            <a:endParaRPr lang="en-US" dirty="0" smtClean="0">
              <a:cs typeface="B Nazanin" pitchFamily="2" charset="-78"/>
            </a:endParaRPr>
          </a:p>
          <a:p>
            <a:pPr algn="just" rtl="1">
              <a:lnSpc>
                <a:spcPct val="160000"/>
              </a:lnSpc>
            </a:pPr>
            <a:r>
              <a:rPr lang="fa-IR" dirty="0" smtClean="0">
                <a:cs typeface="B Nazanin" pitchFamily="2" charset="-78"/>
              </a:rPr>
              <a:t>پ) </a:t>
            </a:r>
            <a:r>
              <a:rPr lang="fa-IR" dirty="0" err="1" smtClean="0">
                <a:cs typeface="B Nazanin" pitchFamily="2" charset="-78"/>
              </a:rPr>
              <a:t>میزکار</a:t>
            </a:r>
            <a:r>
              <a:rPr lang="fa-IR" dirty="0" smtClean="0">
                <a:cs typeface="B Nazanin" pitchFamily="2" charset="-78"/>
              </a:rPr>
              <a:t> را به چند ناحیه گوناگون تقسیم کنید . هریک به زیر وظیفه ای اختصاص یابد .</a:t>
            </a:r>
            <a:endParaRPr lang="en-US" dirty="0" smtClean="0">
              <a:cs typeface="B Nazanin" pitchFamily="2" charset="-78"/>
            </a:endParaRPr>
          </a:p>
          <a:p>
            <a:pPr algn="just" rtl="1">
              <a:lnSpc>
                <a:spcPct val="160000"/>
              </a:lnSpc>
            </a:pPr>
            <a:r>
              <a:rPr lang="fa-IR" dirty="0" smtClean="0">
                <a:cs typeface="B Nazanin" pitchFamily="2" charset="-78"/>
              </a:rPr>
              <a:t>ت) مناطق حرکت اولیه و ثانویه را در کار مشخص سازید . حدید منطقه ی حرکت اولیه 40 سانتی متر است و قطعه های ثانویه 60 سانتی متر .</a:t>
            </a:r>
            <a:endParaRPr lang="en-US" dirty="0" smtClean="0">
              <a:cs typeface="B Nazanin" pitchFamily="2" charset="-78"/>
            </a:endParaRPr>
          </a:p>
          <a:p>
            <a:pPr algn="just" rtl="1">
              <a:lnSpc>
                <a:spcPct val="160000"/>
              </a:lnSpc>
            </a:pPr>
            <a:r>
              <a:rPr lang="fa-IR" dirty="0" smtClean="0">
                <a:cs typeface="B Nazanin" pitchFamily="2" charset="-78"/>
              </a:rPr>
              <a:t>ث) جای </a:t>
            </a:r>
            <a:r>
              <a:rPr lang="fa-IR" dirty="0" err="1" smtClean="0">
                <a:cs typeface="B Nazanin" pitchFamily="2" charset="-78"/>
              </a:rPr>
              <a:t>لاوک</a:t>
            </a:r>
            <a:r>
              <a:rPr lang="fa-IR" dirty="0" smtClean="0">
                <a:cs typeface="B Nazanin" pitchFamily="2" charset="-78"/>
              </a:rPr>
              <a:t> و ابزار ها در ایستگاه کار به گونه ای باشد که به طور متوالی برای هر زیر وظیفه مورد استفاده قرار گیرند . گزینش جای مناسب بر اساس درجه اهمیت و اولویت آنهاست .</a:t>
            </a:r>
            <a:endParaRPr lang="en-US" dirty="0" smtClean="0">
              <a:cs typeface="B Nazanin" pitchFamily="2" charset="-78"/>
            </a:endParaRPr>
          </a:p>
          <a:p>
            <a:pPr algn="just">
              <a:lnSpc>
                <a:spcPct val="160000"/>
              </a:lnSpc>
            </a:pPr>
            <a:endParaRPr lang="en-US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295400"/>
            <a:ext cx="7854696" cy="4114800"/>
          </a:xfrm>
        </p:spPr>
        <p:txBody>
          <a:bodyPr>
            <a:normAutofit/>
          </a:bodyPr>
          <a:lstStyle/>
          <a:p>
            <a:pPr algn="ctr" rtl="1">
              <a:lnSpc>
                <a:spcPct val="150000"/>
              </a:lnSpc>
            </a:pPr>
            <a:r>
              <a:rPr lang="fa-IR" b="1" dirty="0" smtClean="0">
                <a:cs typeface="B Nazanin" pitchFamily="2" charset="-78"/>
              </a:rPr>
              <a:t>انواع طراحی کنترل داده :</a:t>
            </a:r>
          </a:p>
          <a:p>
            <a:pPr algn="ctr" rtl="1">
              <a:lnSpc>
                <a:spcPct val="150000"/>
              </a:lnSpc>
            </a:pPr>
            <a:endParaRPr lang="en-US" b="1" dirty="0" smtClean="0">
              <a:cs typeface="B Nazanin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dirty="0" smtClean="0">
                <a:cs typeface="B Nazanin" pitchFamily="2" charset="-78"/>
              </a:rPr>
              <a:t>1- تناسب کنترل های دستی با نوع وظیفه    2- وسایل وارد سازی داده به رایانه    3- کلیشه های حرکت کنترل  4 – سازگاری کنترل و </a:t>
            </a:r>
            <a:r>
              <a:rPr lang="fa-IR" dirty="0" err="1" smtClean="0">
                <a:cs typeface="B Nazanin" pitchFamily="2" charset="-78"/>
              </a:rPr>
              <a:t>پانچ</a:t>
            </a:r>
            <a:r>
              <a:rPr lang="fa-IR" dirty="0" smtClean="0">
                <a:cs typeface="B Nazanin" pitchFamily="2" charset="-78"/>
              </a:rPr>
              <a:t>  5- رمز گذاری کنترل ها ، ابزار دستی ، قطعه ها و </a:t>
            </a:r>
            <a:r>
              <a:rPr lang="fa-IR" dirty="0" err="1" smtClean="0">
                <a:cs typeface="B Nazanin" pitchFamily="2" charset="-78"/>
              </a:rPr>
              <a:t>لاوک</a:t>
            </a:r>
            <a:r>
              <a:rPr lang="fa-IR" dirty="0" smtClean="0">
                <a:cs typeface="B Nazanin" pitchFamily="2" charset="-78"/>
              </a:rPr>
              <a:t> ها  6- سازماندهی اجزا و قطعه ها در ایستگاه کار 8- اصولی برای طراحی ایستگاه کار</a:t>
            </a:r>
            <a:endParaRPr lang="en-US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609600"/>
            <a:ext cx="7854696" cy="5105400"/>
          </a:xfrm>
        </p:spPr>
        <p:txBody>
          <a:bodyPr>
            <a:normAutofit fontScale="92500" lnSpcReduction="10000"/>
          </a:bodyPr>
          <a:lstStyle/>
          <a:p>
            <a:pPr algn="just" rtl="1">
              <a:lnSpc>
                <a:spcPct val="160000"/>
              </a:lnSpc>
            </a:pPr>
            <a:r>
              <a:rPr lang="fa-IR" dirty="0" smtClean="0">
                <a:cs typeface="B Nazanin" pitchFamily="2" charset="-78"/>
              </a:rPr>
              <a:t>1 – تناسب کنترل های دستی با نوع وظیفه : در این روش گزینش نوع کنترل باید به گونه ای باشد که متناسب با نوع وظیفه و نوع استفاده از آنها باشد . برای نمونه : اگر کار با کنترل ، به نیروی زیاد به نیروی زیاد نیاز نداشته باشد و دو حالت جدا از هم داشته باشد مانند کنترل خاموش روشن که دو حالت دارد . از </a:t>
            </a:r>
            <a:r>
              <a:rPr lang="fa-IR" dirty="0" err="1" smtClean="0">
                <a:cs typeface="B Nazanin" pitchFamily="2" charset="-78"/>
              </a:rPr>
              <a:t>سوئیچ</a:t>
            </a:r>
            <a:r>
              <a:rPr lang="fa-IR" dirty="0" smtClean="0">
                <a:cs typeface="B Nazanin" pitchFamily="2" charset="-78"/>
              </a:rPr>
              <a:t> </a:t>
            </a:r>
            <a:r>
              <a:rPr lang="fa-IR" dirty="0" err="1" smtClean="0">
                <a:cs typeface="B Nazanin" pitchFamily="2" charset="-78"/>
              </a:rPr>
              <a:t>اهرمی</a:t>
            </a:r>
            <a:r>
              <a:rPr lang="fa-IR" dirty="0" smtClean="0">
                <a:cs typeface="B Nazanin" pitchFamily="2" charset="-78"/>
              </a:rPr>
              <a:t> – دکمه فشاری و قفل کلیدی استفاده می شود و اگر چند حالت باشد کلید چرخشی مناسب است . اگر به نیروی زیادی احتیاج داشته باشد از کنترل های انگشتی استفاده </a:t>
            </a:r>
            <a:r>
              <a:rPr lang="fa-IR" dirty="0" err="1" smtClean="0">
                <a:cs typeface="B Nazanin" pitchFamily="2" charset="-78"/>
              </a:rPr>
              <a:t>نمی</a:t>
            </a:r>
            <a:r>
              <a:rPr lang="fa-IR" dirty="0" smtClean="0">
                <a:cs typeface="B Nazanin" pitchFamily="2" charset="-78"/>
              </a:rPr>
              <a:t> شود . </a:t>
            </a:r>
            <a:endParaRPr lang="en-US" dirty="0" smtClean="0">
              <a:cs typeface="B Nazanin" pitchFamily="2" charset="-78"/>
            </a:endParaRPr>
          </a:p>
          <a:p>
            <a:pPr algn="just" rtl="1">
              <a:lnSpc>
                <a:spcPct val="160000"/>
              </a:lnSpc>
            </a:pPr>
            <a:r>
              <a:rPr lang="fa-IR" dirty="0" smtClean="0">
                <a:cs typeface="B Nazanin" pitchFamily="2" charset="-78"/>
              </a:rPr>
              <a:t>کنترل برای حالت پیوسته ( حالتی که هیچگونه جدایی در حرکت کنترل وجود ندارد ) از اهرم کنترل یا فرمان مدور دستی استفاده می شود . </a:t>
            </a:r>
            <a:endParaRPr lang="en-US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ll Users\Documents\New Folder (3)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381000"/>
            <a:ext cx="7666801" cy="61927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1000"/>
            <a:ext cx="7854696" cy="6248400"/>
          </a:xfrm>
        </p:spPr>
        <p:txBody>
          <a:bodyPr>
            <a:normAutofit fontScale="92500" lnSpcReduction="10000"/>
          </a:bodyPr>
          <a:lstStyle/>
          <a:p>
            <a:pPr algn="just" rtl="1">
              <a:lnSpc>
                <a:spcPct val="170000"/>
              </a:lnSpc>
            </a:pPr>
            <a:r>
              <a:rPr lang="fa-IR" dirty="0" smtClean="0">
                <a:cs typeface="B Nazanin" pitchFamily="2" charset="-78"/>
              </a:rPr>
              <a:t>- وسایل وارد سازی داده به رایانه : 6 نوع وسیله انتقال داده شناخته شده است : 1- موش </a:t>
            </a:r>
            <a:r>
              <a:rPr lang="fa-IR" dirty="0" err="1" smtClean="0">
                <a:cs typeface="B Nazanin" pitchFamily="2" charset="-78"/>
              </a:rPr>
              <a:t>واره</a:t>
            </a:r>
            <a:r>
              <a:rPr lang="fa-IR" dirty="0" smtClean="0">
                <a:cs typeface="B Nazanin" pitchFamily="2" charset="-78"/>
              </a:rPr>
              <a:t>  2- گوی کنترلی 3- اهرم کنترلی  4- صفحه لمسی  5- قلم نوری  6- صفحه نگاره ای</a:t>
            </a:r>
            <a:endParaRPr lang="en-US" dirty="0" smtClean="0">
              <a:cs typeface="B Nazanin" pitchFamily="2" charset="-78"/>
            </a:endParaRPr>
          </a:p>
          <a:p>
            <a:pPr algn="just" rtl="1">
              <a:lnSpc>
                <a:spcPct val="170000"/>
              </a:lnSpc>
            </a:pPr>
            <a:r>
              <a:rPr lang="fa-IR" dirty="0" smtClean="0">
                <a:cs typeface="B Nazanin" pitchFamily="2" charset="-78"/>
              </a:rPr>
              <a:t>صفحه لمسی و قلم نوری هماهنگی میان چشم و دست را فراهم می کنند </a:t>
            </a:r>
            <a:r>
              <a:rPr lang="fa-IR" dirty="0" smtClean="0">
                <a:cs typeface="B Nazanin" pitchFamily="2" charset="-78"/>
              </a:rPr>
              <a:t>مستقیم  </a:t>
            </a:r>
            <a:r>
              <a:rPr lang="fa-IR" dirty="0" smtClean="0">
                <a:cs typeface="B Nazanin" pitchFamily="2" charset="-78"/>
              </a:rPr>
              <a:t>ترین وسیله انتقال داده هستند . صفحه لمس برای محیط های صنعتی مناسب است چون چیز متحرکی ندارد .</a:t>
            </a:r>
            <a:endParaRPr lang="en-US" dirty="0" smtClean="0">
              <a:cs typeface="B Nazanin" pitchFamily="2" charset="-78"/>
            </a:endParaRPr>
          </a:p>
          <a:p>
            <a:pPr algn="just" rtl="1">
              <a:lnSpc>
                <a:spcPct val="170000"/>
              </a:lnSpc>
            </a:pPr>
            <a:r>
              <a:rPr lang="fa-IR" dirty="0" smtClean="0">
                <a:cs typeface="B Nazanin" pitchFamily="2" charset="-78"/>
              </a:rPr>
              <a:t>موش </a:t>
            </a:r>
            <a:r>
              <a:rPr lang="fa-IR" dirty="0" err="1" smtClean="0">
                <a:cs typeface="B Nazanin" pitchFamily="2" charset="-78"/>
              </a:rPr>
              <a:t>واره</a:t>
            </a:r>
            <a:r>
              <a:rPr lang="fa-IR" dirty="0" smtClean="0">
                <a:cs typeface="B Nazanin" pitchFamily="2" charset="-78"/>
              </a:rPr>
              <a:t> ، گوی کنترلی و اهرم کنترلی دارای بهترین </a:t>
            </a:r>
            <a:r>
              <a:rPr lang="fa-IR" dirty="0" err="1" smtClean="0">
                <a:cs typeface="B Nazanin" pitchFamily="2" charset="-78"/>
              </a:rPr>
              <a:t>چدایی</a:t>
            </a:r>
            <a:r>
              <a:rPr lang="fa-IR" dirty="0" smtClean="0">
                <a:cs typeface="B Nazanin" pitchFamily="2" charset="-78"/>
              </a:rPr>
              <a:t> پذیری ورود داده هستند .</a:t>
            </a:r>
            <a:endParaRPr lang="en-US" dirty="0" smtClean="0">
              <a:cs typeface="B Nazanin" pitchFamily="2" charset="-78"/>
            </a:endParaRPr>
          </a:p>
          <a:p>
            <a:pPr algn="just" rtl="1">
              <a:lnSpc>
                <a:spcPct val="170000"/>
              </a:lnSpc>
            </a:pPr>
            <a:r>
              <a:rPr lang="fa-IR" dirty="0" smtClean="0">
                <a:cs typeface="B Nazanin" pitchFamily="2" charset="-78"/>
              </a:rPr>
              <a:t>گوی کنترل و اهرم کنترل از نظر جای استقرار برتری دارند . صفحه نگاره ای در کار های ترسیمی به کار می رود .</a:t>
            </a:r>
            <a:endParaRPr lang="en-US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ll Users\Documents\New Folder (3)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914400"/>
            <a:ext cx="6658992" cy="510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3504" y="1524000"/>
            <a:ext cx="7854696" cy="4343400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fa-IR" dirty="0" smtClean="0">
                <a:cs typeface="B Nazanin" pitchFamily="2" charset="-78"/>
              </a:rPr>
              <a:t>وارد سازی داده ها به شکل های گوناگون انجام می گیرد : 1- اشاره کردن همراه با تایید ( دو بار فشار دادن) 2- ترسیم 3- </a:t>
            </a:r>
            <a:r>
              <a:rPr lang="fa-IR" dirty="0" err="1" smtClean="0">
                <a:cs typeface="B Nazanin" pitchFamily="2" charset="-78"/>
              </a:rPr>
              <a:t>پیگردی</a:t>
            </a:r>
            <a:r>
              <a:rPr lang="fa-IR" dirty="0" smtClean="0">
                <a:cs typeface="B Nazanin" pitchFamily="2" charset="-78"/>
              </a:rPr>
              <a:t> </a:t>
            </a:r>
            <a:r>
              <a:rPr lang="fa-IR" dirty="0" smtClean="0">
                <a:cs typeface="B Nazanin" pitchFamily="2" charset="-78"/>
              </a:rPr>
              <a:t>بهترین وسیله اشاره کردن همراه تایید موش </a:t>
            </a:r>
            <a:r>
              <a:rPr lang="fa-IR" dirty="0" err="1" smtClean="0">
                <a:cs typeface="B Nazanin" pitchFamily="2" charset="-78"/>
              </a:rPr>
              <a:t>واره</a:t>
            </a:r>
            <a:r>
              <a:rPr lang="fa-IR" dirty="0" smtClean="0">
                <a:cs typeface="B Nazanin" pitchFamily="2" charset="-78"/>
              </a:rPr>
              <a:t> است . اهرم کنترل برای پیگرد های نظامی بسیار مناسب است .</a:t>
            </a:r>
            <a:endParaRPr lang="en-US" dirty="0" smtClean="0">
              <a:cs typeface="B Nazanin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dirty="0" smtClean="0">
                <a:cs typeface="B Nazanin" pitchFamily="2" charset="-78"/>
              </a:rPr>
              <a:t>بهترین وسیله </a:t>
            </a:r>
            <a:r>
              <a:rPr lang="fa-IR" dirty="0" err="1" smtClean="0">
                <a:cs typeface="B Nazanin" pitchFamily="2" charset="-78"/>
              </a:rPr>
              <a:t>وسیله</a:t>
            </a:r>
            <a:r>
              <a:rPr lang="fa-IR" dirty="0" smtClean="0">
                <a:cs typeface="B Nazanin" pitchFamily="2" charset="-78"/>
              </a:rPr>
              <a:t> ای است که به کمترین زمان نیاز دارد و سبب بروز کمترین خطا می شود .</a:t>
            </a:r>
            <a:endParaRPr lang="en-US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28600"/>
            <a:ext cx="7854696" cy="4114800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fa-IR" dirty="0" smtClean="0">
                <a:cs typeface="B Nazanin" pitchFamily="2" charset="-78"/>
              </a:rPr>
              <a:t>- کلیشه های حرکت کنترل : انتظارات را در افراد شکل می دهد . برای نمونه بلند کردن </a:t>
            </a:r>
            <a:r>
              <a:rPr lang="fa-IR" dirty="0" smtClean="0">
                <a:cs typeface="B Nazanin" pitchFamily="2" charset="-78"/>
              </a:rPr>
              <a:t>یک </a:t>
            </a:r>
            <a:r>
              <a:rPr lang="fa-IR" dirty="0" err="1" smtClean="0">
                <a:cs typeface="B Nazanin" pitchFamily="2" charset="-78"/>
              </a:rPr>
              <a:t>شیء</a:t>
            </a:r>
            <a:r>
              <a:rPr lang="fa-IR" dirty="0" smtClean="0">
                <a:cs typeface="B Nazanin" pitchFamily="2" charset="-78"/>
              </a:rPr>
              <a:t> </a:t>
            </a:r>
            <a:r>
              <a:rPr lang="fa-IR" dirty="0" smtClean="0">
                <a:cs typeface="B Nazanin" pitchFamily="2" charset="-78"/>
              </a:rPr>
              <a:t>در جهت قائم انتظار می رود که دستگاه به طور عمودی حرکت کند . </a:t>
            </a:r>
            <a:endParaRPr lang="en-US" dirty="0">
              <a:cs typeface="B Nazanin" pitchFamily="2" charset="-78"/>
            </a:endParaRPr>
          </a:p>
        </p:txBody>
      </p:sp>
      <p:pic>
        <p:nvPicPr>
          <p:cNvPr id="3074" name="Picture 2" descr="C:\Documents and Settings\All Users\Documents\New Folder (3)\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2133600"/>
            <a:ext cx="5791200" cy="3200400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81000" y="5791200"/>
            <a:ext cx="8534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برای باز و بسته شدن شیر آب باید به ترتیب بر خلاف جهت عقربه ها و در  جهت عقربه ها </a:t>
            </a:r>
            <a:r>
              <a:rPr kumimoji="0" lang="fa-I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چرخانده</a:t>
            </a:r>
            <a:r>
              <a:rPr kumimoji="0" lang="fa-I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 شود .</a:t>
            </a:r>
            <a:endParaRPr kumimoji="0" lang="fa-I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676400"/>
            <a:ext cx="7854696" cy="4876800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fa-IR" dirty="0" smtClean="0">
                <a:cs typeface="B Nazanin" pitchFamily="2" charset="-78"/>
              </a:rPr>
              <a:t> </a:t>
            </a:r>
            <a:endParaRPr lang="en-US" dirty="0" smtClean="0">
              <a:cs typeface="B Nazanin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dirty="0" smtClean="0">
                <a:cs typeface="B Nazanin" pitchFamily="2" charset="-78"/>
              </a:rPr>
              <a:t>4- سازگاری کنترل : پاسخ : </a:t>
            </a:r>
            <a:r>
              <a:rPr lang="fa-IR" dirty="0" err="1" smtClean="0">
                <a:cs typeface="B Nazanin" pitchFamily="2" charset="-78"/>
              </a:rPr>
              <a:t>چاپانیس</a:t>
            </a:r>
            <a:r>
              <a:rPr lang="fa-IR" dirty="0" smtClean="0">
                <a:cs typeface="B Nazanin" pitchFamily="2" charset="-78"/>
              </a:rPr>
              <a:t> و </a:t>
            </a:r>
            <a:r>
              <a:rPr lang="fa-IR" dirty="0" err="1" smtClean="0">
                <a:cs typeface="B Nazanin" pitchFamily="2" charset="-78"/>
              </a:rPr>
              <a:t>لیندنبوم</a:t>
            </a:r>
            <a:r>
              <a:rPr lang="fa-IR" dirty="0" smtClean="0">
                <a:cs typeface="B Nazanin" pitchFamily="2" charset="-78"/>
              </a:rPr>
              <a:t> در پژوهش خود بهترین جای استقرار مشعل های اجاق گاز را بررسی کردند و نتیجه گرفتند که کنترل ها از چپ به راست و از 1 تا 4 شماره گذاری شده </a:t>
            </a:r>
            <a:r>
              <a:rPr lang="fa-IR" dirty="0" err="1" smtClean="0">
                <a:cs typeface="B Nazanin" pitchFamily="2" charset="-78"/>
              </a:rPr>
              <a:t>اند</a:t>
            </a:r>
            <a:r>
              <a:rPr lang="fa-IR" dirty="0" smtClean="0">
                <a:cs typeface="B Nazanin" pitchFamily="2" charset="-78"/>
              </a:rPr>
              <a:t> .</a:t>
            </a:r>
            <a:endParaRPr lang="en-US" dirty="0" smtClean="0">
              <a:cs typeface="B Nazanin" pitchFamily="2" charset="-78"/>
            </a:endParaRPr>
          </a:p>
          <a:p>
            <a:pPr algn="just">
              <a:lnSpc>
                <a:spcPct val="150000"/>
              </a:lnSpc>
            </a:pPr>
            <a:endParaRPr lang="en-US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</TotalTime>
  <Words>803</Words>
  <Application>Microsoft Office PowerPoint</Application>
  <PresentationFormat>On-screen Show (4:3)</PresentationFormat>
  <Paragraphs>45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aaaa</cp:lastModifiedBy>
  <cp:revision>4</cp:revision>
  <dcterms:created xsi:type="dcterms:W3CDTF">2006-08-16T00:00:00Z</dcterms:created>
  <dcterms:modified xsi:type="dcterms:W3CDTF">2014-11-07T15:55:48Z</dcterms:modified>
</cp:coreProperties>
</file>